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nva Sans Bold" panose="020B0604020202020204" charset="0"/>
      <p:regular r:id="rId31"/>
    </p:embeddedFont>
    <p:embeddedFont>
      <p:font typeface="DM Sans" pitchFamily="2" charset="0"/>
      <p:regular r:id="rId32"/>
    </p:embeddedFont>
    <p:embeddedFont>
      <p:font typeface="HK Grotesk Bold" panose="020B0604020202020204" charset="0"/>
      <p:regular r:id="rId33"/>
    </p:embeddedFont>
    <p:embeddedFont>
      <p:font typeface="Kollektif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05.12.2023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What do you want to KEEP doing in 2024? What have you been doing in terms of building inclusive and resilient communities that works well AND/OR you have the resources to continue?</a:t>
            </a:r>
          </a:p>
          <a:p>
            <a:endParaRPr lang="en-US"/>
          </a:p>
          <a:p>
            <a:r>
              <a:rPr lang="en-US"/>
              <a:t>What you want to STOP doing in 2024? What programs or policies are no longer relevant or useful?</a:t>
            </a:r>
          </a:p>
          <a:p>
            <a:r>
              <a:rPr lang="en-US"/>
              <a:t> </a:t>
            </a:r>
          </a:p>
          <a:p>
            <a:r>
              <a:rPr lang="en-US"/>
              <a:t>What do you want to START doing in 2024? What new programs, policies, procedures, grants or opportunities are available and useful for your community?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321750" y="1949110"/>
            <a:ext cx="11315247" cy="1520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>
                <a:solidFill>
                  <a:srgbClr val="48CFAE"/>
                </a:solidFill>
                <a:latin typeface="Kollektif Bold"/>
              </a:rPr>
              <a:t>WELCOME!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9525" y="63583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083809" y="63869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0" y="7470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0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083809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10800000">
            <a:off x="1083809" y="962372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3321750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3321750" y="74993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5400000">
            <a:off x="4405559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2237941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3321750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5400000">
            <a:off x="0" y="96383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-5400000">
            <a:off x="15470622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-5400000">
            <a:off x="16554431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flipH="1" flipV="1">
            <a:off x="17638239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5400000">
            <a:off x="14386813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-5400000">
            <a:off x="15470622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6554431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5400000">
            <a:off x="17638239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5400000" flipH="1" flipV="1">
            <a:off x="17638239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flipH="1" flipV="1">
            <a:off x="15470622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5400000" flipH="1" flipV="1">
            <a:off x="16554431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8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8" y="0"/>
                </a:lnTo>
                <a:lnTo>
                  <a:pt x="1083808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1" name="Group 31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" name="AutoShape 35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AutoShape 36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AutoShape 37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" name="AutoShape 38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9" name="AutoShape 39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0" name="AutoShape 40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" name="AutoShape 41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42"/>
          <p:cNvSpPr/>
          <p:nvPr/>
        </p:nvSpPr>
        <p:spPr>
          <a:xfrm>
            <a:off x="15010775" y="7499314"/>
            <a:ext cx="2003502" cy="2504377"/>
          </a:xfrm>
          <a:custGeom>
            <a:avLst/>
            <a:gdLst/>
            <a:ahLst/>
            <a:cxnLst/>
            <a:rect l="l" t="t" r="r" b="b"/>
            <a:pathLst>
              <a:path w="2003502" h="2504377">
                <a:moveTo>
                  <a:pt x="0" y="0"/>
                </a:moveTo>
                <a:lnTo>
                  <a:pt x="2003502" y="0"/>
                </a:lnTo>
                <a:lnTo>
                  <a:pt x="2003502" y="2504377"/>
                </a:lnTo>
                <a:lnTo>
                  <a:pt x="0" y="25043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TextBox 43"/>
          <p:cNvSpPr txBox="1"/>
          <p:nvPr/>
        </p:nvSpPr>
        <p:spPr>
          <a:xfrm>
            <a:off x="5545397" y="3615829"/>
            <a:ext cx="7197206" cy="523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0"/>
              </a:lnSpc>
            </a:pPr>
            <a:r>
              <a:rPr lang="en-US" sz="3700">
                <a:solidFill>
                  <a:srgbClr val="545454"/>
                </a:solidFill>
                <a:latin typeface="DM Sans"/>
              </a:rPr>
              <a:t>to the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486377" y="4275324"/>
            <a:ext cx="11315247" cy="4054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>
                <a:solidFill>
                  <a:srgbClr val="227C9D"/>
                </a:solidFill>
                <a:latin typeface="Kollektif Bold"/>
              </a:rPr>
              <a:t>BRIC ACTION SUMMIT &amp; CELEBRATION!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45397" y="8741819"/>
            <a:ext cx="7197206" cy="1037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0"/>
              </a:lnSpc>
            </a:pPr>
            <a:r>
              <a:rPr lang="en-US" sz="3700">
                <a:solidFill>
                  <a:srgbClr val="545454"/>
                </a:solidFill>
                <a:latin typeface="DM Sans"/>
              </a:rPr>
              <a:t>Staybridge Suites, Florence, SC</a:t>
            </a:r>
          </a:p>
          <a:p>
            <a:pPr algn="ctr">
              <a:lnSpc>
                <a:spcPts val="4070"/>
              </a:lnSpc>
            </a:pPr>
            <a:r>
              <a:rPr lang="en-US" sz="3700">
                <a:solidFill>
                  <a:srgbClr val="545454"/>
                </a:solidFill>
                <a:latin typeface="DM Sans"/>
              </a:rPr>
              <a:t>December 6,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32210" y="4200208"/>
            <a:ext cx="11423579" cy="18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227C9D"/>
                </a:solidFill>
                <a:latin typeface="Kollektif Bold"/>
              </a:rPr>
              <a:t>RELATIONSHIP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32210" y="4200208"/>
            <a:ext cx="11423579" cy="18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227C9D"/>
                </a:solidFill>
                <a:latin typeface="Kollektif Bold"/>
              </a:rPr>
              <a:t>WORK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32210" y="4200208"/>
            <a:ext cx="11423579" cy="18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227C9D"/>
                </a:solidFill>
                <a:latin typeface="Kollektif Bold"/>
              </a:rPr>
              <a:t>COMMUNITY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32210" y="4200208"/>
            <a:ext cx="11423579" cy="18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227C9D"/>
                </a:solidFill>
                <a:latin typeface="Kollektif Bold"/>
              </a:rPr>
              <a:t>TOGETHER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32210" y="4200208"/>
            <a:ext cx="11423579" cy="18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227C9D"/>
                </a:solidFill>
                <a:latin typeface="Kollektif Bold"/>
              </a:rPr>
              <a:t>PUSH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32210" y="4200208"/>
            <a:ext cx="11423579" cy="18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227C9D"/>
                </a:solidFill>
                <a:latin typeface="Kollektif Bold"/>
              </a:rPr>
              <a:t>EXERCISE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32210" y="4200208"/>
            <a:ext cx="11423579" cy="18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227C9D"/>
                </a:solidFill>
                <a:latin typeface="Kollektif Bold"/>
              </a:rPr>
              <a:t>TIME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32210" y="4200208"/>
            <a:ext cx="11423579" cy="18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227C9D"/>
                </a:solidFill>
                <a:latin typeface="Kollektif Bold"/>
              </a:rPr>
              <a:t>FORWARD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32210" y="4200208"/>
            <a:ext cx="11423579" cy="18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227C9D"/>
                </a:solidFill>
                <a:latin typeface="Kollektif Bold"/>
              </a:rPr>
              <a:t>MOTIVATION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32210" y="4200208"/>
            <a:ext cx="11423579" cy="18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227C9D"/>
                </a:solidFill>
                <a:latin typeface="Kollektif Bold"/>
              </a:rPr>
              <a:t>LONELY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2985902" y="1019175"/>
            <a:ext cx="12044053" cy="1472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600">
                <a:solidFill>
                  <a:srgbClr val="FE6D73"/>
                </a:solidFill>
                <a:latin typeface="Kollektif Bold"/>
              </a:rPr>
              <a:t>THANK YOU:</a:t>
            </a:r>
          </a:p>
        </p:txBody>
      </p:sp>
      <p:grpSp>
        <p:nvGrpSpPr>
          <p:cNvPr id="14" name="Group 14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3050489" y="2561893"/>
            <a:ext cx="12044053" cy="269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600">
                <a:solidFill>
                  <a:srgbClr val="227C9D"/>
                </a:solidFill>
                <a:latin typeface="Kollektif Bold"/>
              </a:rPr>
              <a:t>SC OFFICE OF RURAL HEALTH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39718" y="5591171"/>
            <a:ext cx="15919582" cy="3667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FFCB77"/>
                </a:solidFill>
                <a:latin typeface="Kollektif Bold"/>
              </a:rPr>
              <a:t>SC DEPARTMENT OF HEALTH &amp; ENVIRONMENTAL CONTROL</a:t>
            </a:r>
          </a:p>
        </p:txBody>
      </p:sp>
      <p:sp>
        <p:nvSpPr>
          <p:cNvPr id="22" name="Freeform 22"/>
          <p:cNvSpPr/>
          <p:nvPr/>
        </p:nvSpPr>
        <p:spPr>
          <a:xfrm rot="-10800000">
            <a:off x="16120382" y="115171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6120382" y="6790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5400000">
            <a:off x="17204191" y="115171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32210" y="4200208"/>
            <a:ext cx="11423579" cy="18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227C9D"/>
                </a:solidFill>
                <a:latin typeface="Kollektif Bold"/>
              </a:rPr>
              <a:t>FOOD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32210" y="4200208"/>
            <a:ext cx="11423579" cy="18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227C9D"/>
                </a:solidFill>
                <a:latin typeface="Kollektif Bold"/>
              </a:rPr>
              <a:t>PEACE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31" t="-5263" r="-2631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243164"/>
            <a:ext cx="4405559" cy="2224768"/>
            <a:chOff x="0" y="0"/>
            <a:chExt cx="5874078" cy="2966357"/>
          </a:xfrm>
        </p:grpSpPr>
        <p:sp>
          <p:nvSpPr>
            <p:cNvPr id="3" name="Freeform 3"/>
            <p:cNvSpPr/>
            <p:nvPr/>
          </p:nvSpPr>
          <p:spPr>
            <a:xfrm rot="-10800000">
              <a:off x="12700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45079" y="3810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14831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4429000" y="15212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770705" y="7053680"/>
            <a:ext cx="5517295" cy="3251427"/>
            <a:chOff x="0" y="0"/>
            <a:chExt cx="7356393" cy="4335236"/>
          </a:xfrm>
        </p:grpSpPr>
        <p:sp>
          <p:nvSpPr>
            <p:cNvPr id="8" name="Freeform 8"/>
            <p:cNvSpPr/>
            <p:nvPr/>
          </p:nvSpPr>
          <p:spPr>
            <a:xfrm>
              <a:off x="5911315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5911315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466236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466236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 rot="5400000">
              <a:off x="3021158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 rot="5400000" flipH="1" flipV="1">
              <a:off x="0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8"/>
                  </a:moveTo>
                  <a:lnTo>
                    <a:pt x="0" y="1445078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8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 rot="-10800000" flipH="1" flipV="1">
              <a:off x="0" y="28901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1445079" y="1445079"/>
                  </a:moveTo>
                  <a:lnTo>
                    <a:pt x="0" y="1445079"/>
                  </a:lnTo>
                  <a:lnTo>
                    <a:pt x="0" y="0"/>
                  </a:lnTo>
                  <a:lnTo>
                    <a:pt x="1445079" y="0"/>
                  </a:lnTo>
                  <a:lnTo>
                    <a:pt x="1445079" y="1445079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481521" y="1977793"/>
            <a:ext cx="6046286" cy="1027869"/>
            <a:chOff x="0" y="0"/>
            <a:chExt cx="8061715" cy="137049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8061715" cy="1370492"/>
              <a:chOff x="0" y="0"/>
              <a:chExt cx="1592438" cy="27071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592438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592438" h="270714">
                    <a:moveTo>
                      <a:pt x="65303" y="0"/>
                    </a:moveTo>
                    <a:lnTo>
                      <a:pt x="1527135" y="0"/>
                    </a:lnTo>
                    <a:cubicBezTo>
                      <a:pt x="1544454" y="0"/>
                      <a:pt x="1561064" y="6880"/>
                      <a:pt x="1573311" y="19127"/>
                    </a:cubicBezTo>
                    <a:cubicBezTo>
                      <a:pt x="1585557" y="31373"/>
                      <a:pt x="1592438" y="47983"/>
                      <a:pt x="1592438" y="65303"/>
                    </a:cubicBezTo>
                    <a:lnTo>
                      <a:pt x="1592438" y="205412"/>
                    </a:lnTo>
                    <a:cubicBezTo>
                      <a:pt x="1592438" y="241477"/>
                      <a:pt x="1563201" y="270714"/>
                      <a:pt x="1527135" y="270714"/>
                    </a:cubicBezTo>
                    <a:lnTo>
                      <a:pt x="65303" y="270714"/>
                    </a:lnTo>
                    <a:cubicBezTo>
                      <a:pt x="47983" y="270714"/>
                      <a:pt x="31373" y="263834"/>
                      <a:pt x="19127" y="251588"/>
                    </a:cubicBezTo>
                    <a:cubicBezTo>
                      <a:pt x="6880" y="239341"/>
                      <a:pt x="0" y="222731"/>
                      <a:pt x="0" y="205412"/>
                    </a:cubicBezTo>
                    <a:lnTo>
                      <a:pt x="0" y="65303"/>
                    </a:lnTo>
                    <a:cubicBezTo>
                      <a:pt x="0" y="47983"/>
                      <a:pt x="6880" y="31373"/>
                      <a:pt x="19127" y="19127"/>
                    </a:cubicBezTo>
                    <a:cubicBezTo>
                      <a:pt x="31373" y="6880"/>
                      <a:pt x="47983" y="0"/>
                      <a:pt x="65303" y="0"/>
                    </a:cubicBezTo>
                    <a:close/>
                  </a:path>
                </a:pathLst>
              </a:custGeom>
              <a:solidFill>
                <a:srgbClr val="227C9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1592438" cy="2516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458094" y="271437"/>
              <a:ext cx="7603622" cy="818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4000">
                  <a:solidFill>
                    <a:srgbClr val="FFFFFF"/>
                  </a:solidFill>
                  <a:latin typeface="Kollektif Bold"/>
                </a:rPr>
                <a:t>KEEP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481521" y="4463194"/>
            <a:ext cx="6046286" cy="1027869"/>
            <a:chOff x="0" y="0"/>
            <a:chExt cx="8061715" cy="1370492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8061715" cy="1370492"/>
              <a:chOff x="0" y="0"/>
              <a:chExt cx="1592438" cy="27071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592438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592438" h="270714">
                    <a:moveTo>
                      <a:pt x="65303" y="0"/>
                    </a:moveTo>
                    <a:lnTo>
                      <a:pt x="1527135" y="0"/>
                    </a:lnTo>
                    <a:cubicBezTo>
                      <a:pt x="1544454" y="0"/>
                      <a:pt x="1561064" y="6880"/>
                      <a:pt x="1573311" y="19127"/>
                    </a:cubicBezTo>
                    <a:cubicBezTo>
                      <a:pt x="1585557" y="31373"/>
                      <a:pt x="1592438" y="47983"/>
                      <a:pt x="1592438" y="65303"/>
                    </a:cubicBezTo>
                    <a:lnTo>
                      <a:pt x="1592438" y="205412"/>
                    </a:lnTo>
                    <a:cubicBezTo>
                      <a:pt x="1592438" y="241477"/>
                      <a:pt x="1563201" y="270714"/>
                      <a:pt x="1527135" y="270714"/>
                    </a:cubicBezTo>
                    <a:lnTo>
                      <a:pt x="65303" y="270714"/>
                    </a:lnTo>
                    <a:cubicBezTo>
                      <a:pt x="47983" y="270714"/>
                      <a:pt x="31373" y="263834"/>
                      <a:pt x="19127" y="251588"/>
                    </a:cubicBezTo>
                    <a:cubicBezTo>
                      <a:pt x="6880" y="239341"/>
                      <a:pt x="0" y="222731"/>
                      <a:pt x="0" y="205412"/>
                    </a:cubicBezTo>
                    <a:lnTo>
                      <a:pt x="0" y="65303"/>
                    </a:lnTo>
                    <a:cubicBezTo>
                      <a:pt x="0" y="47983"/>
                      <a:pt x="6880" y="31373"/>
                      <a:pt x="19127" y="19127"/>
                    </a:cubicBezTo>
                    <a:cubicBezTo>
                      <a:pt x="31373" y="6880"/>
                      <a:pt x="47983" y="0"/>
                      <a:pt x="65303" y="0"/>
                    </a:cubicBezTo>
                    <a:close/>
                  </a:path>
                </a:pathLst>
              </a:custGeom>
              <a:solidFill>
                <a:srgbClr val="227C9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9050"/>
                <a:ext cx="1592438" cy="2516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458094" y="271437"/>
              <a:ext cx="7603622" cy="818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4000">
                  <a:solidFill>
                    <a:srgbClr val="FFFFFF"/>
                  </a:solidFill>
                  <a:latin typeface="Kollektif Bold"/>
                </a:rPr>
                <a:t>STOP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481521" y="6948388"/>
            <a:ext cx="6046286" cy="1027869"/>
            <a:chOff x="0" y="0"/>
            <a:chExt cx="8061715" cy="1370492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8061715" cy="1370492"/>
              <a:chOff x="0" y="0"/>
              <a:chExt cx="1592438" cy="27071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592438" cy="270714"/>
              </a:xfrm>
              <a:custGeom>
                <a:avLst/>
                <a:gdLst/>
                <a:ahLst/>
                <a:cxnLst/>
                <a:rect l="l" t="t" r="r" b="b"/>
                <a:pathLst>
                  <a:path w="1592438" h="270714">
                    <a:moveTo>
                      <a:pt x="65303" y="0"/>
                    </a:moveTo>
                    <a:lnTo>
                      <a:pt x="1527135" y="0"/>
                    </a:lnTo>
                    <a:cubicBezTo>
                      <a:pt x="1544454" y="0"/>
                      <a:pt x="1561064" y="6880"/>
                      <a:pt x="1573311" y="19127"/>
                    </a:cubicBezTo>
                    <a:cubicBezTo>
                      <a:pt x="1585557" y="31373"/>
                      <a:pt x="1592438" y="47983"/>
                      <a:pt x="1592438" y="65303"/>
                    </a:cubicBezTo>
                    <a:lnTo>
                      <a:pt x="1592438" y="205412"/>
                    </a:lnTo>
                    <a:cubicBezTo>
                      <a:pt x="1592438" y="241477"/>
                      <a:pt x="1563201" y="270714"/>
                      <a:pt x="1527135" y="270714"/>
                    </a:cubicBezTo>
                    <a:lnTo>
                      <a:pt x="65303" y="270714"/>
                    </a:lnTo>
                    <a:cubicBezTo>
                      <a:pt x="47983" y="270714"/>
                      <a:pt x="31373" y="263834"/>
                      <a:pt x="19127" y="251588"/>
                    </a:cubicBezTo>
                    <a:cubicBezTo>
                      <a:pt x="6880" y="239341"/>
                      <a:pt x="0" y="222731"/>
                      <a:pt x="0" y="205412"/>
                    </a:cubicBezTo>
                    <a:lnTo>
                      <a:pt x="0" y="65303"/>
                    </a:lnTo>
                    <a:cubicBezTo>
                      <a:pt x="0" y="47983"/>
                      <a:pt x="6880" y="31373"/>
                      <a:pt x="19127" y="19127"/>
                    </a:cubicBezTo>
                    <a:cubicBezTo>
                      <a:pt x="31373" y="6880"/>
                      <a:pt x="47983" y="0"/>
                      <a:pt x="65303" y="0"/>
                    </a:cubicBezTo>
                    <a:close/>
                  </a:path>
                </a:pathLst>
              </a:custGeom>
              <a:solidFill>
                <a:srgbClr val="227C9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19050"/>
                <a:ext cx="1592438" cy="2516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458094" y="271437"/>
              <a:ext cx="7603622" cy="818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en-US" sz="4000">
                  <a:solidFill>
                    <a:srgbClr val="FFFFFF"/>
                  </a:solidFill>
                  <a:latin typeface="Kollektif Bold"/>
                </a:rPr>
                <a:t>START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092537" y="1672369"/>
            <a:ext cx="7276521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545454"/>
                </a:solidFill>
                <a:latin typeface="DM Sans"/>
              </a:rPr>
              <a:t>What do you want to KEEP doing in 2024? What have you been doing in terms of building inclusive and resilient communities that works well AND/OR you have the resources to continue?</a:t>
            </a:r>
          </a:p>
          <a:p>
            <a:pPr>
              <a:lnSpc>
                <a:spcPts val="2879"/>
              </a:lnSpc>
            </a:pPr>
            <a:endParaRPr lang="en-US" sz="2400">
              <a:solidFill>
                <a:srgbClr val="545454"/>
              </a:solidFill>
              <a:latin typeface="DM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092537" y="4405213"/>
            <a:ext cx="7035416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545454"/>
                </a:solidFill>
                <a:latin typeface="DM Sans"/>
              </a:rPr>
              <a:t>What you want to STOP doing in 2024? What programs or policies are no longer relevant or useful?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092537" y="6528457"/>
            <a:ext cx="6754127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>
                <a:solidFill>
                  <a:srgbClr val="545454"/>
                </a:solidFill>
                <a:latin typeface="DM Sans"/>
              </a:rPr>
              <a:t>What do you want to START doing in 2024? What new programs, policies, procedures, grants or opportunities are available and useful for your community?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97813" y="1028700"/>
            <a:ext cx="10292374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5600">
                <a:solidFill>
                  <a:srgbClr val="227C9D"/>
                </a:solidFill>
                <a:latin typeface="Kollektif Bold"/>
              </a:rPr>
              <a:t>THANK YOU ALL SO MUCH!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413891" y="2545449"/>
            <a:ext cx="9460217" cy="7102051"/>
            <a:chOff x="0" y="0"/>
            <a:chExt cx="12613623" cy="946940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2613623" cy="9469401"/>
              <a:chOff x="0" y="0"/>
              <a:chExt cx="708892" cy="53218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08892" cy="532185"/>
              </a:xfrm>
              <a:custGeom>
                <a:avLst/>
                <a:gdLst/>
                <a:ahLst/>
                <a:cxnLst/>
                <a:rect l="l" t="t" r="r" b="b"/>
                <a:pathLst>
                  <a:path w="708892" h="532185">
                    <a:moveTo>
                      <a:pt x="146694" y="0"/>
                    </a:moveTo>
                    <a:lnTo>
                      <a:pt x="562198" y="0"/>
                    </a:lnTo>
                    <a:cubicBezTo>
                      <a:pt x="601104" y="0"/>
                      <a:pt x="638416" y="15455"/>
                      <a:pt x="665927" y="42966"/>
                    </a:cubicBezTo>
                    <a:cubicBezTo>
                      <a:pt x="693437" y="70476"/>
                      <a:pt x="708892" y="107788"/>
                      <a:pt x="708892" y="146694"/>
                    </a:cubicBezTo>
                    <a:lnTo>
                      <a:pt x="708892" y="385491"/>
                    </a:lnTo>
                    <a:cubicBezTo>
                      <a:pt x="708892" y="466508"/>
                      <a:pt x="643215" y="532185"/>
                      <a:pt x="562198" y="532185"/>
                    </a:cubicBezTo>
                    <a:lnTo>
                      <a:pt x="146694" y="532185"/>
                    </a:lnTo>
                    <a:cubicBezTo>
                      <a:pt x="65677" y="532185"/>
                      <a:pt x="0" y="466508"/>
                      <a:pt x="0" y="385491"/>
                    </a:cubicBezTo>
                    <a:lnTo>
                      <a:pt x="0" y="146694"/>
                    </a:lnTo>
                    <a:cubicBezTo>
                      <a:pt x="0" y="65677"/>
                      <a:pt x="65677" y="0"/>
                      <a:pt x="146694" y="0"/>
                    </a:cubicBezTo>
                    <a:close/>
                  </a:path>
                </a:pathLst>
              </a:custGeom>
              <a:solidFill>
                <a:srgbClr val="48CFA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19050"/>
                <a:ext cx="708892" cy="5131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003200" y="3134080"/>
              <a:ext cx="10607223" cy="3191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6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2700000">
            <a:off x="-1906430" y="-3406802"/>
            <a:ext cx="7415398" cy="3565095"/>
            <a:chOff x="0" y="0"/>
            <a:chExt cx="660400" cy="317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-2369044" y="-258725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-2582990" y="-2274576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-2762592" y="-1916106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-2889247" y="-152983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-3033101" y="-109016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-3153920" y="-646438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-3128153" y="-84805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7226356" y="-105523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 rot="5400000">
            <a:off x="14987124" y="1104683"/>
            <a:ext cx="4405559" cy="2196193"/>
            <a:chOff x="0" y="0"/>
            <a:chExt cx="5874078" cy="2928257"/>
          </a:xfrm>
        </p:grpSpPr>
        <p:sp>
          <p:nvSpPr>
            <p:cNvPr id="20" name="Freeform 20"/>
            <p:cNvSpPr/>
            <p:nvPr/>
          </p:nvSpPr>
          <p:spPr>
            <a:xfrm rot="-10800000">
              <a:off x="0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 rot="-5400000"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 rot="-10800000">
              <a:off x="1445079" y="1425564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 rot="-10800000">
              <a:off x="4429000" y="3810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983921" y="14831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4429000" y="14831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 rot="5400000">
              <a:off x="0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Freeform 27"/>
          <p:cNvSpPr/>
          <p:nvPr/>
        </p:nvSpPr>
        <p:spPr>
          <a:xfrm>
            <a:off x="6040612" y="2951035"/>
            <a:ext cx="6307265" cy="6307265"/>
          </a:xfrm>
          <a:custGeom>
            <a:avLst/>
            <a:gdLst/>
            <a:ahLst/>
            <a:cxnLst/>
            <a:rect l="l" t="t" r="r" b="b"/>
            <a:pathLst>
              <a:path w="6307265" h="6307265">
                <a:moveTo>
                  <a:pt x="0" y="0"/>
                </a:moveTo>
                <a:lnTo>
                  <a:pt x="6307265" y="0"/>
                </a:lnTo>
                <a:lnTo>
                  <a:pt x="6307265" y="6307265"/>
                </a:lnTo>
                <a:lnTo>
                  <a:pt x="0" y="63072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7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92000" y="5143500"/>
            <a:ext cx="6096000" cy="5143500"/>
            <a:chOff x="0" y="0"/>
            <a:chExt cx="1605531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05531" cy="1354667"/>
            </a:xfrm>
            <a:custGeom>
              <a:avLst/>
              <a:gdLst/>
              <a:ahLst/>
              <a:cxnLst/>
              <a:rect l="l" t="t" r="r" b="b"/>
              <a:pathLst>
                <a:path w="1605531" h="1354667">
                  <a:moveTo>
                    <a:pt x="0" y="0"/>
                  </a:moveTo>
                  <a:lnTo>
                    <a:pt x="1605531" y="0"/>
                  </a:lnTo>
                  <a:lnTo>
                    <a:pt x="1605531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1917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605531" cy="136419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spc="-105">
                  <a:solidFill>
                    <a:srgbClr val="FFFFFF"/>
                  </a:solidFill>
                  <a:latin typeface="HK Grotesk Bold"/>
                </a:rPr>
                <a:t>Katie Zenger, MPH</a:t>
              </a:r>
            </a:p>
            <a:p>
              <a:pPr algn="ctr">
                <a:lnSpc>
                  <a:spcPts val="5040"/>
                </a:lnSpc>
              </a:pPr>
              <a:r>
                <a:rPr lang="en-US" sz="4200" spc="-105">
                  <a:solidFill>
                    <a:srgbClr val="FFFFFF"/>
                  </a:solidFill>
                  <a:latin typeface="HK Grotesk Bold"/>
                </a:rPr>
                <a:t>Zenger Strategies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6096000" y="5143500"/>
            <a:ext cx="6096000" cy="5404688"/>
          </a:xfrm>
          <a:custGeom>
            <a:avLst/>
            <a:gdLst/>
            <a:ahLst/>
            <a:cxnLst/>
            <a:rect l="l" t="t" r="r" b="b"/>
            <a:pathLst>
              <a:path w="6096000" h="5404688">
                <a:moveTo>
                  <a:pt x="0" y="0"/>
                </a:moveTo>
                <a:lnTo>
                  <a:pt x="6096000" y="0"/>
                </a:lnTo>
                <a:lnTo>
                  <a:pt x="6096000" y="5404688"/>
                </a:lnTo>
                <a:lnTo>
                  <a:pt x="0" y="5404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868" b="-5758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6096000" y="0"/>
            <a:ext cx="6096000" cy="5143500"/>
            <a:chOff x="0" y="0"/>
            <a:chExt cx="1605531" cy="13546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05531" cy="1354667"/>
            </a:xfrm>
            <a:custGeom>
              <a:avLst/>
              <a:gdLst/>
              <a:ahLst/>
              <a:cxnLst/>
              <a:rect l="l" t="t" r="r" b="b"/>
              <a:pathLst>
                <a:path w="1605531" h="1354667">
                  <a:moveTo>
                    <a:pt x="0" y="0"/>
                  </a:moveTo>
                  <a:lnTo>
                    <a:pt x="1605531" y="0"/>
                  </a:lnTo>
                  <a:lnTo>
                    <a:pt x="1605531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FC92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605531" cy="136419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spc="-105">
                  <a:solidFill>
                    <a:srgbClr val="191769"/>
                  </a:solidFill>
                  <a:latin typeface="HK Grotesk Bold"/>
                </a:rPr>
                <a:t>Tiffany Mack, MPH, MCHES</a:t>
              </a:r>
            </a:p>
            <a:p>
              <a:pPr algn="ctr">
                <a:lnSpc>
                  <a:spcPts val="5040"/>
                </a:lnSpc>
              </a:pPr>
              <a:r>
                <a:rPr lang="en-US" sz="4200" spc="-105">
                  <a:solidFill>
                    <a:srgbClr val="191769"/>
                  </a:solidFill>
                  <a:latin typeface="HK Grotesk Bold"/>
                </a:rPr>
                <a:t>401 Consulting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5143500"/>
            <a:ext cx="6096000" cy="5143500"/>
            <a:chOff x="0" y="0"/>
            <a:chExt cx="1605531" cy="13546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05531" cy="1354667"/>
            </a:xfrm>
            <a:custGeom>
              <a:avLst/>
              <a:gdLst/>
              <a:ahLst/>
              <a:cxnLst/>
              <a:rect l="l" t="t" r="r" b="b"/>
              <a:pathLst>
                <a:path w="1605531" h="1354667">
                  <a:moveTo>
                    <a:pt x="0" y="0"/>
                  </a:moveTo>
                  <a:lnTo>
                    <a:pt x="1605531" y="0"/>
                  </a:lnTo>
                  <a:lnTo>
                    <a:pt x="1605531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DF682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"/>
              <a:ext cx="1605531" cy="1364192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spc="-105">
                  <a:solidFill>
                    <a:srgbClr val="FFFFFF"/>
                  </a:solidFill>
                  <a:latin typeface="HK Grotesk Bold"/>
                </a:rPr>
                <a:t>Rana Peri Davis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2192000" y="0"/>
            <a:ext cx="6096000" cy="5143500"/>
          </a:xfrm>
          <a:custGeom>
            <a:avLst/>
            <a:gdLst/>
            <a:ahLst/>
            <a:cxnLst/>
            <a:rect l="l" t="t" r="r" b="b"/>
            <a:pathLst>
              <a:path w="6096000" h="5143500">
                <a:moveTo>
                  <a:pt x="0" y="0"/>
                </a:moveTo>
                <a:lnTo>
                  <a:pt x="6096000" y="0"/>
                </a:lnTo>
                <a:lnTo>
                  <a:pt x="60960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0052" b="-383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0" y="-248280"/>
            <a:ext cx="6096000" cy="5640061"/>
          </a:xfrm>
          <a:custGeom>
            <a:avLst/>
            <a:gdLst/>
            <a:ahLst/>
            <a:cxnLst/>
            <a:rect l="l" t="t" r="r" b="b"/>
            <a:pathLst>
              <a:path w="6096000" h="5640061">
                <a:moveTo>
                  <a:pt x="0" y="0"/>
                </a:moveTo>
                <a:lnTo>
                  <a:pt x="6096000" y="0"/>
                </a:lnTo>
                <a:lnTo>
                  <a:pt x="6096000" y="5640060"/>
                </a:lnTo>
                <a:lnTo>
                  <a:pt x="0" y="56400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702" b="-470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710979" y="2892225"/>
            <a:ext cx="12866041" cy="1520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>
                <a:solidFill>
                  <a:srgbClr val="227C9D"/>
                </a:solidFill>
                <a:latin typeface="Kollektif Bold"/>
              </a:rPr>
              <a:t>HOUSEKEEPING</a:t>
            </a:r>
          </a:p>
        </p:txBody>
      </p:sp>
      <p:grpSp>
        <p:nvGrpSpPr>
          <p:cNvPr id="11" name="Group 11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1" name="Group 31"/>
          <p:cNvGrpSpPr/>
          <p:nvPr/>
        </p:nvGrpSpPr>
        <p:grpSpPr>
          <a:xfrm>
            <a:off x="-323005" y="7155279"/>
            <a:ext cx="2167618" cy="3280002"/>
            <a:chOff x="0" y="0"/>
            <a:chExt cx="2890157" cy="4373336"/>
          </a:xfrm>
        </p:grpSpPr>
        <p:sp>
          <p:nvSpPr>
            <p:cNvPr id="32" name="Freeform 32"/>
            <p:cNvSpPr/>
            <p:nvPr/>
          </p:nvSpPr>
          <p:spPr>
            <a:xfrm rot="-10800000">
              <a:off x="12700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1445079" y="3810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0" y="14831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 rot="-10800000">
              <a:off x="0" y="29282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 rot="-5400000">
              <a:off x="1445079" y="2928257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3822596" y="4207394"/>
            <a:ext cx="10642809" cy="565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73"/>
              </a:lnSpc>
            </a:pPr>
            <a:r>
              <a:rPr lang="en-US" sz="6409">
                <a:solidFill>
                  <a:srgbClr val="227C9D"/>
                </a:solidFill>
                <a:latin typeface="Canva Sans Bold"/>
              </a:rPr>
              <a:t>Phones = Silent</a:t>
            </a:r>
          </a:p>
          <a:p>
            <a:pPr algn="ctr">
              <a:lnSpc>
                <a:spcPts val="8973"/>
              </a:lnSpc>
            </a:pPr>
            <a:r>
              <a:rPr lang="en-US" sz="6409">
                <a:solidFill>
                  <a:srgbClr val="227C9D"/>
                </a:solidFill>
                <a:latin typeface="Canva Sans Bold"/>
              </a:rPr>
              <a:t>Restrooms as needed</a:t>
            </a:r>
          </a:p>
          <a:p>
            <a:pPr algn="ctr">
              <a:lnSpc>
                <a:spcPts val="8973"/>
              </a:lnSpc>
            </a:pPr>
            <a:r>
              <a:rPr lang="en-US" sz="6409">
                <a:solidFill>
                  <a:srgbClr val="227C9D"/>
                </a:solidFill>
                <a:latin typeface="Canva Sans Bold"/>
              </a:rPr>
              <a:t>Lunch + Breaks + Snacks</a:t>
            </a:r>
          </a:p>
          <a:p>
            <a:pPr algn="ctr">
              <a:lnSpc>
                <a:spcPts val="8973"/>
              </a:lnSpc>
            </a:pPr>
            <a:r>
              <a:rPr lang="en-US" sz="6409">
                <a:solidFill>
                  <a:srgbClr val="227C9D"/>
                </a:solidFill>
                <a:latin typeface="Canva Sans Bold"/>
              </a:rPr>
              <a:t>Workbooks/Folders</a:t>
            </a:r>
          </a:p>
          <a:p>
            <a:pPr algn="ctr">
              <a:lnSpc>
                <a:spcPts val="8973"/>
              </a:lnSpc>
            </a:pPr>
            <a:r>
              <a:rPr lang="en-US" sz="6409">
                <a:solidFill>
                  <a:srgbClr val="227C9D"/>
                </a:solidFill>
                <a:latin typeface="Canva Sans Bold"/>
              </a:rPr>
              <a:t>Gratitude Table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33915" y="3077758"/>
            <a:ext cx="10620170" cy="2127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8"/>
              </a:lnSpc>
            </a:pPr>
            <a:r>
              <a:rPr lang="en-US" sz="13998">
                <a:solidFill>
                  <a:srgbClr val="227C9D"/>
                </a:solidFill>
                <a:latin typeface="Kollektif Bold"/>
              </a:rPr>
              <a:t>LUNCH!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3" name="AutoShape 23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25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" name="AutoShape 26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AutoShape 27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8" name="Group 28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1" name="AutoShape 31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4" name="AutoShape 34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" name="AutoShape 35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AutoShape 36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" name="AutoShape 37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8" name="AutoShape 38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97813" y="1028700"/>
            <a:ext cx="10292374" cy="844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4"/>
              </a:lnSpc>
            </a:pPr>
            <a:r>
              <a:rPr lang="en-US" sz="5600">
                <a:solidFill>
                  <a:srgbClr val="227C9D"/>
                </a:solidFill>
                <a:latin typeface="Kollektif Bold"/>
              </a:rPr>
              <a:t>MR. ALEXIS D. PIPKINS, SR.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801269" y="7902334"/>
            <a:ext cx="14590805" cy="1762960"/>
            <a:chOff x="0" y="0"/>
            <a:chExt cx="19454407" cy="235061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9454407" cy="2350613"/>
              <a:chOff x="0" y="0"/>
              <a:chExt cx="4404532" cy="53218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404532" cy="532185"/>
              </a:xfrm>
              <a:custGeom>
                <a:avLst/>
                <a:gdLst/>
                <a:ahLst/>
                <a:cxnLst/>
                <a:rect l="l" t="t" r="r" b="b"/>
                <a:pathLst>
                  <a:path w="4404532" h="532185">
                    <a:moveTo>
                      <a:pt x="23610" y="0"/>
                    </a:moveTo>
                    <a:lnTo>
                      <a:pt x="4380923" y="0"/>
                    </a:lnTo>
                    <a:cubicBezTo>
                      <a:pt x="4387184" y="0"/>
                      <a:pt x="4393190" y="2487"/>
                      <a:pt x="4397617" y="6915"/>
                    </a:cubicBezTo>
                    <a:cubicBezTo>
                      <a:pt x="4402045" y="11343"/>
                      <a:pt x="4404532" y="17348"/>
                      <a:pt x="4404532" y="23610"/>
                    </a:cubicBezTo>
                    <a:lnTo>
                      <a:pt x="4404532" y="508576"/>
                    </a:lnTo>
                    <a:cubicBezTo>
                      <a:pt x="4404532" y="521615"/>
                      <a:pt x="4393962" y="532185"/>
                      <a:pt x="4380923" y="532185"/>
                    </a:cubicBezTo>
                    <a:lnTo>
                      <a:pt x="23610" y="532185"/>
                    </a:lnTo>
                    <a:cubicBezTo>
                      <a:pt x="10570" y="532185"/>
                      <a:pt x="0" y="521615"/>
                      <a:pt x="0" y="508576"/>
                    </a:cubicBezTo>
                    <a:lnTo>
                      <a:pt x="0" y="23610"/>
                    </a:lnTo>
                    <a:cubicBezTo>
                      <a:pt x="0" y="10570"/>
                      <a:pt x="10570" y="0"/>
                      <a:pt x="23610" y="0"/>
                    </a:cubicBezTo>
                    <a:close/>
                  </a:path>
                </a:pathLst>
              </a:custGeom>
              <a:solidFill>
                <a:srgbClr val="48CFA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19050"/>
                <a:ext cx="4404532" cy="5131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1547269" y="780345"/>
              <a:ext cx="16359869" cy="7899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87"/>
                </a:lnSpc>
              </a:pPr>
              <a:r>
                <a:rPr lang="en-US" sz="3887">
                  <a:solidFill>
                    <a:srgbClr val="FFFFFF"/>
                  </a:solidFill>
                  <a:latin typeface="Kollektif Bold"/>
                </a:rPr>
                <a:t>EXECUTIVE DIRECTOR, LEE COUNTY FIRST STEPS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2700000">
            <a:off x="-1906430" y="-3406802"/>
            <a:ext cx="7415398" cy="3565095"/>
            <a:chOff x="0" y="0"/>
            <a:chExt cx="660400" cy="317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-2369044" y="-2587253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-2582990" y="-2274576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-2762592" y="-1916106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-2889247" y="-1529839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-3033101" y="-109016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-3153920" y="-646438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-3128153" y="-84805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7226356" y="-105523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 rot="5400000">
            <a:off x="14987124" y="1104683"/>
            <a:ext cx="4405559" cy="2196193"/>
            <a:chOff x="0" y="0"/>
            <a:chExt cx="5874078" cy="2928257"/>
          </a:xfrm>
        </p:grpSpPr>
        <p:sp>
          <p:nvSpPr>
            <p:cNvPr id="20" name="Freeform 20"/>
            <p:cNvSpPr/>
            <p:nvPr/>
          </p:nvSpPr>
          <p:spPr>
            <a:xfrm rot="-10800000">
              <a:off x="0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 rot="-5400000">
              <a:off x="1445079" y="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 rot="-10800000">
              <a:off x="1445079" y="1425564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 rot="-10800000">
              <a:off x="4429000" y="38100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9"/>
                  </a:lnTo>
                  <a:lnTo>
                    <a:pt x="0" y="1445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983921" y="14831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4429000" y="14831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8" y="0"/>
                  </a:lnTo>
                  <a:lnTo>
                    <a:pt x="1445078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 rot="5400000">
              <a:off x="0" y="1445079"/>
              <a:ext cx="1445079" cy="1445079"/>
            </a:xfrm>
            <a:custGeom>
              <a:avLst/>
              <a:gdLst/>
              <a:ahLst/>
              <a:cxnLst/>
              <a:rect l="l" t="t" r="r" b="b"/>
              <a:pathLst>
                <a:path w="1445079" h="1445079">
                  <a:moveTo>
                    <a:pt x="0" y="0"/>
                  </a:moveTo>
                  <a:lnTo>
                    <a:pt x="1445079" y="0"/>
                  </a:lnTo>
                  <a:lnTo>
                    <a:pt x="1445079" y="1445078"/>
                  </a:lnTo>
                  <a:lnTo>
                    <a:pt x="0" y="1445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Freeform 27"/>
          <p:cNvSpPr/>
          <p:nvPr/>
        </p:nvSpPr>
        <p:spPr>
          <a:xfrm>
            <a:off x="5387048" y="2202779"/>
            <a:ext cx="7513904" cy="5366179"/>
          </a:xfrm>
          <a:custGeom>
            <a:avLst/>
            <a:gdLst/>
            <a:ahLst/>
            <a:cxnLst/>
            <a:rect l="l" t="t" r="r" b="b"/>
            <a:pathLst>
              <a:path w="7513904" h="5366179">
                <a:moveTo>
                  <a:pt x="0" y="0"/>
                </a:moveTo>
                <a:lnTo>
                  <a:pt x="7513904" y="0"/>
                </a:lnTo>
                <a:lnTo>
                  <a:pt x="7513904" y="5366180"/>
                </a:lnTo>
                <a:lnTo>
                  <a:pt x="0" y="53661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42671" y="3414395"/>
            <a:ext cx="11202658" cy="3458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227C9D"/>
                </a:solidFill>
                <a:latin typeface="Kollektif Bold"/>
              </a:rPr>
              <a:t>CELEBRATE/</a:t>
            </a:r>
          </a:p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227C9D"/>
                </a:solidFill>
                <a:latin typeface="Kollektif Bold"/>
              </a:rPr>
              <a:t>CELEBRATION!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42671" y="3414395"/>
            <a:ext cx="11202658" cy="1886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227C9D"/>
                </a:solidFill>
                <a:latin typeface="Kollektif Bold"/>
              </a:rPr>
              <a:t>TRUST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42671" y="3414395"/>
            <a:ext cx="11202658" cy="3458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227C9D"/>
                </a:solidFill>
                <a:latin typeface="Kollektif Bold"/>
              </a:rPr>
              <a:t>BUILD/</a:t>
            </a:r>
          </a:p>
          <a:p>
            <a:pPr algn="ctr">
              <a:lnSpc>
                <a:spcPts val="12399"/>
              </a:lnSpc>
            </a:pPr>
            <a:r>
              <a:rPr lang="en-US" sz="12399">
                <a:solidFill>
                  <a:srgbClr val="227C9D"/>
                </a:solidFill>
                <a:latin typeface="Kollektif Bold"/>
              </a:rPr>
              <a:t>BUILDING</a:t>
            </a:r>
          </a:p>
        </p:txBody>
      </p:sp>
      <p:sp>
        <p:nvSpPr>
          <p:cNvPr id="3" name="Freeform 3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3123603" y="5475036"/>
            <a:ext cx="8847511" cy="8855676"/>
            <a:chOff x="0" y="0"/>
            <a:chExt cx="11796681" cy="11807568"/>
          </a:xfrm>
        </p:grpSpPr>
        <p:grpSp>
          <p:nvGrpSpPr>
            <p:cNvPr id="21" name="Group 21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-2634012" y="-5192964"/>
            <a:ext cx="8847511" cy="8855676"/>
            <a:chOff x="0" y="0"/>
            <a:chExt cx="11796681" cy="11807568"/>
          </a:xfrm>
        </p:grpSpPr>
        <p:grpSp>
          <p:nvGrpSpPr>
            <p:cNvPr id="34" name="Group 34"/>
            <p:cNvGrpSpPr/>
            <p:nvPr/>
          </p:nvGrpSpPr>
          <p:grpSpPr>
            <a:xfrm rot="2700000">
              <a:off x="1676828" y="2799524"/>
              <a:ext cx="9887197" cy="4753460"/>
              <a:chOff x="0" y="0"/>
              <a:chExt cx="660400" cy="317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6040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175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17500"/>
                    </a:cubicBezTo>
                    <a:lnTo>
                      <a:pt x="660400" y="317500"/>
                    </a:lnTo>
                    <a:lnTo>
                      <a:pt x="0" y="317500"/>
                    </a:lnTo>
                    <a:lnTo>
                      <a:pt x="0" y="317500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8CA9AD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146050"/>
                <a:ext cx="660400" cy="171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53"/>
                  </a:lnSpc>
                </a:pPr>
                <a:endParaRPr/>
              </a:p>
            </p:txBody>
          </p:sp>
        </p:grpSp>
        <p:sp>
          <p:nvSpPr>
            <p:cNvPr id="37" name="AutoShape 37"/>
            <p:cNvSpPr/>
            <p:nvPr/>
          </p:nvSpPr>
          <p:spPr>
            <a:xfrm>
              <a:off x="1060010" y="3892256"/>
              <a:ext cx="6913622" cy="6843603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774748" y="4309159"/>
              <a:ext cx="6718471" cy="671847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35279" y="4787119"/>
              <a:ext cx="6489522" cy="6489522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366406" y="5302142"/>
              <a:ext cx="6254021" cy="6254021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174601" y="5888378"/>
              <a:ext cx="5796899" cy="5796899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13508" y="6480010"/>
              <a:ext cx="5284799" cy="531412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47865" y="7228854"/>
              <a:ext cx="4503313" cy="4480077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165620" y="8131631"/>
              <a:ext cx="3504797" cy="3562626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676661" y="9346264"/>
              <a:ext cx="1790115" cy="1790115"/>
            </a:xfrm>
            <a:prstGeom prst="line">
              <a:avLst/>
            </a:prstGeom>
            <a:ln w="38100" cap="flat">
              <a:solidFill>
                <a:srgbClr val="8CA9A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289</Words>
  <Application>Microsoft Office PowerPoint</Application>
  <PresentationFormat>Custom</PresentationFormat>
  <Paragraphs>53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HK Grotesk Bold</vt:lpstr>
      <vt:lpstr>DM Sans</vt:lpstr>
      <vt:lpstr>Calibri</vt:lpstr>
      <vt:lpstr>Arial</vt:lpstr>
      <vt:lpstr>Canva Sans Bold</vt:lpstr>
      <vt:lpstr>Kollektif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BRIC Action Summit &amp; Celebration _ Facilitator Slide Deck</dc:title>
  <dc:creator>Katie Zenger</dc:creator>
  <cp:lastModifiedBy>Katie Zenger</cp:lastModifiedBy>
  <cp:revision>1</cp:revision>
  <dcterms:created xsi:type="dcterms:W3CDTF">2006-08-16T00:00:00Z</dcterms:created>
  <dcterms:modified xsi:type="dcterms:W3CDTF">2023-12-06T11:57:53Z</dcterms:modified>
  <dc:identifier>DAF1y0aIDxs</dc:identifier>
</cp:coreProperties>
</file>