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slideLayouts/slideLayout16.xml" ContentType="application/vnd.openxmlformats-officedocument.presentationml.slideLayout+xml"/>
  <Override PartName="/ppt/theme/theme1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6.xml" ContentType="application/vnd.openxmlformats-officedocument.theme+xml"/>
  <Override PartName="/ppt/slideLayouts/slideLayout19.xml" ContentType="application/vnd.openxmlformats-officedocument.presentationml.slideLayout+xml"/>
  <Override PartName="/ppt/theme/theme17.xml" ContentType="application/vnd.openxmlformats-officedocument.theme+xml"/>
  <Override PartName="/ppt/slideLayouts/slideLayout20.xml" ContentType="application/vnd.openxmlformats-officedocument.presentationml.slideLayout+xml"/>
  <Override PartName="/ppt/theme/theme18.xml" ContentType="application/vnd.openxmlformats-officedocument.theme+xml"/>
  <Override PartName="/ppt/slideLayouts/slideLayout21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media/image19.jpg" ContentType="image/jpg"/>
  <Override PartName="/ppt/notesSlides/notesSlide2.xml" ContentType="application/vnd.openxmlformats-officedocument.presentationml.notesSlide+xml"/>
  <Override PartName="/ppt/media/image20.jpg" ContentType="image/jpg"/>
  <Override PartName="/ppt/notesSlides/notesSlide3.xml" ContentType="application/vnd.openxmlformats-officedocument.presentationml.notesSlide+xml"/>
  <Override PartName="/ppt/media/image21.jpg" ContentType="image/jpg"/>
  <Override PartName="/ppt/notesSlides/notesSlide4.xml" ContentType="application/vnd.openxmlformats-officedocument.presentationml.notesSlide+xml"/>
  <Override PartName="/ppt/media/image22.jpg" ContentType="image/jpg"/>
  <Override PartName="/ppt/notesSlides/notesSlide5.xml" ContentType="application/vnd.openxmlformats-officedocument.presentationml.notesSlide+xml"/>
  <Override PartName="/ppt/media/image23.jpg" ContentType="image/jpg"/>
  <Override PartName="/ppt/notesSlides/notesSlide6.xml" ContentType="application/vnd.openxmlformats-officedocument.presentationml.notesSlide+xml"/>
  <Override PartName="/ppt/media/image24.jpg" ContentType="image/jpg"/>
  <Override PartName="/ppt/notesSlides/notesSlide7.xml" ContentType="application/vnd.openxmlformats-officedocument.presentationml.notesSlide+xml"/>
  <Override PartName="/ppt/media/image25.jpg" ContentType="image/jp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2" r:id="rId5"/>
    <p:sldMasterId id="2147483654" r:id="rId6"/>
    <p:sldMasterId id="2147483656" r:id="rId7"/>
    <p:sldMasterId id="2147483658" r:id="rId8"/>
    <p:sldMasterId id="2147483660" r:id="rId9"/>
    <p:sldMasterId id="2147483662" r:id="rId10"/>
    <p:sldMasterId id="2147483664" r:id="rId11"/>
    <p:sldMasterId id="2147483666" r:id="rId12"/>
    <p:sldMasterId id="2147483668" r:id="rId13"/>
    <p:sldMasterId id="2147483670" r:id="rId14"/>
    <p:sldMasterId id="2147483672" r:id="rId15"/>
    <p:sldMasterId id="2147483674" r:id="rId16"/>
    <p:sldMasterId id="2147483676" r:id="rId17"/>
    <p:sldMasterId id="2147483678" r:id="rId18"/>
    <p:sldMasterId id="2147483680" r:id="rId19"/>
    <p:sldMasterId id="2147483682" r:id="rId20"/>
    <p:sldMasterId id="2147483684" r:id="rId21"/>
    <p:sldMasterId id="2147483687" r:id="rId22"/>
  </p:sldMasterIdLst>
  <p:notesMasterIdLst>
    <p:notesMasterId r:id="rId42"/>
  </p:notesMasterIdLst>
  <p:handoutMasterIdLst>
    <p:handoutMasterId r:id="rId43"/>
  </p:handout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99" r:id="rId30"/>
    <p:sldId id="304" r:id="rId31"/>
    <p:sldId id="617" r:id="rId32"/>
    <p:sldId id="618" r:id="rId33"/>
    <p:sldId id="316" r:id="rId34"/>
    <p:sldId id="317" r:id="rId35"/>
    <p:sldId id="318" r:id="rId36"/>
    <p:sldId id="320" r:id="rId37"/>
    <p:sldId id="619" r:id="rId38"/>
    <p:sldId id="620" r:id="rId39"/>
    <p:sldId id="621" r:id="rId40"/>
    <p:sldId id="331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68961" autoAdjust="0"/>
  </p:normalViewPr>
  <p:slideViewPr>
    <p:cSldViewPr snapToGrid="0" snapToObjects="1">
      <p:cViewPr varScale="1">
        <p:scale>
          <a:sx n="52" d="100"/>
          <a:sy n="52" d="100"/>
        </p:scale>
        <p:origin x="11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44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theme" Target="theme/theme1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B0EFB4-E390-BC40-AC36-270AB8FDE4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E55035-331E-DF47-B036-5824BF2928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C8B790-5D5B-D243-9070-72FC302CE069}" type="datetimeFigureOut">
              <a:rPr lang="en-US" smtClean="0"/>
              <a:t>5/6/2022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35E8CC-CD35-2649-B6B8-C4628B8AA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F4AB28-CE14-DF4D-9ECB-32C9C2F408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9CE563-9FD7-F14F-8497-B0518F1D1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11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E7F0E9-D082-C942-8293-70372E5D4BC6}" type="datetimeFigureOut">
              <a:rPr lang="en-US" smtClean="0"/>
              <a:t>5/6/2022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A86850-2908-5845-8315-D4D1CB347F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1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6850-2908-5845-8315-D4D1CB347F0C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F9299-041F-49E6-8E9C-1FFF0893AC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87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6850-2908-5845-8315-D4D1CB347F0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88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6850-2908-5845-8315-D4D1CB347F0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93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6850-2908-5845-8315-D4D1CB347F0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29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6850-2908-5845-8315-D4D1CB347F0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77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6850-2908-5845-8315-D4D1CB347F0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89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6850-2908-5845-8315-D4D1CB347F0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40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6850-2908-5845-8315-D4D1CB347F0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72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6850-2908-5845-8315-D4D1CB347F0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6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6850-2908-5845-8315-D4D1CB347F0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1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86850-2908-5845-8315-D4D1CB347F0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51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FA4AF-9721-4873-AD66-5480D687B34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F10C0-F437-E841-B3B0-F6C46FF29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9413" y="2832100"/>
            <a:ext cx="5018639" cy="596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600">
                <a:latin typeface="Georgia" panose="02040502050405020303" pitchFamily="18" charset="0"/>
              </a:defRPr>
            </a:lvl2pPr>
            <a:lvl3pPr marL="914400" indent="0">
              <a:buNone/>
              <a:defRPr sz="3600">
                <a:latin typeface="Georgia" panose="02040502050405020303" pitchFamily="18" charset="0"/>
              </a:defRPr>
            </a:lvl3pPr>
            <a:lvl4pPr marL="1371600" indent="0">
              <a:buNone/>
              <a:defRPr sz="3600">
                <a:latin typeface="Georgia" panose="02040502050405020303" pitchFamily="18" charset="0"/>
              </a:defRPr>
            </a:lvl4pPr>
            <a:lvl5pPr marL="1828800" indent="0">
              <a:buNone/>
              <a:defRPr sz="3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FEDB643-8944-7340-A91C-74420AD737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29413" y="3610666"/>
            <a:ext cx="5018639" cy="41468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3600">
                <a:latin typeface="Georgia" panose="02040502050405020303" pitchFamily="18" charset="0"/>
              </a:defRPr>
            </a:lvl2pPr>
            <a:lvl3pPr marL="914400" indent="0">
              <a:buNone/>
              <a:defRPr sz="3600">
                <a:latin typeface="Georgia" panose="02040502050405020303" pitchFamily="18" charset="0"/>
              </a:defRPr>
            </a:lvl3pPr>
            <a:lvl4pPr marL="1371600" indent="0">
              <a:buNone/>
              <a:defRPr sz="3600">
                <a:latin typeface="Georgia" panose="02040502050405020303" pitchFamily="18" charset="0"/>
              </a:defRPr>
            </a:lvl4pPr>
            <a:lvl5pPr marL="1828800" indent="0">
              <a:buNone/>
              <a:defRPr sz="3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70939D4-9D56-5844-94C9-4809E0F24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9412" y="4209776"/>
            <a:ext cx="5018639" cy="2926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3600">
                <a:latin typeface="Georgia" panose="02040502050405020303" pitchFamily="18" charset="0"/>
              </a:defRPr>
            </a:lvl2pPr>
            <a:lvl3pPr marL="914400" indent="0">
              <a:buNone/>
              <a:defRPr sz="3600">
                <a:latin typeface="Georgia" panose="02040502050405020303" pitchFamily="18" charset="0"/>
              </a:defRPr>
            </a:lvl3pPr>
            <a:lvl4pPr marL="1371600" indent="0">
              <a:buNone/>
              <a:defRPr sz="3600">
                <a:latin typeface="Georgia" panose="02040502050405020303" pitchFamily="18" charset="0"/>
              </a:defRPr>
            </a:lvl4pPr>
            <a:lvl5pPr marL="1828800" indent="0">
              <a:buNone/>
              <a:defRPr sz="3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344535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C3B50AE-E8C1-D647-957C-4E8B040E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457200"/>
            <a:ext cx="5724525" cy="130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Large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AA9A563-E90E-2546-83EE-6C2173D1F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2704" y="457200"/>
            <a:ext cx="4097821" cy="130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254530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4F2CC-0A8A-D34C-AC57-A3D8BDA0D08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7050" y="1082675"/>
            <a:ext cx="8031163" cy="445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venir Book" panose="02000503020000020003" pitchFamily="2" charset="0"/>
              </a:defRPr>
            </a:lvl1pPr>
            <a:lvl2pPr marL="457200" indent="0">
              <a:buNone/>
              <a:defRPr b="1">
                <a:latin typeface="Avenir Book" panose="02000503020000020003" pitchFamily="2" charset="0"/>
              </a:defRPr>
            </a:lvl2pPr>
            <a:lvl3pPr marL="914400" indent="0">
              <a:buNone/>
              <a:defRPr b="1">
                <a:latin typeface="Avenir Book" panose="02000503020000020003" pitchFamily="2" charset="0"/>
              </a:defRPr>
            </a:lvl3pPr>
            <a:lvl4pPr marL="1371600" indent="0">
              <a:buNone/>
              <a:defRPr b="1">
                <a:latin typeface="Avenir Book" panose="02000503020000020003" pitchFamily="2" charset="0"/>
              </a:defRPr>
            </a:lvl4pPr>
            <a:lvl5pPr marL="1828800" indent="0">
              <a:buNone/>
              <a:defRPr b="1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6E5A73-83CF-3748-AD00-D2F2891CE9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050" y="357188"/>
            <a:ext cx="8031163" cy="547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53718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BBBDF9-D1CA-F445-BD9A-D4C19106152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7050" y="1082675"/>
            <a:ext cx="8031163" cy="445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venir Book" panose="02000503020000020003" pitchFamily="2" charset="0"/>
              </a:defRPr>
            </a:lvl1pPr>
            <a:lvl2pPr marL="457200" indent="0">
              <a:buNone/>
              <a:defRPr b="1">
                <a:latin typeface="Avenir Book" panose="02000503020000020003" pitchFamily="2" charset="0"/>
              </a:defRPr>
            </a:lvl2pPr>
            <a:lvl3pPr marL="914400" indent="0">
              <a:buNone/>
              <a:defRPr b="1">
                <a:latin typeface="Avenir Book" panose="02000503020000020003" pitchFamily="2" charset="0"/>
              </a:defRPr>
            </a:lvl3pPr>
            <a:lvl4pPr marL="1371600" indent="0">
              <a:buNone/>
              <a:defRPr b="1">
                <a:latin typeface="Avenir Book" panose="02000503020000020003" pitchFamily="2" charset="0"/>
              </a:defRPr>
            </a:lvl4pPr>
            <a:lvl5pPr marL="1828800" indent="0">
              <a:buNone/>
              <a:defRPr b="1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8266D9-528C-7C42-B4E1-6CC25677EE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050" y="357188"/>
            <a:ext cx="8031163" cy="547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58200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D10D3C-E638-764D-BC83-D9A45AA6228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7050" y="1082675"/>
            <a:ext cx="8031163" cy="445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venir Book" panose="02000503020000020003" pitchFamily="2" charset="0"/>
              </a:defRPr>
            </a:lvl1pPr>
            <a:lvl2pPr marL="457200" indent="0">
              <a:buNone/>
              <a:defRPr b="1">
                <a:latin typeface="Avenir Book" panose="02000503020000020003" pitchFamily="2" charset="0"/>
              </a:defRPr>
            </a:lvl2pPr>
            <a:lvl3pPr marL="914400" indent="0">
              <a:buNone/>
              <a:defRPr b="1">
                <a:latin typeface="Avenir Book" panose="02000503020000020003" pitchFamily="2" charset="0"/>
              </a:defRPr>
            </a:lvl3pPr>
            <a:lvl4pPr marL="1371600" indent="0">
              <a:buNone/>
              <a:defRPr b="1">
                <a:latin typeface="Avenir Book" panose="02000503020000020003" pitchFamily="2" charset="0"/>
              </a:defRPr>
            </a:lvl4pPr>
            <a:lvl5pPr marL="1828800" indent="0">
              <a:buNone/>
              <a:defRPr b="1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7B074A-97E8-5F47-A6A1-57FDE76CCB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050" y="357188"/>
            <a:ext cx="8031163" cy="547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06114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9BDF23-0CD5-FC4E-8420-5E43A1A55E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9964" y="477562"/>
            <a:ext cx="3757750" cy="2086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latin typeface="Avenir Book" panose="02000503020000020003" pitchFamily="2" charset="0"/>
              </a:defRPr>
            </a:lvl2pPr>
            <a:lvl3pPr marL="914400" indent="0">
              <a:buNone/>
              <a:defRPr>
                <a:latin typeface="Avenir Book" panose="02000503020000020003" pitchFamily="2" charset="0"/>
              </a:defRPr>
            </a:lvl3pPr>
            <a:lvl4pPr marL="1371600" indent="0">
              <a:buNone/>
              <a:defRPr>
                <a:latin typeface="Avenir Book" panose="02000503020000020003" pitchFamily="2" charset="0"/>
              </a:defRPr>
            </a:lvl4pPr>
            <a:lvl5pPr marL="1828800" indent="0">
              <a:buNone/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6BA05EE-458F-AC48-BC3F-8CC7451F56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182" y="3134623"/>
            <a:ext cx="3757750" cy="2086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latin typeface="Avenir Book" panose="02000503020000020003" pitchFamily="2" charset="0"/>
              </a:defRPr>
            </a:lvl2pPr>
            <a:lvl3pPr marL="914400" indent="0">
              <a:buNone/>
              <a:defRPr>
                <a:latin typeface="Avenir Book" panose="02000503020000020003" pitchFamily="2" charset="0"/>
              </a:defRPr>
            </a:lvl3pPr>
            <a:lvl4pPr marL="1371600" indent="0">
              <a:buNone/>
              <a:defRPr>
                <a:latin typeface="Avenir Book" panose="02000503020000020003" pitchFamily="2" charset="0"/>
              </a:defRPr>
            </a:lvl4pPr>
            <a:lvl5pPr marL="1828800" indent="0">
              <a:buNone/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C483EF5-B017-8B4E-ABE7-81D9DA69064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1663" y="353323"/>
            <a:ext cx="4014788" cy="23352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venir Book" panose="02000503020000020003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1B625950-A7E0-7A47-8840-1CD647C8D3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1445" y="3010384"/>
            <a:ext cx="4014788" cy="23352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venir Book" panose="02000503020000020003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78CF17-3BA8-5F41-A619-2A88F20E28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34475" y="354013"/>
            <a:ext cx="2822575" cy="6056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Large Text</a:t>
            </a:r>
          </a:p>
        </p:txBody>
      </p:sp>
    </p:spTree>
    <p:extLst>
      <p:ext uri="{BB962C8B-B14F-4D97-AF65-F5344CB8AC3E}">
        <p14:creationId xmlns:p14="http://schemas.microsoft.com/office/powerpoint/2010/main" val="2622532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9BDF23-0CD5-FC4E-8420-5E43A1A55E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9964" y="3134623"/>
            <a:ext cx="3757750" cy="2086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latin typeface="Avenir Book" panose="02000503020000020003" pitchFamily="2" charset="0"/>
              </a:defRPr>
            </a:lvl2pPr>
            <a:lvl3pPr marL="914400" indent="0">
              <a:buNone/>
              <a:defRPr>
                <a:latin typeface="Avenir Book" panose="02000503020000020003" pitchFamily="2" charset="0"/>
              </a:defRPr>
            </a:lvl3pPr>
            <a:lvl4pPr marL="1371600" indent="0">
              <a:buNone/>
              <a:defRPr>
                <a:latin typeface="Avenir Book" panose="02000503020000020003" pitchFamily="2" charset="0"/>
              </a:defRPr>
            </a:lvl4pPr>
            <a:lvl5pPr marL="1828800" indent="0">
              <a:buNone/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6BA05EE-458F-AC48-BC3F-8CC7451F56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3" y="464086"/>
            <a:ext cx="3757750" cy="2086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latin typeface="Avenir Book" panose="02000503020000020003" pitchFamily="2" charset="0"/>
              </a:defRPr>
            </a:lvl2pPr>
            <a:lvl3pPr marL="914400" indent="0">
              <a:buNone/>
              <a:defRPr>
                <a:latin typeface="Avenir Book" panose="02000503020000020003" pitchFamily="2" charset="0"/>
              </a:defRPr>
            </a:lvl3pPr>
            <a:lvl4pPr marL="1371600" indent="0">
              <a:buNone/>
              <a:defRPr>
                <a:latin typeface="Avenir Book" panose="02000503020000020003" pitchFamily="2" charset="0"/>
              </a:defRPr>
            </a:lvl4pPr>
            <a:lvl5pPr marL="1828800" indent="0">
              <a:buNone/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C483EF5-B017-8B4E-ABE7-81D9DA69064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6934" y="3010384"/>
            <a:ext cx="4014788" cy="23352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venir Book" panose="02000503020000020003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1B625950-A7E0-7A47-8840-1CD647C8D3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51445" y="354013"/>
            <a:ext cx="4014788" cy="23352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venir Book" panose="02000503020000020003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78CF17-3BA8-5F41-A619-2A88F20E28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34475" y="354013"/>
            <a:ext cx="2822575" cy="6056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Large Text</a:t>
            </a:r>
          </a:p>
        </p:txBody>
      </p:sp>
    </p:spTree>
    <p:extLst>
      <p:ext uri="{BB962C8B-B14F-4D97-AF65-F5344CB8AC3E}">
        <p14:creationId xmlns:p14="http://schemas.microsoft.com/office/powerpoint/2010/main" val="867602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9BDF23-0CD5-FC4E-8420-5E43A1A55E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9964" y="3134623"/>
            <a:ext cx="3757750" cy="2086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latin typeface="Avenir Book" panose="02000503020000020003" pitchFamily="2" charset="0"/>
              </a:defRPr>
            </a:lvl2pPr>
            <a:lvl3pPr marL="914400" indent="0">
              <a:buNone/>
              <a:defRPr>
                <a:latin typeface="Avenir Book" panose="02000503020000020003" pitchFamily="2" charset="0"/>
              </a:defRPr>
            </a:lvl3pPr>
            <a:lvl4pPr marL="1371600" indent="0">
              <a:buNone/>
              <a:defRPr>
                <a:latin typeface="Avenir Book" panose="02000503020000020003" pitchFamily="2" charset="0"/>
              </a:defRPr>
            </a:lvl4pPr>
            <a:lvl5pPr marL="1828800" indent="0">
              <a:buNone/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6BA05EE-458F-AC48-BC3F-8CC7451F56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3" y="464086"/>
            <a:ext cx="3757750" cy="2086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latin typeface="Avenir Book" panose="02000503020000020003" pitchFamily="2" charset="0"/>
              </a:defRPr>
            </a:lvl2pPr>
            <a:lvl3pPr marL="914400" indent="0">
              <a:buNone/>
              <a:defRPr>
                <a:latin typeface="Avenir Book" panose="02000503020000020003" pitchFamily="2" charset="0"/>
              </a:defRPr>
            </a:lvl3pPr>
            <a:lvl4pPr marL="1371600" indent="0">
              <a:buNone/>
              <a:defRPr>
                <a:latin typeface="Avenir Book" panose="02000503020000020003" pitchFamily="2" charset="0"/>
              </a:defRPr>
            </a:lvl4pPr>
            <a:lvl5pPr marL="1828800" indent="0">
              <a:buNone/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78CF17-3BA8-5F41-A619-2A88F20E28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34475" y="354013"/>
            <a:ext cx="2822575" cy="6056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Large Text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911A9C3-2605-F94B-A67B-000C89EC8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9964" y="464086"/>
            <a:ext cx="3757750" cy="2086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latin typeface="Avenir Book" panose="02000503020000020003" pitchFamily="2" charset="0"/>
              </a:defRPr>
            </a:lvl2pPr>
            <a:lvl3pPr marL="914400" indent="0">
              <a:buNone/>
              <a:defRPr>
                <a:latin typeface="Avenir Book" panose="02000503020000020003" pitchFamily="2" charset="0"/>
              </a:defRPr>
            </a:lvl3pPr>
            <a:lvl4pPr marL="1371600" indent="0">
              <a:buNone/>
              <a:defRPr>
                <a:latin typeface="Avenir Book" panose="02000503020000020003" pitchFamily="2" charset="0"/>
              </a:defRPr>
            </a:lvl4pPr>
            <a:lvl5pPr marL="1828800" indent="0">
              <a:buNone/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B45117F-101F-1F40-9279-37AFD45AE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5453" y="3134623"/>
            <a:ext cx="3757750" cy="2086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latin typeface="Avenir Book" panose="02000503020000020003" pitchFamily="2" charset="0"/>
              </a:defRPr>
            </a:lvl2pPr>
            <a:lvl3pPr marL="914400" indent="0">
              <a:buNone/>
              <a:defRPr>
                <a:latin typeface="Avenir Book" panose="02000503020000020003" pitchFamily="2" charset="0"/>
              </a:defRPr>
            </a:lvl3pPr>
            <a:lvl4pPr marL="1371600" indent="0">
              <a:buNone/>
              <a:defRPr>
                <a:latin typeface="Avenir Book" panose="02000503020000020003" pitchFamily="2" charset="0"/>
              </a:defRPr>
            </a:lvl4pPr>
            <a:lvl5pPr marL="1828800" indent="0">
              <a:buNone/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288917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F739B4-F381-014F-A321-D846704A6A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436563"/>
            <a:ext cx="11329988" cy="497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Georgia" panose="02040502050405020303" pitchFamily="18" charset="0"/>
              </a:defRPr>
            </a:lvl1pPr>
            <a:lvl2pPr marL="457200" indent="0">
              <a:buNone/>
              <a:defRPr sz="3200" b="1">
                <a:latin typeface="Georgia" panose="02040502050405020303" pitchFamily="18" charset="0"/>
              </a:defRPr>
            </a:lvl2pPr>
            <a:lvl3pPr marL="914400" indent="0">
              <a:buNone/>
              <a:defRPr sz="3200" b="1">
                <a:latin typeface="Georgia" panose="02040502050405020303" pitchFamily="18" charset="0"/>
              </a:defRPr>
            </a:lvl3pPr>
            <a:lvl4pPr marL="1371600" indent="0">
              <a:buNone/>
              <a:defRPr sz="3200" b="1">
                <a:latin typeface="Georgia" panose="02040502050405020303" pitchFamily="18" charset="0"/>
              </a:defRPr>
            </a:lvl4pPr>
            <a:lvl5pPr marL="1828800" indent="0">
              <a:buNone/>
              <a:defRPr sz="3200" b="1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9FA1E0A-7381-B049-A88B-2B964A66DF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675" y="1175372"/>
            <a:ext cx="11329988" cy="497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venir Book" panose="02000503020000020003" pitchFamily="2" charset="0"/>
              </a:defRPr>
            </a:lvl1pPr>
            <a:lvl2pPr marL="457200" indent="0">
              <a:buNone/>
              <a:defRPr sz="3200" b="1">
                <a:latin typeface="Georgia" panose="02040502050405020303" pitchFamily="18" charset="0"/>
              </a:defRPr>
            </a:lvl2pPr>
            <a:lvl3pPr marL="914400" indent="0">
              <a:buNone/>
              <a:defRPr sz="3200" b="1">
                <a:latin typeface="Georgia" panose="02040502050405020303" pitchFamily="18" charset="0"/>
              </a:defRPr>
            </a:lvl3pPr>
            <a:lvl4pPr marL="1371600" indent="0">
              <a:buNone/>
              <a:defRPr sz="3200" b="1">
                <a:latin typeface="Georgia" panose="02040502050405020303" pitchFamily="18" charset="0"/>
              </a:defRPr>
            </a:lvl4pPr>
            <a:lvl5pPr marL="1828800" indent="0">
              <a:buNone/>
              <a:defRPr sz="3200" b="1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2688752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buFontTx/>
              <a:buNone/>
              <a:defRPr sz="4000">
                <a:solidFill>
                  <a:srgbClr val="4167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41677A"/>
              </a:buClr>
              <a:buFont typeface="Wingdings" pitchFamily="2" charset="2"/>
              <a:buChar char="§"/>
              <a:defRPr sz="3200" i="1">
                <a:solidFill>
                  <a:srgbClr val="41677A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buFont typeface="Wingdings" pitchFamily="2" charset="2"/>
              <a:buChar char="§"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0249-0DB6-4756-ADFA-27DABA857432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E99C-F512-4BC0-BB10-DA1645D59E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44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F739B4-F381-014F-A321-D846704A6A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436564"/>
            <a:ext cx="6847647" cy="467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Georgia" panose="02040502050405020303" pitchFamily="18" charset="0"/>
              </a:defRPr>
            </a:lvl1pPr>
            <a:lvl2pPr marL="457200" indent="0">
              <a:buNone/>
              <a:defRPr sz="3200" b="1">
                <a:latin typeface="Georgia" panose="02040502050405020303" pitchFamily="18" charset="0"/>
              </a:defRPr>
            </a:lvl2pPr>
            <a:lvl3pPr marL="914400" indent="0">
              <a:buNone/>
              <a:defRPr sz="3200" b="1">
                <a:latin typeface="Georgia" panose="02040502050405020303" pitchFamily="18" charset="0"/>
              </a:defRPr>
            </a:lvl3pPr>
            <a:lvl4pPr marL="1371600" indent="0">
              <a:buNone/>
              <a:defRPr sz="3200" b="1">
                <a:latin typeface="Georgia" panose="02040502050405020303" pitchFamily="18" charset="0"/>
              </a:defRPr>
            </a:lvl4pPr>
            <a:lvl5pPr marL="1828800" indent="0">
              <a:buNone/>
              <a:defRPr sz="3200" b="1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9FA1E0A-7381-B049-A88B-2B964A66DF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675" y="1175372"/>
            <a:ext cx="6847647" cy="4211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venir Book" panose="02000503020000020003" pitchFamily="2" charset="0"/>
              </a:defRPr>
            </a:lvl1pPr>
            <a:lvl2pPr marL="457200" indent="0">
              <a:buNone/>
              <a:defRPr sz="3200" b="1">
                <a:latin typeface="Georgia" panose="02040502050405020303" pitchFamily="18" charset="0"/>
              </a:defRPr>
            </a:lvl2pPr>
            <a:lvl3pPr marL="914400" indent="0">
              <a:buNone/>
              <a:defRPr sz="3200" b="1">
                <a:latin typeface="Georgia" panose="02040502050405020303" pitchFamily="18" charset="0"/>
              </a:defRPr>
            </a:lvl3pPr>
            <a:lvl4pPr marL="1371600" indent="0">
              <a:buNone/>
              <a:defRPr sz="3200" b="1">
                <a:latin typeface="Georgia" panose="02040502050405020303" pitchFamily="18" charset="0"/>
              </a:defRPr>
            </a:lvl4pPr>
            <a:lvl5pPr marL="1828800" indent="0">
              <a:buNone/>
              <a:defRPr sz="3200" b="1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F686C6-FE31-5C45-95A0-AE3753DC9C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22704" y="0"/>
            <a:ext cx="4469297" cy="68580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Avenir Book" panose="02000503020000020003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53840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F10C0-F437-E841-B3B0-F6C46FF29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9413" y="2832100"/>
            <a:ext cx="5018639" cy="596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600">
                <a:latin typeface="Georgia" panose="02040502050405020303" pitchFamily="18" charset="0"/>
              </a:defRPr>
            </a:lvl2pPr>
            <a:lvl3pPr marL="914400" indent="0">
              <a:buNone/>
              <a:defRPr sz="3600">
                <a:latin typeface="Georgia" panose="02040502050405020303" pitchFamily="18" charset="0"/>
              </a:defRPr>
            </a:lvl3pPr>
            <a:lvl4pPr marL="1371600" indent="0">
              <a:buNone/>
              <a:defRPr sz="3600">
                <a:latin typeface="Georgia" panose="02040502050405020303" pitchFamily="18" charset="0"/>
              </a:defRPr>
            </a:lvl4pPr>
            <a:lvl5pPr marL="1828800" indent="0">
              <a:buNone/>
              <a:defRPr sz="3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FEDB643-8944-7340-A91C-74420AD737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29413" y="3610666"/>
            <a:ext cx="5018639" cy="41468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3600">
                <a:latin typeface="Georgia" panose="02040502050405020303" pitchFamily="18" charset="0"/>
              </a:defRPr>
            </a:lvl2pPr>
            <a:lvl3pPr marL="914400" indent="0">
              <a:buNone/>
              <a:defRPr sz="3600">
                <a:latin typeface="Georgia" panose="02040502050405020303" pitchFamily="18" charset="0"/>
              </a:defRPr>
            </a:lvl3pPr>
            <a:lvl4pPr marL="1371600" indent="0">
              <a:buNone/>
              <a:defRPr sz="3600">
                <a:latin typeface="Georgia" panose="02040502050405020303" pitchFamily="18" charset="0"/>
              </a:defRPr>
            </a:lvl4pPr>
            <a:lvl5pPr marL="1828800" indent="0">
              <a:buNone/>
              <a:defRPr sz="3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70939D4-9D56-5844-94C9-4809E0F24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9412" y="4209776"/>
            <a:ext cx="5018639" cy="2926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3600">
                <a:latin typeface="Georgia" panose="02040502050405020303" pitchFamily="18" charset="0"/>
              </a:defRPr>
            </a:lvl2pPr>
            <a:lvl3pPr marL="914400" indent="0">
              <a:buNone/>
              <a:defRPr sz="3600">
                <a:latin typeface="Georgia" panose="02040502050405020303" pitchFamily="18" charset="0"/>
              </a:defRPr>
            </a:lvl3pPr>
            <a:lvl4pPr marL="1371600" indent="0">
              <a:buNone/>
              <a:defRPr sz="3600">
                <a:latin typeface="Georgia" panose="02040502050405020303" pitchFamily="18" charset="0"/>
              </a:defRPr>
            </a:lvl4pPr>
            <a:lvl5pPr marL="1828800" indent="0">
              <a:buNone/>
              <a:defRPr sz="3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2716341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922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C3B50AE-E8C1-D647-957C-4E8B040E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457200"/>
            <a:ext cx="5724525" cy="130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Large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AA9A563-E90E-2546-83EE-6C2173D1F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2704" y="457200"/>
            <a:ext cx="4097821" cy="130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420652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F10C0-F437-E841-B3B0-F6C46FF29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9413" y="2832100"/>
            <a:ext cx="5018639" cy="596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600">
                <a:latin typeface="Georgia" panose="02040502050405020303" pitchFamily="18" charset="0"/>
              </a:defRPr>
            </a:lvl2pPr>
            <a:lvl3pPr marL="914400" indent="0">
              <a:buNone/>
              <a:defRPr sz="3600">
                <a:latin typeface="Georgia" panose="02040502050405020303" pitchFamily="18" charset="0"/>
              </a:defRPr>
            </a:lvl3pPr>
            <a:lvl4pPr marL="1371600" indent="0">
              <a:buNone/>
              <a:defRPr sz="3600">
                <a:latin typeface="Georgia" panose="02040502050405020303" pitchFamily="18" charset="0"/>
              </a:defRPr>
            </a:lvl4pPr>
            <a:lvl5pPr marL="1828800" indent="0">
              <a:buNone/>
              <a:defRPr sz="3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FEDB643-8944-7340-A91C-74420AD737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29413" y="3610666"/>
            <a:ext cx="5018639" cy="41468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3600">
                <a:latin typeface="Georgia" panose="02040502050405020303" pitchFamily="18" charset="0"/>
              </a:defRPr>
            </a:lvl2pPr>
            <a:lvl3pPr marL="914400" indent="0">
              <a:buNone/>
              <a:defRPr sz="3600">
                <a:latin typeface="Georgia" panose="02040502050405020303" pitchFamily="18" charset="0"/>
              </a:defRPr>
            </a:lvl3pPr>
            <a:lvl4pPr marL="1371600" indent="0">
              <a:buNone/>
              <a:defRPr sz="3600">
                <a:latin typeface="Georgia" panose="02040502050405020303" pitchFamily="18" charset="0"/>
              </a:defRPr>
            </a:lvl4pPr>
            <a:lvl5pPr marL="1828800" indent="0">
              <a:buNone/>
              <a:defRPr sz="3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70939D4-9D56-5844-94C9-4809E0F24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9412" y="4209776"/>
            <a:ext cx="5018639" cy="2926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3600">
                <a:latin typeface="Georgia" panose="02040502050405020303" pitchFamily="18" charset="0"/>
              </a:defRPr>
            </a:lvl2pPr>
            <a:lvl3pPr marL="914400" indent="0">
              <a:buNone/>
              <a:defRPr sz="3600">
                <a:latin typeface="Georgia" panose="02040502050405020303" pitchFamily="18" charset="0"/>
              </a:defRPr>
            </a:lvl3pPr>
            <a:lvl4pPr marL="1371600" indent="0">
              <a:buNone/>
              <a:defRPr sz="3600">
                <a:latin typeface="Georgia" panose="02040502050405020303" pitchFamily="18" charset="0"/>
              </a:defRPr>
            </a:lvl4pPr>
            <a:lvl5pPr marL="1828800" indent="0">
              <a:buNone/>
              <a:defRPr sz="3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401789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F10C0-F437-E841-B3B0-F6C46FF29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9413" y="2832100"/>
            <a:ext cx="5018639" cy="596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600">
                <a:latin typeface="Georgia" panose="02040502050405020303" pitchFamily="18" charset="0"/>
              </a:defRPr>
            </a:lvl2pPr>
            <a:lvl3pPr marL="914400" indent="0">
              <a:buNone/>
              <a:defRPr sz="3600">
                <a:latin typeface="Georgia" panose="02040502050405020303" pitchFamily="18" charset="0"/>
              </a:defRPr>
            </a:lvl3pPr>
            <a:lvl4pPr marL="1371600" indent="0">
              <a:buNone/>
              <a:defRPr sz="3600">
                <a:latin typeface="Georgia" panose="02040502050405020303" pitchFamily="18" charset="0"/>
              </a:defRPr>
            </a:lvl4pPr>
            <a:lvl5pPr marL="1828800" indent="0">
              <a:buNone/>
              <a:defRPr sz="3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FEDB643-8944-7340-A91C-74420AD737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29413" y="3610666"/>
            <a:ext cx="5018639" cy="41468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3600">
                <a:latin typeface="Georgia" panose="02040502050405020303" pitchFamily="18" charset="0"/>
              </a:defRPr>
            </a:lvl2pPr>
            <a:lvl3pPr marL="914400" indent="0">
              <a:buNone/>
              <a:defRPr sz="3600">
                <a:latin typeface="Georgia" panose="02040502050405020303" pitchFamily="18" charset="0"/>
              </a:defRPr>
            </a:lvl3pPr>
            <a:lvl4pPr marL="1371600" indent="0">
              <a:buNone/>
              <a:defRPr sz="3600">
                <a:latin typeface="Georgia" panose="02040502050405020303" pitchFamily="18" charset="0"/>
              </a:defRPr>
            </a:lvl4pPr>
            <a:lvl5pPr marL="1828800" indent="0">
              <a:buNone/>
              <a:defRPr sz="3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70939D4-9D56-5844-94C9-4809E0F24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9412" y="4209776"/>
            <a:ext cx="5018639" cy="2926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3600">
                <a:latin typeface="Georgia" panose="02040502050405020303" pitchFamily="18" charset="0"/>
              </a:defRPr>
            </a:lvl2pPr>
            <a:lvl3pPr marL="914400" indent="0">
              <a:buNone/>
              <a:defRPr sz="3600">
                <a:latin typeface="Georgia" panose="02040502050405020303" pitchFamily="18" charset="0"/>
              </a:defRPr>
            </a:lvl3pPr>
            <a:lvl4pPr marL="1371600" indent="0">
              <a:buNone/>
              <a:defRPr sz="3600">
                <a:latin typeface="Georgia" panose="02040502050405020303" pitchFamily="18" charset="0"/>
              </a:defRPr>
            </a:lvl4pPr>
            <a:lvl5pPr marL="1828800" indent="0">
              <a:buNone/>
              <a:defRPr sz="3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32692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F10C0-F437-E841-B3B0-F6C46FF29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9413" y="2832100"/>
            <a:ext cx="5018639" cy="5969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600">
                <a:latin typeface="Georgia" panose="02040502050405020303" pitchFamily="18" charset="0"/>
              </a:defRPr>
            </a:lvl2pPr>
            <a:lvl3pPr marL="914400" indent="0">
              <a:buNone/>
              <a:defRPr sz="3600">
                <a:latin typeface="Georgia" panose="02040502050405020303" pitchFamily="18" charset="0"/>
              </a:defRPr>
            </a:lvl3pPr>
            <a:lvl4pPr marL="1371600" indent="0">
              <a:buNone/>
              <a:defRPr sz="3600">
                <a:latin typeface="Georgia" panose="02040502050405020303" pitchFamily="18" charset="0"/>
              </a:defRPr>
            </a:lvl4pPr>
            <a:lvl5pPr marL="1828800" indent="0">
              <a:buNone/>
              <a:defRPr sz="3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FEDB643-8944-7340-A91C-74420AD737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29413" y="3610666"/>
            <a:ext cx="5018639" cy="41468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3600">
                <a:latin typeface="Georgia" panose="02040502050405020303" pitchFamily="18" charset="0"/>
              </a:defRPr>
            </a:lvl2pPr>
            <a:lvl3pPr marL="914400" indent="0">
              <a:buNone/>
              <a:defRPr sz="3600">
                <a:latin typeface="Georgia" panose="02040502050405020303" pitchFamily="18" charset="0"/>
              </a:defRPr>
            </a:lvl3pPr>
            <a:lvl4pPr marL="1371600" indent="0">
              <a:buNone/>
              <a:defRPr sz="3600">
                <a:latin typeface="Georgia" panose="02040502050405020303" pitchFamily="18" charset="0"/>
              </a:defRPr>
            </a:lvl4pPr>
            <a:lvl5pPr marL="1828800" indent="0">
              <a:buNone/>
              <a:defRPr sz="3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70939D4-9D56-5844-94C9-4809E0F24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9412" y="4209776"/>
            <a:ext cx="5018639" cy="2926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3600">
                <a:latin typeface="Georgia" panose="02040502050405020303" pitchFamily="18" charset="0"/>
              </a:defRPr>
            </a:lvl2pPr>
            <a:lvl3pPr marL="914400" indent="0">
              <a:buNone/>
              <a:defRPr sz="3600">
                <a:latin typeface="Georgia" panose="02040502050405020303" pitchFamily="18" charset="0"/>
              </a:defRPr>
            </a:lvl3pPr>
            <a:lvl4pPr marL="1371600" indent="0">
              <a:buNone/>
              <a:defRPr sz="3600">
                <a:latin typeface="Georgia" panose="02040502050405020303" pitchFamily="18" charset="0"/>
              </a:defRPr>
            </a:lvl4pPr>
            <a:lvl5pPr marL="1828800" indent="0">
              <a:buNone/>
              <a:defRPr sz="36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208754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73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C3B50AE-E8C1-D647-957C-4E8B040E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457200"/>
            <a:ext cx="5724525" cy="130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Large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AA9A563-E90E-2546-83EE-6C2173D1F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2704" y="457200"/>
            <a:ext cx="4097821" cy="130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/>
              <a:t>Body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3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C3B50AE-E8C1-D647-957C-4E8B040E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457200"/>
            <a:ext cx="5724525" cy="130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Large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AA9A563-E90E-2546-83EE-6C2173D1F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2704" y="457200"/>
            <a:ext cx="4097821" cy="130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23967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C3B50AE-E8C1-D647-957C-4E8B040E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457200"/>
            <a:ext cx="5724525" cy="130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Large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AA9A563-E90E-2546-83EE-6C2173D1F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2704" y="457200"/>
            <a:ext cx="4097821" cy="1301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80133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9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0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green, building, sign&#10;&#10;Description automatically generated">
            <a:extLst>
              <a:ext uri="{FF2B5EF4-FFF2-40B4-BE49-F238E27FC236}">
                <a16:creationId xmlns:a16="http://schemas.microsoft.com/office/drawing/2014/main" id="{B71F1A79-9B51-244C-828A-6FF453A88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5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4B36FB7-78EA-3043-AE76-A30E6E18F8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6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947F4D-3848-A745-9E80-D4D63FAE55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4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E88EA5-EF02-FA48-82A6-E4C4CBF4D6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2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50C5F3-74B5-4B4C-B89A-0A4281D295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9FB3981-863B-9340-997D-F9A553A4A8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7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FF1ABD-7ACC-9146-BDBD-04D8ADD21E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2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8649622-B837-1645-A077-62AAD7A121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4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6148443-67D9-2346-A96F-27683A234B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8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racket, hitting, court&#10;&#10;Description automatically generated">
            <a:extLst>
              <a:ext uri="{FF2B5EF4-FFF2-40B4-BE49-F238E27FC236}">
                <a16:creationId xmlns:a16="http://schemas.microsoft.com/office/drawing/2014/main" id="{0E4C5521-F603-5344-B772-7E57748014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9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329DE8-6733-1042-8567-104E93F8D8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0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woman, green, bed, player&#10;&#10;Description automatically generated">
            <a:extLst>
              <a:ext uri="{FF2B5EF4-FFF2-40B4-BE49-F238E27FC236}">
                <a16:creationId xmlns:a16="http://schemas.microsoft.com/office/drawing/2014/main" id="{2CBD7837-CE86-C649-AEB3-95BD439874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3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racket, man, court, ball&#10;&#10;Description automatically generated">
            <a:extLst>
              <a:ext uri="{FF2B5EF4-FFF2-40B4-BE49-F238E27FC236}">
                <a16:creationId xmlns:a16="http://schemas.microsoft.com/office/drawing/2014/main" id="{552A5FD5-0598-2440-9C22-E212AB6A6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6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A person holding a sign&#10;&#10;Description automatically generated">
            <a:extLst>
              <a:ext uri="{FF2B5EF4-FFF2-40B4-BE49-F238E27FC236}">
                <a16:creationId xmlns:a16="http://schemas.microsoft.com/office/drawing/2014/main" id="{33A44D7E-D741-6242-AC16-260D71F3A8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6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court, racket, sign, man&#10;&#10;Description automatically generated">
            <a:extLst>
              <a:ext uri="{FF2B5EF4-FFF2-40B4-BE49-F238E27FC236}">
                <a16:creationId xmlns:a16="http://schemas.microsoft.com/office/drawing/2014/main" id="{693EFC87-0B55-A74B-AF15-EBD937DE1E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C60CC63-03CE-354B-820E-C7FDBFD4B3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6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271D05-C2EE-F549-8784-112BCC948D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329DE8-6733-1042-8567-104E93F8D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8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6406D9-3BBE-7E4F-95D8-0CBFCB506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5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moonan@scha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8052147-8bf4-427b-9793-45aa4c6d5e9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B4335E-2D46-43B4-9A61-DFEB0AC3A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675" y="187705"/>
            <a:ext cx="11329988" cy="497715"/>
          </a:xfrm>
        </p:spPr>
        <p:txBody>
          <a:bodyPr/>
          <a:lstStyle/>
          <a:p>
            <a:r>
              <a:rPr lang="en-US" dirty="0"/>
              <a:t>Quoted in SCHA’s Response to the COVID-19 Pandemic in SC </a:t>
            </a:r>
          </a:p>
          <a:p>
            <a:endParaRPr lang="en-US" dirty="0">
              <a:latin typeface="Avenir Book" panose="02000503020000020003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1655E-B85B-46AB-95CA-6AE7659871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4712" y="416938"/>
            <a:ext cx="11329988" cy="2884036"/>
          </a:xfrm>
        </p:spPr>
        <p:txBody>
          <a:bodyPr/>
          <a:lstStyle/>
          <a:p>
            <a:endParaRPr lang="en-US" sz="3600" dirty="0"/>
          </a:p>
          <a:p>
            <a:endParaRPr lang="en-US" sz="4000" dirty="0">
              <a:latin typeface="Georgia" panose="02040502050405020303" pitchFamily="18" charset="0"/>
            </a:endParaRPr>
          </a:p>
          <a:p>
            <a:r>
              <a:rPr lang="en-US" sz="3600" dirty="0">
                <a:latin typeface="Avenir Book" panose="02000503020000020003"/>
              </a:rPr>
              <a:t>Things get done only if the data we gather can inform and inspire those in a position to make a difference.</a:t>
            </a:r>
          </a:p>
          <a:p>
            <a:r>
              <a:rPr lang="en-US" sz="3600" dirty="0">
                <a:latin typeface="Avenir Book" panose="02000503020000020003"/>
              </a:rPr>
              <a:t>-Mike Schmoke, thought leader and author</a:t>
            </a:r>
          </a:p>
          <a:p>
            <a:endParaRPr lang="en-US" sz="4400" dirty="0"/>
          </a:p>
          <a:p>
            <a:endParaRPr lang="en-US" sz="36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72666BE-D008-4302-B623-8B79D96B6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94513" y="2819064"/>
            <a:ext cx="3508405" cy="468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CC0321D-79C7-4F50-A185-577922D1D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49593"/>
            <a:ext cx="2629936" cy="350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70494D-D56D-4D62-917A-D057726A9D00}"/>
              </a:ext>
            </a:extLst>
          </p:cNvPr>
          <p:cNvSpPr txBox="1"/>
          <p:nvPr/>
        </p:nvSpPr>
        <p:spPr>
          <a:xfrm>
            <a:off x="11814114" y="6368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94675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46542F-EB6C-4136-B0FA-A99D328532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0A8B8-FBE5-4E9E-9237-47DF22C433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000" dirty="0">
                <a:latin typeface="Georgia" panose="02040502050405020303" pitchFamily="18" charset="0"/>
              </a:rPr>
              <a:t>What is our current DEI landscape and what areas need help?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F96D57-4D6E-42AC-8815-C0BE0973311D}"/>
              </a:ext>
            </a:extLst>
          </p:cNvPr>
          <p:cNvSpPr txBox="1"/>
          <p:nvPr/>
        </p:nvSpPr>
        <p:spPr>
          <a:xfrm>
            <a:off x="11637818" y="63592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7037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B30D04-C11B-43F6-8A61-E411F5237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D5897-2973-40E7-9417-C4D7E7AC3A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2693" y="436563"/>
            <a:ext cx="11329988" cy="4977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A0FCA56-E37D-421A-BF44-A61A2CD4CDE9}"/>
              </a:ext>
            </a:extLst>
          </p:cNvPr>
          <p:cNvSpPr txBox="1">
            <a:spLocks/>
          </p:cNvSpPr>
          <p:nvPr/>
        </p:nvSpPr>
        <p:spPr>
          <a:xfrm>
            <a:off x="1112693" y="381145"/>
            <a:ext cx="11329988" cy="4977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AB2AFB-2B5A-477D-A9EE-1029A2932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957" y="989696"/>
            <a:ext cx="7351569" cy="5776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81EAA-BE21-455E-BB66-A70E1A84E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795" y="114870"/>
            <a:ext cx="6277597" cy="12026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8AD817-FC78-4130-BC46-9CA2FD9CE9C4}"/>
              </a:ext>
            </a:extLst>
          </p:cNvPr>
          <p:cNvSpPr txBox="1"/>
          <p:nvPr/>
        </p:nvSpPr>
        <p:spPr>
          <a:xfrm>
            <a:off x="11637818" y="63592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64831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B30D04-C11B-43F6-8A61-E411F5237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D5897-2973-40E7-9417-C4D7E7AC3A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2693" y="436563"/>
            <a:ext cx="11329988" cy="49771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CEA0E9-3484-44D6-A941-2E49582B7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896" y="685420"/>
            <a:ext cx="4423287" cy="5540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C7B603-4E61-4AC0-8158-B71A889CE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613" y="1042747"/>
            <a:ext cx="4516056" cy="5690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4DD4A4-2A2D-4B7C-9DBA-4E0541B6D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928" y="230044"/>
            <a:ext cx="8652144" cy="9107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BC0761-3274-405D-977C-793D3C523725}"/>
              </a:ext>
            </a:extLst>
          </p:cNvPr>
          <p:cNvSpPr txBox="1"/>
          <p:nvPr/>
        </p:nvSpPr>
        <p:spPr>
          <a:xfrm>
            <a:off x="11637818" y="63592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55703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B30D04-C11B-43F6-8A61-E411F5237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0789" y="179449"/>
            <a:ext cx="11329988" cy="49771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D5897-2973-40E7-9417-C4D7E7AC3A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2693" y="436563"/>
            <a:ext cx="11329988" cy="49771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7AB161-8C38-4DFB-8B5B-79EE7974A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5791" y="109914"/>
            <a:ext cx="12900716" cy="1134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CB7E7D-8F3E-44F5-928B-2949981C4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590" y="1053055"/>
            <a:ext cx="2479398" cy="27791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BF5782-F815-41D0-80B2-BA1D2A96A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988" y="1546079"/>
            <a:ext cx="4159828" cy="11344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39E32F-DB05-414D-8D90-77098D4F0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56" y="3950938"/>
            <a:ext cx="6076644" cy="27791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4C998B-97E8-4410-9851-A75584985C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5431" y="3844134"/>
            <a:ext cx="6244453" cy="2964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38FE87-A0E2-4100-A827-63201D57B510}"/>
              </a:ext>
            </a:extLst>
          </p:cNvPr>
          <p:cNvSpPr txBox="1"/>
          <p:nvPr/>
        </p:nvSpPr>
        <p:spPr>
          <a:xfrm>
            <a:off x="2490856" y="435506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minorities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FBE58D-48BA-43DD-B398-1F2B3580D281}"/>
              </a:ext>
            </a:extLst>
          </p:cNvPr>
          <p:cNvSpPr txBox="1"/>
          <p:nvPr/>
        </p:nvSpPr>
        <p:spPr>
          <a:xfrm>
            <a:off x="11637818" y="63592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30055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B30D04-C11B-43F6-8A61-E411F5237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D5897-2973-40E7-9417-C4D7E7AC3A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2693" y="436563"/>
            <a:ext cx="11329988" cy="49771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E71A22-20C8-4C50-BDBC-43C80159D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306" y="0"/>
            <a:ext cx="6225106" cy="1206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AE0D76-8896-4629-93A6-0E68F9797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869" y="934278"/>
            <a:ext cx="8991438" cy="60604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DF5C14-FC84-4154-A435-766999C7A66C}"/>
              </a:ext>
            </a:extLst>
          </p:cNvPr>
          <p:cNvSpPr txBox="1"/>
          <p:nvPr/>
        </p:nvSpPr>
        <p:spPr>
          <a:xfrm>
            <a:off x="11637818" y="63592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73622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45226B-5489-4068-9741-AD7EE594ED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9AE58-69D4-4590-A505-8B72A365F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400" dirty="0">
                <a:latin typeface="Georgia" panose="02040502050405020303" pitchFamily="18" charset="0"/>
              </a:rPr>
              <a:t>Data insights</a:t>
            </a:r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7F5A7BE-4755-41FA-AF99-A950DCB2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45"/>
            <a:ext cx="4669184" cy="6910391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A91D500A-428A-4A30-84EC-2168E966FF8D}"/>
              </a:ext>
            </a:extLst>
          </p:cNvPr>
          <p:cNvSpPr/>
          <p:nvPr/>
        </p:nvSpPr>
        <p:spPr>
          <a:xfrm>
            <a:off x="1127415" y="3953690"/>
            <a:ext cx="320544" cy="1349829"/>
          </a:xfrm>
          <a:prstGeom prst="flowChartAlternateProcess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C0EA6-E24D-42F8-A6B1-759C27F4885C}"/>
              </a:ext>
            </a:extLst>
          </p:cNvPr>
          <p:cNvSpPr txBox="1"/>
          <p:nvPr/>
        </p:nvSpPr>
        <p:spPr>
          <a:xfrm>
            <a:off x="11637818" y="63592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85119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DF4FD2-543F-4DC2-90D5-587CB19D40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91523" y="1191491"/>
            <a:ext cx="9531350" cy="38931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Data ranges for all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% were low or 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Data specific to hospitals if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Notes provided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All submitting hospitals had measures not collecting or needs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Community partnerships aligned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We are on this EDI journey together</a:t>
            </a:r>
          </a:p>
          <a:p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A96AE-1437-49C1-AA72-A292F0D8DA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4400" dirty="0"/>
              <a:t>Data Insights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7834EB-8AF7-4F86-AD5A-4D3DB7362DFE}"/>
              </a:ext>
            </a:extLst>
          </p:cNvPr>
          <p:cNvSpPr txBox="1"/>
          <p:nvPr/>
        </p:nvSpPr>
        <p:spPr>
          <a:xfrm>
            <a:off x="11637818" y="63592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pic>
        <p:nvPicPr>
          <p:cNvPr id="5" name="Picture 4" descr="White bulbs with a yellow one standing out">
            <a:extLst>
              <a:ext uri="{FF2B5EF4-FFF2-40B4-BE49-F238E27FC236}">
                <a16:creationId xmlns:a16="http://schemas.microsoft.com/office/drawing/2014/main" id="{E391DF1C-77AC-4A51-A6C2-6755AFAFB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658" y="-9928"/>
            <a:ext cx="3175109" cy="21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34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0F0D4-5AC3-4C33-BE4E-669D764677E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49927" y="273843"/>
            <a:ext cx="7744692" cy="557277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Better: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  <a:cs typeface="Calibri" panose="020F0502020204030204" pitchFamily="34" charset="0"/>
              </a:rPr>
              <a:t>Percent of community partners aligned with priorities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  <a:cs typeface="Calibri" panose="020F0502020204030204" pitchFamily="34" charset="0"/>
              </a:rPr>
              <a:t>Percent of patient records with collection of REaL data fields during registration or beyond.</a:t>
            </a:r>
          </a:p>
          <a:p>
            <a:pPr lvl="1"/>
            <a:endParaRPr lang="en-US" sz="2000" dirty="0">
              <a:solidFill>
                <a:srgbClr val="00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highlight>
                  <a:srgbClr val="008080"/>
                </a:highlight>
                <a:latin typeface="Avenir Book" panose="02000503020000020003"/>
                <a:cs typeface="Calibri" panose="020F0502020204030204" pitchFamily="34" charset="0"/>
              </a:rPr>
              <a:t>Needs improvement: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Percent of diverse employees who participate in employee resource groups. 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endParaRPr lang="en-US" b="0" dirty="0">
              <a:solidFill>
                <a:srgbClr val="000000"/>
              </a:solidFill>
              <a:effectLst/>
              <a:highlight>
                <a:srgbClr val="FFFF00"/>
              </a:highlight>
              <a:latin typeface="Avenir Book" panose="0200050302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b="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Percent of opportunities in which DEI data are used to drive strategic decisions with governance committee. 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endParaRPr lang="en-US" b="0" dirty="0">
              <a:solidFill>
                <a:srgbClr val="000000"/>
              </a:solidFill>
              <a:effectLst/>
              <a:highlight>
                <a:srgbClr val="FFFF00"/>
              </a:highlight>
              <a:latin typeface="Avenir Book" panose="0200050302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Percent of patient records with social needs data </a:t>
            </a:r>
            <a:r>
              <a:rPr lang="en-US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Rate of patient satisfaction scores stratified by race pre- and post cc training 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CULTURAL COMP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0" dirty="0">
                <a:solidFill>
                  <a:srgbClr val="000000"/>
                </a:solidFill>
                <a:effectLst/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Rate of patient satisfaction scores stratified by race pre- and post implicit bias training. 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CULTURAL COMP</a:t>
            </a:r>
            <a:endParaRPr lang="en-US" b="0" dirty="0">
              <a:solidFill>
                <a:srgbClr val="000000"/>
              </a:solidFill>
              <a:effectLst/>
              <a:highlight>
                <a:srgbClr val="FFFF00"/>
              </a:highlight>
              <a:latin typeface="Avenir Book" panose="0200050302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D66CE-EF82-4FCF-B162-0022CAA4F1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-273844"/>
            <a:ext cx="8031163" cy="547687"/>
          </a:xfrm>
        </p:spPr>
        <p:txBody>
          <a:bodyPr/>
          <a:lstStyle/>
          <a:p>
            <a:endParaRPr lang="en-US" dirty="0">
              <a:latin typeface="Avenir Book" panose="02000503020000020003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2511ED-A029-4D11-BCC6-1B6FC88D286E}"/>
              </a:ext>
            </a:extLst>
          </p:cNvPr>
          <p:cNvSpPr txBox="1"/>
          <p:nvPr/>
        </p:nvSpPr>
        <p:spPr>
          <a:xfrm>
            <a:off x="11637818" y="63592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864669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656448-F27B-482F-8964-E7A55FA038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6104" y="1510146"/>
            <a:ext cx="9240405" cy="5624945"/>
          </a:xfrm>
        </p:spPr>
        <p:txBody>
          <a:bodyPr/>
          <a:lstStyle/>
          <a:p>
            <a:r>
              <a:rPr lang="en-US" sz="3600" dirty="0">
                <a:latin typeface="Avenir Book" panose="02000503020000020003"/>
              </a:rPr>
              <a:t>Aunyika Moonan, PhD, CPHQ</a:t>
            </a:r>
          </a:p>
          <a:p>
            <a:r>
              <a:rPr lang="en-US" sz="3600" dirty="0">
                <a:latin typeface="Avenir Book" panose="02000503020000020003"/>
              </a:rPr>
              <a:t>Executive Director, </a:t>
            </a:r>
          </a:p>
          <a:p>
            <a:r>
              <a:rPr lang="en-US" sz="3600" dirty="0">
                <a:latin typeface="Avenir Book" panose="02000503020000020003"/>
              </a:rPr>
              <a:t>Data and Measurement, SCHA</a:t>
            </a:r>
          </a:p>
          <a:p>
            <a:r>
              <a:rPr lang="en-US" sz="3600" dirty="0">
                <a:latin typeface="Avenir Book" panose="02000503020000020003"/>
                <a:hlinkClick r:id="rId3"/>
              </a:rPr>
              <a:t>amoonan@scha.org</a:t>
            </a:r>
            <a:endParaRPr lang="en-US" sz="3600" dirty="0">
              <a:latin typeface="Avenir Book" panose="02000503020000020003"/>
            </a:endParaRPr>
          </a:p>
          <a:p>
            <a:r>
              <a:rPr lang="en-US" sz="3600" dirty="0">
                <a:latin typeface="Avenir Book" panose="02000503020000020003"/>
              </a:rPr>
              <a:t>803-744-3534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FFCB6-1E33-439D-926E-CD1C4DF62B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504" y="218643"/>
            <a:ext cx="8031163" cy="547687"/>
          </a:xfrm>
        </p:spPr>
        <p:txBody>
          <a:bodyPr/>
          <a:lstStyle/>
          <a:p>
            <a:r>
              <a:rPr lang="en-US" sz="3600" dirty="0"/>
              <a:t>Contact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7BE1E0-3E77-41B3-A139-734A1022C49C}"/>
              </a:ext>
            </a:extLst>
          </p:cNvPr>
          <p:cNvSpPr txBox="1"/>
          <p:nvPr/>
        </p:nvSpPr>
        <p:spPr>
          <a:xfrm>
            <a:off x="11637818" y="63592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9505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457f16a-8225-46f9-bd50-9e56e6e6a92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ad260c8-9835-44dd-aedd-f9f5478d93e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174c351-5288-4b06-84e5-3f1978a965f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f25e561-c072-4814-8883-892bbed081c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402d500-0f6c-4dcf-a776-989a7d01c01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3486d2d-bf88-4a6b-9578-9da9262a8df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2FD4DE-9DFB-45BD-A05F-5107FD4B9F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2588" y="3041763"/>
            <a:ext cx="7384473" cy="666750"/>
          </a:xfrm>
        </p:spPr>
        <p:txBody>
          <a:bodyPr/>
          <a:lstStyle/>
          <a:p>
            <a:pPr algn="ctr"/>
            <a:r>
              <a:rPr lang="en-US" sz="3200" dirty="0"/>
              <a:t>Baseline Data </a:t>
            </a:r>
          </a:p>
          <a:p>
            <a:pPr algn="ctr"/>
            <a:r>
              <a:rPr lang="en-US" sz="3200" dirty="0"/>
              <a:t>Collection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6EB9C-7868-4738-8B8E-B5CB19D719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AA37F-CDD9-4C28-BCA9-CF878FF74C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8358" y="4594251"/>
            <a:ext cx="5018639" cy="292650"/>
          </a:xfrm>
        </p:spPr>
        <p:txBody>
          <a:bodyPr/>
          <a:lstStyle/>
          <a:p>
            <a:r>
              <a:rPr lang="en-US" sz="2800" dirty="0"/>
              <a:t>Aunyika Moonan, PhD, CPHQ</a:t>
            </a:r>
          </a:p>
        </p:txBody>
      </p:sp>
    </p:spTree>
    <p:extLst>
      <p:ext uri="{BB962C8B-B14F-4D97-AF65-F5344CB8AC3E}">
        <p14:creationId xmlns:p14="http://schemas.microsoft.com/office/powerpoint/2010/main" val="353338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i-have-data_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1264" y="1295400"/>
            <a:ext cx="8916736" cy="44196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6BB82A-675C-4DC8-8526-69AD5F9C0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96" y="484909"/>
            <a:ext cx="10335491" cy="65796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CFCD17-C6E9-40AE-B97C-C3A0421798B2}"/>
              </a:ext>
            </a:extLst>
          </p:cNvPr>
          <p:cNvSpPr txBox="1"/>
          <p:nvPr/>
        </p:nvSpPr>
        <p:spPr>
          <a:xfrm>
            <a:off x="11637818" y="63592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A_PowerpointTemplate_20" id="{B47EE0E2-8732-0842-BF89-D7BB80F690D7}" vid="{A2451A07-EEBA-2C4C-97E3-3E00A513B106}"/>
    </a:ext>
  </a:extLst>
</a:theme>
</file>

<file path=ppt/theme/theme10.xml><?xml version="1.0" encoding="utf-8"?>
<a:theme xmlns:a="http://schemas.openxmlformats.org/drawingml/2006/main" name="Text Accen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A_PowerpointTemplate_20" id="{B47EE0E2-8732-0842-BF89-D7BB80F690D7}" vid="{7DD5F630-32EA-A94E-B3C6-BF4CC4C3B2E7}"/>
    </a:ext>
  </a:extLst>
</a:theme>
</file>

<file path=ppt/theme/theme11.xml><?xml version="1.0" encoding="utf-8"?>
<a:theme xmlns:a="http://schemas.openxmlformats.org/drawingml/2006/main" name="Text Accen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A_PowerpointTemplate_20" id="{B47EE0E2-8732-0842-BF89-D7BB80F690D7}" vid="{D28C12AD-B66C-0847-A0E5-3CF6883D20B9}"/>
    </a:ext>
  </a:extLst>
</a:theme>
</file>

<file path=ppt/theme/theme12.xml><?xml version="1.0" encoding="utf-8"?>
<a:theme xmlns:a="http://schemas.openxmlformats.org/drawingml/2006/main" name="Text Accent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A_PowerpointTemplate_20" id="{B47EE0E2-8732-0842-BF89-D7BB80F690D7}" vid="{19EF3850-3DCC-A645-9458-DAD15CD344A1}"/>
    </a:ext>
  </a:extLst>
</a:theme>
</file>

<file path=ppt/theme/theme13.xml><?xml version="1.0" encoding="utf-8"?>
<a:theme xmlns:a="http://schemas.openxmlformats.org/drawingml/2006/main" name="Text Photo Mix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A_PowerpointTemplate_20" id="{B47EE0E2-8732-0842-BF89-D7BB80F690D7}" vid="{AF990584-100E-B84B-BF20-F42AAAAE74DA}"/>
    </a:ext>
  </a:extLst>
</a:theme>
</file>

<file path=ppt/theme/theme14.xml><?xml version="1.0" encoding="utf-8"?>
<a:theme xmlns:a="http://schemas.openxmlformats.org/drawingml/2006/main" name="Text Photo Mix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A_PowerpointTemplate_20" id="{B47EE0E2-8732-0842-BF89-D7BB80F690D7}" vid="{68001A2C-7154-7346-8515-06B73B34F33B}"/>
    </a:ext>
  </a:extLst>
</a:theme>
</file>

<file path=ppt/theme/theme15.xml><?xml version="1.0" encoding="utf-8"?>
<a:theme xmlns:a="http://schemas.openxmlformats.org/drawingml/2006/main" name="Text Boxes Al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A_PowerpointTemplate_20" id="{B47EE0E2-8732-0842-BF89-D7BB80F690D7}" vid="{EAD6AA7F-0DA3-E24E-A5C3-58AD6748C04A}"/>
    </a:ext>
  </a:extLst>
</a:theme>
</file>

<file path=ppt/theme/theme16.xml><?xml version="1.0" encoding="utf-8"?>
<a:theme xmlns:a="http://schemas.openxmlformats.org/drawingml/2006/main" name="Text Ope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A_PowerpointTemplate_20" id="{B47EE0E2-8732-0842-BF89-D7BB80F690D7}" vid="{499D44B0-9AD5-214A-B3DE-67CE31FA7068}"/>
    </a:ext>
  </a:extLst>
</a:theme>
</file>

<file path=ppt/theme/theme17.xml><?xml version="1.0" encoding="utf-8"?>
<a:theme xmlns:a="http://schemas.openxmlformats.org/drawingml/2006/main" name="Text Open Side Ph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A_PowerpointTemplate_20" id="{B47EE0E2-8732-0842-BF89-D7BB80F690D7}" vid="{CA7C1ACF-DD3D-1F4A-B87C-4D494CA01F36}"/>
    </a:ext>
  </a:extLst>
</a:theme>
</file>

<file path=ppt/theme/theme18.xml><?xml version="1.0" encoding="utf-8"?>
<a:theme xmlns:a="http://schemas.openxmlformats.org/drawingml/2006/main" name="1_SCHA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A_PowerpointTemplate_20" id="{B47EE0E2-8732-0842-BF89-D7BB80F690D7}" vid="{ED969FC8-0D96-1145-99DC-BE71DF2953A9}"/>
    </a:ext>
  </a:extLst>
</a:theme>
</file>

<file path=ppt/theme/theme19.xml><?xml version="1.0" encoding="utf-8"?>
<a:theme xmlns:a="http://schemas.openxmlformats.org/drawingml/2006/main" name="1_Text Two Color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A_PowerpointTemplate_20" id="{B47EE0E2-8732-0842-BF89-D7BB80F690D7}" vid="{A80552BB-76CF-0B44-B282-C4BA8AC0DE3E}"/>
    </a:ext>
  </a:extLst>
</a:theme>
</file>

<file path=ppt/theme/theme2.xml><?xml version="1.0" encoding="utf-8"?>
<a:theme xmlns:a="http://schemas.openxmlformats.org/drawingml/2006/main" name="Title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A_PowerpointTemplate_20" id="{B47EE0E2-8732-0842-BF89-D7BB80F690D7}" vid="{7097AD0B-1824-C348-89A4-35C48B6929F7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A_PowerpointTemplate_20" id="{B47EE0E2-8732-0842-BF89-D7BB80F690D7}" vid="{8546A4A8-9EBB-AD4C-9454-DB8CEEBF9117}"/>
    </a:ext>
  </a:extLst>
</a:theme>
</file>

<file path=ppt/theme/theme4.xml><?xml version="1.0" encoding="utf-8"?>
<a:theme xmlns:a="http://schemas.openxmlformats.org/drawingml/2006/main" name="Title Slide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A_PowerpointTemplate_20" id="{B47EE0E2-8732-0842-BF89-D7BB80F690D7}" vid="{2B5D60BE-5563-5C41-A86E-76DBF46E047E}"/>
    </a:ext>
  </a:extLst>
</a:theme>
</file>

<file path=ppt/theme/theme5.xml><?xml version="1.0" encoding="utf-8"?>
<a:theme xmlns:a="http://schemas.openxmlformats.org/drawingml/2006/main" name="Title Slide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A_PowerpointTemplate_20" id="{B47EE0E2-8732-0842-BF89-D7BB80F690D7}" vid="{6C1B38E6-DCA3-9E4C-9E86-98D66C48FF48}"/>
    </a:ext>
  </a:extLst>
</a:theme>
</file>

<file path=ppt/theme/theme6.xml><?xml version="1.0" encoding="utf-8"?>
<a:theme xmlns:a="http://schemas.openxmlformats.org/drawingml/2006/main" name="Text Two Color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A_PowerpointTemplate_20" id="{B47EE0E2-8732-0842-BF89-D7BB80F690D7}" vid="{E2220B5A-AAB5-EA45-B35F-7AAA0D885B04}"/>
    </a:ext>
  </a:extLst>
</a:theme>
</file>

<file path=ppt/theme/theme7.xml><?xml version="1.0" encoding="utf-8"?>
<a:theme xmlns:a="http://schemas.openxmlformats.org/drawingml/2006/main" name="Text Two Color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A_PowerpointTemplate_20" id="{B47EE0E2-8732-0842-BF89-D7BB80F690D7}" vid="{A516DA87-8044-414E-83B7-778E1C806915}"/>
    </a:ext>
  </a:extLst>
</a:theme>
</file>

<file path=ppt/theme/theme8.xml><?xml version="1.0" encoding="utf-8"?>
<a:theme xmlns:a="http://schemas.openxmlformats.org/drawingml/2006/main" name="Text Two Color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A_PowerpointTemplate_20" id="{B47EE0E2-8732-0842-BF89-D7BB80F690D7}" vid="{A80552BB-76CF-0B44-B282-C4BA8AC0DE3E}"/>
    </a:ext>
  </a:extLst>
</a:theme>
</file>

<file path=ppt/theme/theme9.xml><?xml version="1.0" encoding="utf-8"?>
<a:theme xmlns:a="http://schemas.openxmlformats.org/drawingml/2006/main" name="Text Two Color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A_PowerpointTemplate_20" id="{B47EE0E2-8732-0842-BF89-D7BB80F690D7}" vid="{FD4BF0CE-F32A-3949-AE78-7547FEE4FF1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27AE4EEE85C74AB992B175E72A6A58" ma:contentTypeVersion="17" ma:contentTypeDescription="Create a new document." ma:contentTypeScope="" ma:versionID="be16df2f237c9d2b6310f2e80d4a799a">
  <xsd:schema xmlns:xsd="http://www.w3.org/2001/XMLSchema" xmlns:xs="http://www.w3.org/2001/XMLSchema" xmlns:p="http://schemas.microsoft.com/office/2006/metadata/properties" xmlns:ns1="http://schemas.microsoft.com/sharepoint/v3" xmlns:ns3="03ac170e-ef72-4ee3-9e08-9af3fb198ffa" xmlns:ns4="ac814364-a94d-44a6-9b06-e83b1793b02b" targetNamespace="http://schemas.microsoft.com/office/2006/metadata/properties" ma:root="true" ma:fieldsID="40405ce908262ad2fe074abb5442a528" ns1:_="" ns3:_="" ns4:_="">
    <xsd:import namespace="http://schemas.microsoft.com/sharepoint/v3"/>
    <xsd:import namespace="03ac170e-ef72-4ee3-9e08-9af3fb198ffa"/>
    <xsd:import namespace="ac814364-a94d-44a6-9b06-e83b1793b02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c170e-ef72-4ee3-9e08-9af3fb198f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814364-a94d-44a6-9b06-e83b1793b0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421A96-5A39-421E-981F-2B4858708CE3}">
  <ds:schemaRefs>
    <ds:schemaRef ds:uri="http://purl.org/dc/dcmitype/"/>
    <ds:schemaRef ds:uri="http://schemas.openxmlformats.org/package/2006/metadata/core-properties"/>
    <ds:schemaRef ds:uri="ac814364-a94d-44a6-9b06-e83b1793b02b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03ac170e-ef72-4ee3-9e08-9af3fb198ff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C32E66-EF79-48E8-BC12-9A4F54D91F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9A1B64-32C5-47FB-B3ED-A86BF07C55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3ac170e-ef72-4ee3-9e08-9af3fb198ffa"/>
    <ds:schemaRef ds:uri="ac814364-a94d-44a6-9b06-e83b1793b0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SCHA Logo</Template>
  <TotalTime>3883</TotalTime>
  <Words>261</Words>
  <Application>Microsoft Office PowerPoint</Application>
  <PresentationFormat>Widescreen</PresentationFormat>
  <Paragraphs>70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19</vt:i4>
      </vt:variant>
    </vt:vector>
  </HeadingPairs>
  <TitlesOfParts>
    <vt:vector size="47" baseType="lpstr">
      <vt:lpstr>Arial</vt:lpstr>
      <vt:lpstr>Avenir Book</vt:lpstr>
      <vt:lpstr>Calibri</vt:lpstr>
      <vt:lpstr>Calibri Light</vt:lpstr>
      <vt:lpstr>Cambria</vt:lpstr>
      <vt:lpstr>Courier New</vt:lpstr>
      <vt:lpstr>Georgia</vt:lpstr>
      <vt:lpstr>Times New Roman</vt:lpstr>
      <vt:lpstr>Wingdings</vt:lpstr>
      <vt:lpstr>Title Slide 1</vt:lpstr>
      <vt:lpstr>Title Slide 2</vt:lpstr>
      <vt:lpstr>Title Slide 3</vt:lpstr>
      <vt:lpstr>Title Slide 4</vt:lpstr>
      <vt:lpstr>Title Slide 5</vt:lpstr>
      <vt:lpstr>Text Two Color 1</vt:lpstr>
      <vt:lpstr>Text Two Color 2</vt:lpstr>
      <vt:lpstr>Text Two Color 3</vt:lpstr>
      <vt:lpstr>Text Two Color 4</vt:lpstr>
      <vt:lpstr>Text Accent 1</vt:lpstr>
      <vt:lpstr>Text Accent 2</vt:lpstr>
      <vt:lpstr>Text Accent 3</vt:lpstr>
      <vt:lpstr>Text Photo Mix 1</vt:lpstr>
      <vt:lpstr>Text Photo Mix 2</vt:lpstr>
      <vt:lpstr>Text Boxes All</vt:lpstr>
      <vt:lpstr>Text Open Slide</vt:lpstr>
      <vt:lpstr>Text Open Side Photo</vt:lpstr>
      <vt:lpstr>1_SCHA Logo</vt:lpstr>
      <vt:lpstr>1_Text Two Color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Foussat</dc:creator>
  <cp:lastModifiedBy>katie@z-strategies.com</cp:lastModifiedBy>
  <cp:revision>15</cp:revision>
  <cp:lastPrinted>2022-03-22T20:12:08Z</cp:lastPrinted>
  <dcterms:created xsi:type="dcterms:W3CDTF">2020-01-31T20:01:25Z</dcterms:created>
  <dcterms:modified xsi:type="dcterms:W3CDTF">2022-05-06T17:57:30Z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0x010100CE27AE4EEE85C74AB992B175E72A6A58</vt:lpwstr>
  </property>
</Properties>
</file>