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7010400" cy="9296400"/>
  <p:embeddedFontLst>
    <p:embeddedFont>
      <p:font typeface="Garamond" panose="02020404030301010803" pitchFamily="18" charset="0"/>
      <p:regular r:id="rId16"/>
      <p:bold r:id="rId17"/>
      <p:italic r:id="rId18"/>
    </p:embeddedFont>
    <p:embeddedFont>
      <p:font typeface="Wingdings 2" panose="05020102010507070707" pitchFamily="18" charset="2"/>
      <p:regular r:id="rId19"/>
    </p:embeddedFont>
  </p:embeddedFontLst>
  <p:defaultTextStyle>
    <a:defPPr>
      <a:defRPr lang="en-US"/>
    </a:defPPr>
    <a:lvl1pPr algn="ctr" rtl="0" fontAlgn="base">
      <a:spcBef>
        <a:spcPct val="2000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0000"/>
    <a:srgbClr val="003399"/>
    <a:srgbClr val="008080"/>
    <a:srgbClr val="0099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26" autoAdjust="0"/>
    <p:restoredTop sz="79271" autoAdjust="0"/>
  </p:normalViewPr>
  <p:slideViewPr>
    <p:cSldViewPr>
      <p:cViewPr varScale="1">
        <p:scale>
          <a:sx n="50" d="100"/>
          <a:sy n="50" d="100"/>
        </p:scale>
        <p:origin x="1660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7630" cy="464267"/>
          </a:xfrm>
          <a:prstGeom prst="rect">
            <a:avLst/>
          </a:prstGeom>
        </p:spPr>
        <p:txBody>
          <a:bodyPr vert="horz" lIns="92054" tIns="46027" rIns="92054" bIns="46027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91" y="2"/>
            <a:ext cx="3037630" cy="464267"/>
          </a:xfrm>
          <a:prstGeom prst="rect">
            <a:avLst/>
          </a:prstGeom>
        </p:spPr>
        <p:txBody>
          <a:bodyPr vert="horz" lIns="92054" tIns="46027" rIns="92054" bIns="46027" rtlCol="0"/>
          <a:lstStyle>
            <a:lvl1pPr algn="r">
              <a:defRPr sz="1200"/>
            </a:lvl1pPr>
          </a:lstStyle>
          <a:p>
            <a:pPr>
              <a:defRPr/>
            </a:pPr>
            <a:fld id="{F4A64377-3785-4226-958F-1D5CC1A4B6D7}" type="datetimeFigureOut">
              <a:rPr lang="en-US"/>
              <a:pPr>
                <a:defRPr/>
              </a:pPr>
              <a:t>4/4/2023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555"/>
            <a:ext cx="3037630" cy="464267"/>
          </a:xfrm>
          <a:prstGeom prst="rect">
            <a:avLst/>
          </a:prstGeom>
        </p:spPr>
        <p:txBody>
          <a:bodyPr vert="horz" lIns="92054" tIns="46027" rIns="92054" bIns="4602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91" y="8830555"/>
            <a:ext cx="3037630" cy="464267"/>
          </a:xfrm>
          <a:prstGeom prst="rect">
            <a:avLst/>
          </a:prstGeom>
        </p:spPr>
        <p:txBody>
          <a:bodyPr vert="horz" lIns="92054" tIns="46027" rIns="92054" bIns="46027" rtlCol="0" anchor="b"/>
          <a:lstStyle>
            <a:lvl1pPr algn="r">
              <a:defRPr sz="1200"/>
            </a:lvl1pPr>
          </a:lstStyle>
          <a:p>
            <a:pPr>
              <a:defRPr/>
            </a:pPr>
            <a:fld id="{C46B3B27-EA83-4039-9AC6-C6B40A5EFA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304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37630" cy="46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t" anchorCtr="0" compatLnSpc="1">
            <a:prstTxWarp prst="textNoShape">
              <a:avLst/>
            </a:prstTxWarp>
          </a:bodyPr>
          <a:lstStyle>
            <a:lvl1pPr algn="l" defTabSz="931726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91" y="2"/>
            <a:ext cx="3037630" cy="46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t" anchorCtr="0" compatLnSpc="1">
            <a:prstTxWarp prst="textNoShape">
              <a:avLst/>
            </a:prstTxWarp>
          </a:bodyPr>
          <a:lstStyle>
            <a:lvl1pPr algn="r" defTabSz="931726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6" y="4415278"/>
            <a:ext cx="5607688" cy="418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0555"/>
            <a:ext cx="3037630" cy="46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b" anchorCtr="0" compatLnSpc="1">
            <a:prstTxWarp prst="textNoShape">
              <a:avLst/>
            </a:prstTxWarp>
          </a:bodyPr>
          <a:lstStyle>
            <a:lvl1pPr algn="l" defTabSz="931726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91" y="8830555"/>
            <a:ext cx="3037630" cy="46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b" anchorCtr="0" compatLnSpc="1">
            <a:prstTxWarp prst="textNoShape">
              <a:avLst/>
            </a:prstTxWarp>
          </a:bodyPr>
          <a:lstStyle>
            <a:lvl1pPr algn="r" defTabSz="931726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E49D6E0F-D750-4412-8DAB-DDD297D406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523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aseline="0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153"/>
            <a:fld id="{E9AE1FB8-69DC-43C4-B0F7-BA85FE566CF1}" type="slidenum">
              <a:rPr lang="en-US" smtClean="0"/>
              <a:pPr defTabSz="930153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744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9D6E0F-D750-4412-8DAB-DDD297D4060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497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ltGray">
          <a:xfrm>
            <a:off x="-17030" y="0"/>
            <a:ext cx="9147175" cy="68580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600200" y="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304800" y="609600"/>
            <a:ext cx="8721523" cy="5826998"/>
            <a:chOff x="720" y="1344"/>
            <a:chExt cx="5040" cy="2976"/>
          </a:xfrm>
        </p:grpSpPr>
        <p:sp>
          <p:nvSpPr>
            <p:cNvPr id="6" name="Rectangle 7"/>
            <p:cNvSpPr>
              <a:spLocks noChangeArrowheads="1"/>
            </p:cNvSpPr>
            <p:nvPr userDrawn="1"/>
          </p:nvSpPr>
          <p:spPr bwMode="gray">
            <a:xfrm>
              <a:off x="1032" y="1344"/>
              <a:ext cx="4728" cy="29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720" y="1343"/>
              <a:ext cx="624" cy="2974"/>
              <a:chOff x="768" y="1104"/>
              <a:chExt cx="624" cy="3216"/>
            </a:xfrm>
          </p:grpSpPr>
          <p:sp>
            <p:nvSpPr>
              <p:cNvPr id="8" name="Oval 9"/>
              <p:cNvSpPr>
                <a:spLocks noChangeArrowheads="1"/>
              </p:cNvSpPr>
              <p:nvPr userDrawn="1"/>
            </p:nvSpPr>
            <p:spPr bwMode="gray">
              <a:xfrm>
                <a:off x="768" y="1104"/>
                <a:ext cx="624" cy="62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9" name="Rectangle 10"/>
              <p:cNvSpPr>
                <a:spLocks noChangeArrowheads="1"/>
              </p:cNvSpPr>
              <p:nvPr userDrawn="1"/>
            </p:nvSpPr>
            <p:spPr bwMode="gray">
              <a:xfrm>
                <a:off x="768" y="1440"/>
                <a:ext cx="576" cy="288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10" name="Rectangle 11"/>
          <p:cNvSpPr>
            <a:spLocks noChangeArrowheads="1"/>
          </p:cNvSpPr>
          <p:nvPr/>
        </p:nvSpPr>
        <p:spPr bwMode="ltGray">
          <a:xfrm>
            <a:off x="304799" y="6451127"/>
            <a:ext cx="8721523" cy="304800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ltGray">
          <a:xfrm>
            <a:off x="1522412" y="448826"/>
            <a:ext cx="6791325" cy="501650"/>
          </a:xfrm>
          <a:prstGeom prst="rect">
            <a:avLst/>
          </a:prstGeom>
          <a:solidFill>
            <a:srgbClr val="009999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0"/>
              </a:spcBef>
              <a:defRPr/>
            </a:pPr>
            <a:endParaRPr lang="en-US" altLang="ko-KR" sz="18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E080399-9DD2-44A2-A0EE-0536B9BF0D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8" name="Picture 17" descr="AAMC_LogoTag_2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64099" y="965005"/>
            <a:ext cx="7843477" cy="2895550"/>
          </a:xfrm>
          <a:prstGeom prst="rect">
            <a:avLst/>
          </a:prstGeom>
        </p:spPr>
      </p:pic>
      <p:pic>
        <p:nvPicPr>
          <p:cNvPr id="17" name="Picture 16" descr="A picture containing building, square&#10;&#10;Description automatically generated">
            <a:extLst>
              <a:ext uri="{FF2B5EF4-FFF2-40B4-BE49-F238E27FC236}">
                <a16:creationId xmlns:a16="http://schemas.microsoft.com/office/drawing/2014/main" id="{057203F5-B6A1-41EE-A345-7E3F007D2F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021329"/>
            <a:ext cx="4177975" cy="1862471"/>
          </a:xfrm>
          <a:prstGeom prst="rect">
            <a:avLst/>
          </a:prstGeom>
          <a:effectLst>
            <a:softEdge rad="50800"/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21450"/>
            <a:ext cx="2133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21450"/>
            <a:ext cx="2895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27D96-CADB-45B6-B92D-991E54A14C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21450"/>
            <a:ext cx="2133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21450"/>
            <a:ext cx="2895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DD8BB-AC8C-43CD-8997-7CED2A62B4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21450"/>
            <a:ext cx="2133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21450"/>
            <a:ext cx="2895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55A90-9FB8-41C8-AC23-C2F93F7AE4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21450"/>
            <a:ext cx="2133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21450"/>
            <a:ext cx="2895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4D7A7-E2DE-45E0-841B-BCC00812BE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21450"/>
            <a:ext cx="2133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21450"/>
            <a:ext cx="2895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90FDE-99DC-4522-81F6-C9AE546A01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21450"/>
            <a:ext cx="2133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21450"/>
            <a:ext cx="2895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0F6CD-8EE3-433D-AAFA-AAA9A34C43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21450"/>
            <a:ext cx="2133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21450"/>
            <a:ext cx="2895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4B28D-44A9-4D15-982A-8B6CE90424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21450"/>
            <a:ext cx="2133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21450"/>
            <a:ext cx="2895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86696-E86B-4740-9E9B-5F9DB93090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21450"/>
            <a:ext cx="2133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21450"/>
            <a:ext cx="2895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48A5F-E991-4694-AD9B-1714D73CA1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21450"/>
            <a:ext cx="2133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21450"/>
            <a:ext cx="2895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95126-E86E-4A95-BF44-A73A3C7A40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gray">
          <a:xfrm>
            <a:off x="0" y="6477000"/>
            <a:ext cx="9144000" cy="3810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gray">
          <a:xfrm>
            <a:off x="8839200" y="228600"/>
            <a:ext cx="304800" cy="6477000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gray">
          <a:xfrm>
            <a:off x="1752600" y="381000"/>
            <a:ext cx="70866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1029" name="Group 7"/>
          <p:cNvGrpSpPr>
            <a:grpSpLocks/>
          </p:cNvGrpSpPr>
          <p:nvPr/>
        </p:nvGrpSpPr>
        <p:grpSpPr bwMode="auto">
          <a:xfrm>
            <a:off x="0" y="1041400"/>
            <a:ext cx="9144000" cy="152400"/>
            <a:chOff x="0" y="672"/>
            <a:chExt cx="5760" cy="96"/>
          </a:xfrm>
        </p:grpSpPr>
        <p:sp>
          <p:nvSpPr>
            <p:cNvPr id="4104" name="Line 8"/>
            <p:cNvSpPr>
              <a:spLocks noChangeShapeType="1"/>
            </p:cNvSpPr>
            <p:nvPr userDrawn="1"/>
          </p:nvSpPr>
          <p:spPr bwMode="gray">
            <a:xfrm>
              <a:off x="0" y="672"/>
              <a:ext cx="57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gray">
            <a:xfrm>
              <a:off x="0" y="672"/>
              <a:ext cx="1104" cy="96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411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14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B3E0A20D-A52A-41BC-B522-71D5ED8472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4" name="Picture 24" descr="ACMHlogo2C"/>
          <p:cNvPicPr>
            <a:picLocks noChangeAspect="1" noChangeArrowheads="1"/>
          </p:cNvPicPr>
          <p:nvPr userDrawn="1"/>
        </p:nvPicPr>
        <p:blipFill>
          <a:blip r:embed="rId14" cstate="print"/>
          <a:srcRect t="11111" b="16667"/>
          <a:stretch>
            <a:fillRect/>
          </a:stretch>
        </p:blipFill>
        <p:spPr bwMode="auto">
          <a:xfrm>
            <a:off x="228600" y="155575"/>
            <a:ext cx="29718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0000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0000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0000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0000"/>
          </a:solidFill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 i="1">
          <a:solidFill>
            <a:srgbClr val="000000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 i="1">
          <a:solidFill>
            <a:srgbClr val="000000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 i="1">
          <a:solidFill>
            <a:srgbClr val="000000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 i="1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50000"/>
        <a:buFont typeface="Wingdings 2" pitchFamily="18" charset="2"/>
        <a:buChar char="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38E97F-B7BC-4DD1-8308-F769DE407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080399-9DD2-44A2-A0EE-0536B9BF0D9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00ED56-528D-41F3-A6ED-638A785EA376}"/>
              </a:ext>
            </a:extLst>
          </p:cNvPr>
          <p:cNvSpPr txBox="1"/>
          <p:nvPr/>
        </p:nvSpPr>
        <p:spPr>
          <a:xfrm>
            <a:off x="4305300" y="5892048"/>
            <a:ext cx="4495800" cy="108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Amanda R. Morgan, MPA</a:t>
            </a:r>
          </a:p>
          <a:p>
            <a:r>
              <a:rPr lang="en-US" sz="1400" dirty="0">
                <a:solidFill>
                  <a:srgbClr val="000000"/>
                </a:solidFill>
              </a:rPr>
              <a:t>Director, Community Health, Wellness, &amp; Outreach 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D2548C-B58C-6D36-F557-8220CEAAE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143000"/>
            <a:ext cx="7010400" cy="53043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393928-1F4E-1640-D8AA-FFF7D4515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 </a:t>
            </a:r>
            <a:r>
              <a:rPr lang="en-US" dirty="0">
                <a:solidFill>
                  <a:schemeClr val="tx1"/>
                </a:solidFill>
              </a:rPr>
              <a:t>Community Action Poverty Simulation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AECF16-68B9-7C39-7A8F-39EA91AD9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44B28D-44A9-4D15-982A-8B6CE90424B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628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AB4B52-4773-A7D3-F036-962E7AD76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371600"/>
            <a:ext cx="6553200" cy="5029582"/>
          </a:xfrm>
          <a:prstGeom prst="rect">
            <a:avLst/>
          </a:prstGeom>
          <a:noFill/>
        </p:spPr>
      </p:pic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28B3DA15-F6BE-3ED9-428A-06AC1475747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200" y="6521450"/>
            <a:ext cx="2133600" cy="244475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C544B28D-44A9-4D15-982A-8B6CE90424B1}" type="slidenum">
              <a:rPr lang="en-US" smtClean="0"/>
              <a:pPr>
                <a:spcAft>
                  <a:spcPts val="600"/>
                </a:spcAft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36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5D8A4A-5BB0-749B-86A7-2E4BDB6FB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86696-E86B-4740-9E9B-5F9DB93090C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D1E6BD-6B20-0173-33CE-D02231CBEE21}"/>
              </a:ext>
            </a:extLst>
          </p:cNvPr>
          <p:cNvSpPr txBox="1"/>
          <p:nvPr/>
        </p:nvSpPr>
        <p:spPr>
          <a:xfrm>
            <a:off x="762000" y="21336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Questions </a:t>
            </a:r>
          </a:p>
        </p:txBody>
      </p:sp>
    </p:spTree>
    <p:extLst>
      <p:ext uri="{BB962C8B-B14F-4D97-AF65-F5344CB8AC3E}">
        <p14:creationId xmlns:p14="http://schemas.microsoft.com/office/powerpoint/2010/main" val="1966484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F78E75-F973-519A-F3FF-B3FBE89C1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86696-E86B-4740-9E9B-5F9DB93090C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6C3DF9-0F61-6CEE-987A-8C0822956869}"/>
              </a:ext>
            </a:extLst>
          </p:cNvPr>
          <p:cNvSpPr txBox="1"/>
          <p:nvPr/>
        </p:nvSpPr>
        <p:spPr>
          <a:xfrm>
            <a:off x="3276600" y="1524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Diversity &amp; Inclusion Initiative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F8D29B0-F23C-3198-E0A3-6FB90A6CD6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822577"/>
              </p:ext>
            </p:extLst>
          </p:nvPr>
        </p:nvGraphicFramePr>
        <p:xfrm>
          <a:off x="381000" y="1219200"/>
          <a:ext cx="815340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3945043358"/>
                    </a:ext>
                  </a:extLst>
                </a:gridCol>
                <a:gridCol w="6553200">
                  <a:extLst>
                    <a:ext uri="{9D8B030D-6E8A-4147-A177-3AD203B41FA5}">
                      <a16:colId xmlns:a16="http://schemas.microsoft.com/office/drawing/2014/main" val="4267818165"/>
                    </a:ext>
                  </a:extLst>
                </a:gridCol>
              </a:tblGrid>
              <a:tr h="1257300">
                <a:tc>
                  <a:txBody>
                    <a:bodyPr/>
                    <a:lstStyle/>
                    <a:p>
                      <a:r>
                        <a:rPr lang="en-US" sz="2400" dirty="0"/>
                        <a:t>Phase 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Engage Senior Leadership. Create Diversity, Equity, and Inclusion Team.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787785"/>
                  </a:ext>
                </a:extLst>
              </a:tr>
              <a:tr h="1257300">
                <a:tc>
                  <a:txBody>
                    <a:bodyPr/>
                    <a:lstStyle/>
                    <a:p>
                      <a:r>
                        <a:rPr lang="en-US" dirty="0"/>
                        <a:t>Phase 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Develop Leadership Training that would impact and educate across the organization.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358216"/>
                  </a:ext>
                </a:extLst>
              </a:tr>
              <a:tr h="1257300">
                <a:tc>
                  <a:txBody>
                    <a:bodyPr/>
                    <a:lstStyle/>
                    <a:p>
                      <a:r>
                        <a:rPr lang="en-US" dirty="0"/>
                        <a:t>Phase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Implement Personality Assessment “True Colors” </a:t>
                      </a:r>
                    </a:p>
                    <a:p>
                      <a:r>
                        <a:rPr lang="en-US" dirty="0"/>
                        <a:t>Implement Poverty Simulation Exercise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486376"/>
                  </a:ext>
                </a:extLst>
              </a:tr>
              <a:tr h="1257300">
                <a:tc>
                  <a:txBody>
                    <a:bodyPr/>
                    <a:lstStyle/>
                    <a:p>
                      <a:r>
                        <a:rPr lang="en-US" dirty="0"/>
                        <a:t>Phase 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On-Going strategic organizational planning that includes a </a:t>
                      </a:r>
                      <a:r>
                        <a:rPr lang="en-US" i="1" u="sng" dirty="0"/>
                        <a:t>Data Dashboard </a:t>
                      </a:r>
                      <a:r>
                        <a:rPr lang="en-US" dirty="0"/>
                        <a:t>for Community Health, Wellness, and Outreach Department.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549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495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FEF58-B9BE-B508-11A5-DEC6045A9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      </a:t>
            </a:r>
            <a:r>
              <a:rPr lang="en-US" sz="2600" b="0" i="0" dirty="0">
                <a:solidFill>
                  <a:schemeClr val="tx1"/>
                </a:solidFill>
                <a:latin typeface="+mn-lt"/>
              </a:rPr>
              <a:t>True Colors Personality Assessment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BD7FC3-E980-34F5-6108-6663A65B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44B28D-44A9-4D15-982A-8B6CE90424B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453CD9-0DAB-0B75-838E-0E7C3F9874B5}"/>
              </a:ext>
            </a:extLst>
          </p:cNvPr>
          <p:cNvSpPr txBox="1"/>
          <p:nvPr/>
        </p:nvSpPr>
        <p:spPr>
          <a:xfrm>
            <a:off x="1600200" y="934669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9900"/>
                </a:solidFill>
              </a:rPr>
              <a:t>Orange</a:t>
            </a:r>
          </a:p>
          <a:p>
            <a:r>
              <a:rPr lang="en-US" sz="2000" dirty="0">
                <a:solidFill>
                  <a:srgbClr val="FF9900"/>
                </a:solidFill>
              </a:rPr>
              <a:t>Energetic, Spontaneous, Charming </a:t>
            </a:r>
          </a:p>
        </p:txBody>
      </p:sp>
      <p:pic>
        <p:nvPicPr>
          <p:cNvPr id="1026" name="Picture 2" descr="Why Steve Harvey is the most powerful man in daytime">
            <a:extLst>
              <a:ext uri="{FF2B5EF4-FFF2-40B4-BE49-F238E27FC236}">
                <a16:creationId xmlns:a16="http://schemas.microsoft.com/office/drawing/2014/main" id="{46069204-7D28-F1B2-12A7-41DF05B1F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491" y="1905000"/>
            <a:ext cx="3562417" cy="237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eegee(Arthur Fellig)/International Center of Photography/Getty Images">
            <a:extLst>
              <a:ext uri="{FF2B5EF4-FFF2-40B4-BE49-F238E27FC236}">
                <a16:creationId xmlns:a16="http://schemas.microsoft.com/office/drawing/2014/main" id="{F417BEA8-DC14-EA10-5A1B-19CE84035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03" y="3352800"/>
            <a:ext cx="2717994" cy="304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ortrait of John F. Kennedy, the 35th President of the United States">
            <a:extLst>
              <a:ext uri="{FF2B5EF4-FFF2-40B4-BE49-F238E27FC236}">
                <a16:creationId xmlns:a16="http://schemas.microsoft.com/office/drawing/2014/main" id="{56AC7D73-8C6A-98FE-B34C-8CE26E167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459" y="3429000"/>
            <a:ext cx="2965699" cy="304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068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517C8-95B9-7C67-EDA1-145EF737D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0" i="0" dirty="0">
                <a:solidFill>
                  <a:schemeClr val="tx1"/>
                </a:solidFill>
                <a:latin typeface="+mn-lt"/>
              </a:rPr>
              <a:t>                               True Colors Personality Assessment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049FFB-AC42-C49D-6A60-DF548585F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44B28D-44A9-4D15-982A-8B6CE90424B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C92D73-0261-953D-36C7-16EB4650571A}"/>
              </a:ext>
            </a:extLst>
          </p:cNvPr>
          <p:cNvSpPr txBox="1"/>
          <p:nvPr/>
        </p:nvSpPr>
        <p:spPr>
          <a:xfrm>
            <a:off x="2781300" y="11430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C000"/>
                </a:solidFill>
              </a:rPr>
              <a:t>Gold </a:t>
            </a:r>
          </a:p>
          <a:p>
            <a:r>
              <a:rPr lang="en-US" sz="2000" dirty="0">
                <a:solidFill>
                  <a:srgbClr val="FFC000"/>
                </a:solidFill>
              </a:rPr>
              <a:t>Punctual, Organized, Precise </a:t>
            </a:r>
          </a:p>
        </p:txBody>
      </p:sp>
      <p:pic>
        <p:nvPicPr>
          <p:cNvPr id="2050" name="Picture 2" descr="Fotos International/Getty Images">
            <a:extLst>
              <a:ext uri="{FF2B5EF4-FFF2-40B4-BE49-F238E27FC236}">
                <a16:creationId xmlns:a16="http://schemas.microsoft.com/office/drawing/2014/main" id="{DF1D6EB0-DA0B-E3C7-0536-9D590A4FC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858" y="3134813"/>
            <a:ext cx="4682942" cy="318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ennifer Lopez">
            <a:extLst>
              <a:ext uri="{FF2B5EF4-FFF2-40B4-BE49-F238E27FC236}">
                <a16:creationId xmlns:a16="http://schemas.microsoft.com/office/drawing/2014/main" id="{EEC17551-C336-B780-532E-FD796F52D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" y="2545893"/>
            <a:ext cx="3775869" cy="377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616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0005B-A8D2-C36C-B278-4813BC880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2400" b="0" i="0" dirty="0">
                <a:solidFill>
                  <a:schemeClr val="tx1"/>
                </a:solidFill>
                <a:latin typeface="+mn-lt"/>
              </a:rPr>
              <a:t>                                  True Colors Personality Assessment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97120A-8760-33E6-F347-0AC57059A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44B28D-44A9-4D15-982A-8B6CE90424B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AA295F-661D-F97E-711D-A8DF3202B877}"/>
              </a:ext>
            </a:extLst>
          </p:cNvPr>
          <p:cNvSpPr txBox="1"/>
          <p:nvPr/>
        </p:nvSpPr>
        <p:spPr>
          <a:xfrm>
            <a:off x="2590800" y="1143000"/>
            <a:ext cx="3657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00B050"/>
                </a:solidFill>
              </a:rPr>
              <a:t>Green</a:t>
            </a:r>
          </a:p>
          <a:p>
            <a:r>
              <a:rPr lang="en-US" sz="2000" dirty="0">
                <a:solidFill>
                  <a:srgbClr val="00B050"/>
                </a:solidFill>
              </a:rPr>
              <a:t>Analytical, Intuitive, Visionary </a:t>
            </a:r>
          </a:p>
        </p:txBody>
      </p:sp>
      <p:pic>
        <p:nvPicPr>
          <p:cNvPr id="3074" name="Picture 2" descr="Michelle Obama Wanted to Wear Braids in the White House, But Says Americans  &quot;Weren't Ready&quot; for Her Natural Hair | Allure">
            <a:extLst>
              <a:ext uri="{FF2B5EF4-FFF2-40B4-BE49-F238E27FC236}">
                <a16:creationId xmlns:a16="http://schemas.microsoft.com/office/drawing/2014/main" id="{9258ED62-D6C5-5D20-5E79-05066E5E8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1" y="2897375"/>
            <a:ext cx="3467099" cy="346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teve Jobs - Wikipedia">
            <a:extLst>
              <a:ext uri="{FF2B5EF4-FFF2-40B4-BE49-F238E27FC236}">
                <a16:creationId xmlns:a16="http://schemas.microsoft.com/office/drawing/2014/main" id="{2B93E612-652E-B02C-CF1E-9CE8F3531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18" y="2895903"/>
            <a:ext cx="3543782" cy="342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332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C836C-BB9E-2CEB-EED5-F7B43099B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0" i="0" dirty="0">
                <a:solidFill>
                  <a:schemeClr val="tx1"/>
                </a:solidFill>
                <a:latin typeface="+mn-lt"/>
              </a:rPr>
              <a:t>                             True Colors Personality Assessment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CE4A09-A849-CCA4-7BD6-F7A8BF786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44B28D-44A9-4D15-982A-8B6CE90424B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84BA6A-9D76-2E43-F8D5-0788764ADFF9}"/>
              </a:ext>
            </a:extLst>
          </p:cNvPr>
          <p:cNvSpPr txBox="1"/>
          <p:nvPr/>
        </p:nvSpPr>
        <p:spPr>
          <a:xfrm>
            <a:off x="1676400" y="1143000"/>
            <a:ext cx="5562600" cy="1557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Blue</a:t>
            </a:r>
          </a:p>
          <a:p>
            <a:r>
              <a:rPr lang="en-US" sz="2000" dirty="0"/>
              <a:t>Empathetic, Compassionate, &amp; Cooperative </a:t>
            </a:r>
            <a:r>
              <a:rPr lang="en-US" b="1" u="sng" dirty="0"/>
              <a:t> </a:t>
            </a:r>
          </a:p>
          <a:p>
            <a:endParaRPr lang="en-US" dirty="0"/>
          </a:p>
        </p:txBody>
      </p:sp>
      <p:pic>
        <p:nvPicPr>
          <p:cNvPr id="4098" name="Picture 2" descr="This Is the Village Where Mother Teresa Found God">
            <a:extLst>
              <a:ext uri="{FF2B5EF4-FFF2-40B4-BE49-F238E27FC236}">
                <a16:creationId xmlns:a16="http://schemas.microsoft.com/office/drawing/2014/main" id="{84AA4182-DE3E-DD33-8302-B492E7BA4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06" y="2138663"/>
            <a:ext cx="2153713" cy="273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Oprah Winfrey | Kennedy Center">
            <a:extLst>
              <a:ext uri="{FF2B5EF4-FFF2-40B4-BE49-F238E27FC236}">
                <a16:creationId xmlns:a16="http://schemas.microsoft.com/office/drawing/2014/main" id="{40EFC3AC-EA20-4CD2-8F48-0AFB20C90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2" y="2324433"/>
            <a:ext cx="2529574" cy="316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ranscript of Martin Luther King's 'I Have a Dream' speech : NPR">
            <a:extLst>
              <a:ext uri="{FF2B5EF4-FFF2-40B4-BE49-F238E27FC236}">
                <a16:creationId xmlns:a16="http://schemas.microsoft.com/office/drawing/2014/main" id="{AF61CFA2-2F73-CD05-E4BD-D07F00D91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556" y="4021992"/>
            <a:ext cx="4056995" cy="243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813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8F522-EEB7-9072-260F-9FDBD5E5E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881" y="-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                         </a:t>
            </a:r>
            <a:r>
              <a:rPr lang="en-US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CEF480-8699-FE91-05D8-D2E8FCAB2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44B28D-44A9-4D15-982A-8B6CE90424B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816A59-D552-6651-439A-CAB97573DCA7}"/>
              </a:ext>
            </a:extLst>
          </p:cNvPr>
          <p:cNvSpPr txBox="1"/>
          <p:nvPr/>
        </p:nvSpPr>
        <p:spPr>
          <a:xfrm>
            <a:off x="3505200" y="152400"/>
            <a:ext cx="5071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Collaboration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AB2D3D3-6E9C-C0A2-32B0-579C136A7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" y="1239616"/>
            <a:ext cx="3870888" cy="5161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EB692A-4E9D-6831-A271-55E8C4D8C5CD}"/>
              </a:ext>
            </a:extLst>
          </p:cNvPr>
          <p:cNvSpPr txBox="1"/>
          <p:nvPr/>
        </p:nvSpPr>
        <p:spPr>
          <a:xfrm>
            <a:off x="4191000" y="1239616"/>
            <a:ext cx="4495800" cy="301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/>
              <a:t>Walking through each personality trait allowed the leadership team to gain perspective on the strengths and weaknesses of each other, and how to work together complete a task. </a:t>
            </a:r>
          </a:p>
          <a:p>
            <a:pPr algn="l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18508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499B7-D47D-FEE8-2BEC-C8C5F72B1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                              Community Action Poverty Simulation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7CF78A-A613-0A4C-65BB-B73F3A1D4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44B28D-44A9-4D15-982A-8B6CE90424B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2E7B4-07CC-9E12-EB7F-C797275F35BC}"/>
              </a:ext>
            </a:extLst>
          </p:cNvPr>
          <p:cNvSpPr txBox="1"/>
          <p:nvPr/>
        </p:nvSpPr>
        <p:spPr>
          <a:xfrm>
            <a:off x="304800" y="1417638"/>
            <a:ext cx="838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Human behavior is shaped by environment and experience.  The Community Action Poverty Simulation (CAPS) is an interactive, immersive experience that gives participants a glimpse into the barriers facing individuals living on low-income.  From single parents caring for their children to senior citizens maintaining self-sufficiency, the simulation sensitizes participants to the realities of poverty and aims to bridge the gap from perception to understanding</a:t>
            </a:r>
            <a:r>
              <a:rPr 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35252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itle 1">
            <a:extLst>
              <a:ext uri="{FF2B5EF4-FFF2-40B4-BE49-F238E27FC236}">
                <a16:creationId xmlns:a16="http://schemas.microsoft.com/office/drawing/2014/main" id="{8CDCEC7B-36DC-8B65-765F-912107DD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                                   </a:t>
            </a:r>
            <a:r>
              <a:rPr lang="en-US" sz="3200" dirty="0">
                <a:solidFill>
                  <a:schemeClr val="tx1"/>
                </a:solidFill>
              </a:rPr>
              <a:t>Outcomes</a:t>
            </a:r>
            <a:endParaRPr lang="en-US" sz="32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1C44318-1E82-1E9A-A723-E6C09D4FD8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5" r="18553" b="3"/>
          <a:stretch/>
        </p:blipFill>
        <p:spPr bwMode="auto">
          <a:xfrm>
            <a:off x="457200" y="1600200"/>
            <a:ext cx="4038600" cy="4525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Content Placeholder 3">
            <a:extLst>
              <a:ext uri="{FF2B5EF4-FFF2-40B4-BE49-F238E27FC236}">
                <a16:creationId xmlns:a16="http://schemas.microsoft.com/office/drawing/2014/main" id="{ADACC1E1-6242-793E-B440-E305557E33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lang="en-US" sz="2400" dirty="0"/>
              <a:t>Relationship building. </a:t>
            </a:r>
          </a:p>
          <a:p>
            <a:r>
              <a:rPr lang="en-US" sz="2400" dirty="0"/>
              <a:t>Learn about realities of poverty. </a:t>
            </a:r>
          </a:p>
          <a:p>
            <a:r>
              <a:rPr lang="en-US" sz="2400" dirty="0"/>
              <a:t>Gain empathy, compassion, and respect.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9C6BE5-ACBF-AC85-5B69-066C8E792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21450"/>
            <a:ext cx="2133600" cy="2444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C544B28D-44A9-4D15-982A-8B6CE90424B1}" type="slidenum">
              <a:rPr lang="en-US" sz="11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9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690851876"/>
      </p:ext>
    </p:extLst>
  </p:cSld>
  <p:clrMapOvr>
    <a:masterClrMapping/>
  </p:clrMapOvr>
</p:sld>
</file>

<file path=ppt/theme/theme1.xml><?xml version="1.0" encoding="utf-8"?>
<a:theme xmlns:a="http://schemas.openxmlformats.org/drawingml/2006/main" name="ms01_1">
  <a:themeElements>
    <a:clrScheme name="ms01_1 3">
      <a:dk1>
        <a:srgbClr val="0E3F96"/>
      </a:dk1>
      <a:lt1>
        <a:srgbClr val="FFFFFF"/>
      </a:lt1>
      <a:dk2>
        <a:srgbClr val="FFFFFF"/>
      </a:dk2>
      <a:lt2>
        <a:srgbClr val="B2B2B2"/>
      </a:lt2>
      <a:accent1>
        <a:srgbClr val="306FCC"/>
      </a:accent1>
      <a:accent2>
        <a:srgbClr val="99CCFF"/>
      </a:accent2>
      <a:accent3>
        <a:srgbClr val="FFFFFF"/>
      </a:accent3>
      <a:accent4>
        <a:srgbClr val="0A347F"/>
      </a:accent4>
      <a:accent5>
        <a:srgbClr val="ADBBE2"/>
      </a:accent5>
      <a:accent6>
        <a:srgbClr val="8AB9E7"/>
      </a:accent6>
      <a:hlink>
        <a:srgbClr val="25A2AF"/>
      </a:hlink>
      <a:folHlink>
        <a:srgbClr val="6666FF"/>
      </a:folHlink>
    </a:clrScheme>
    <a:fontScheme name="ms01_1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01_1 1">
        <a:dk1>
          <a:srgbClr val="808080"/>
        </a:dk1>
        <a:lt1>
          <a:srgbClr val="FFFFFF"/>
        </a:lt1>
        <a:dk2>
          <a:srgbClr val="FFFFFF"/>
        </a:dk2>
        <a:lt2>
          <a:srgbClr val="B2B2B2"/>
        </a:lt2>
        <a:accent1>
          <a:srgbClr val="058089"/>
        </a:accent1>
        <a:accent2>
          <a:srgbClr val="66BE0E"/>
        </a:accent2>
        <a:accent3>
          <a:srgbClr val="FFFFFF"/>
        </a:accent3>
        <a:accent4>
          <a:srgbClr val="6C6C6C"/>
        </a:accent4>
        <a:accent5>
          <a:srgbClr val="AAC0C4"/>
        </a:accent5>
        <a:accent6>
          <a:srgbClr val="5CAC0C"/>
        </a:accent6>
        <a:hlink>
          <a:srgbClr val="2CA9D0"/>
        </a:hlink>
        <a:folHlink>
          <a:srgbClr val="4841D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2">
        <a:dk1>
          <a:srgbClr val="1D528D"/>
        </a:dk1>
        <a:lt1>
          <a:srgbClr val="FFFFFF"/>
        </a:lt1>
        <a:dk2>
          <a:srgbClr val="FFFFFF"/>
        </a:dk2>
        <a:lt2>
          <a:srgbClr val="CACACA"/>
        </a:lt2>
        <a:accent1>
          <a:srgbClr val="0099CC"/>
        </a:accent1>
        <a:accent2>
          <a:srgbClr val="8BC84E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7DB54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3">
        <a:dk1>
          <a:srgbClr val="0E3F96"/>
        </a:dk1>
        <a:lt1>
          <a:srgbClr val="FFFFFF"/>
        </a:lt1>
        <a:dk2>
          <a:srgbClr val="FFFFFF"/>
        </a:dk2>
        <a:lt2>
          <a:srgbClr val="B2B2B2"/>
        </a:lt2>
        <a:accent1>
          <a:srgbClr val="306FCC"/>
        </a:accent1>
        <a:accent2>
          <a:srgbClr val="99CCFF"/>
        </a:accent2>
        <a:accent3>
          <a:srgbClr val="FFFFFF"/>
        </a:accent3>
        <a:accent4>
          <a:srgbClr val="0A347F"/>
        </a:accent4>
        <a:accent5>
          <a:srgbClr val="ADBBE2"/>
        </a:accent5>
        <a:accent6>
          <a:srgbClr val="8AB9E7"/>
        </a:accent6>
        <a:hlink>
          <a:srgbClr val="25A2AF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Sample presentation slides</Template>
  <TotalTime>8590</TotalTime>
  <Words>273</Words>
  <Application>Microsoft Office PowerPoint</Application>
  <PresentationFormat>On-screen Show (4:3)</PresentationFormat>
  <Paragraphs>49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Garamond</vt:lpstr>
      <vt:lpstr>Wingdings 2</vt:lpstr>
      <vt:lpstr>Wingdings</vt:lpstr>
      <vt:lpstr>Arial</vt:lpstr>
      <vt:lpstr>ms01_1</vt:lpstr>
      <vt:lpstr>PowerPoint Presentation</vt:lpstr>
      <vt:lpstr>PowerPoint Presentation</vt:lpstr>
      <vt:lpstr>                                   True Colors Personality Assessment </vt:lpstr>
      <vt:lpstr>                               True Colors Personality Assessment</vt:lpstr>
      <vt:lpstr>                                  True Colors Personality Assessment</vt:lpstr>
      <vt:lpstr>                             True Colors Personality Assessment</vt:lpstr>
      <vt:lpstr>                          </vt:lpstr>
      <vt:lpstr>                              Community Action Poverty Simulation </vt:lpstr>
      <vt:lpstr>                                   Outcomes</vt:lpstr>
      <vt:lpstr>                              Community Action Poverty Simulation</vt:lpstr>
      <vt:lpstr>PowerPoint Presentation</vt:lpstr>
      <vt:lpstr>PowerPoint Presentation</vt:lpstr>
    </vt:vector>
  </TitlesOfParts>
  <Company>Abbeville County Memorial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for Life…                 Building for You…</dc:title>
  <dc:creator>Marketing &amp; Foundation Office</dc:creator>
  <cp:lastModifiedBy>Katie Zenger</cp:lastModifiedBy>
  <cp:revision>422</cp:revision>
  <cp:lastPrinted>2022-11-10T14:07:58Z</cp:lastPrinted>
  <dcterms:created xsi:type="dcterms:W3CDTF">2004-10-05T12:42:40Z</dcterms:created>
  <dcterms:modified xsi:type="dcterms:W3CDTF">2023-04-04T13:20:37Z</dcterms:modified>
</cp:coreProperties>
</file>