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4043" r:id="rId6"/>
  </p:sldMasterIdLst>
  <p:notesMasterIdLst>
    <p:notesMasterId r:id="rId29"/>
  </p:notesMasterIdLst>
  <p:sldIdLst>
    <p:sldId id="314" r:id="rId7"/>
    <p:sldId id="300" r:id="rId8"/>
    <p:sldId id="260" r:id="rId9"/>
    <p:sldId id="259" r:id="rId10"/>
    <p:sldId id="303" r:id="rId11"/>
    <p:sldId id="299" r:id="rId12"/>
    <p:sldId id="268" r:id="rId13"/>
    <p:sldId id="273" r:id="rId14"/>
    <p:sldId id="274" r:id="rId15"/>
    <p:sldId id="295" r:id="rId16"/>
    <p:sldId id="302" r:id="rId17"/>
    <p:sldId id="297" r:id="rId18"/>
    <p:sldId id="301" r:id="rId19"/>
    <p:sldId id="311" r:id="rId20"/>
    <p:sldId id="308" r:id="rId21"/>
    <p:sldId id="306" r:id="rId22"/>
    <p:sldId id="305" r:id="rId23"/>
    <p:sldId id="309" r:id="rId24"/>
    <p:sldId id="310" r:id="rId25"/>
    <p:sldId id="315" r:id="rId26"/>
    <p:sldId id="317"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0F4ED-DC93-4424-94FC-A19B85C6401F}"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2AF77-9038-423F-A7CC-DCB823620425}" type="slidenum">
              <a:rPr lang="en-US" smtClean="0"/>
              <a:t>‹#›</a:t>
            </a:fld>
            <a:endParaRPr lang="en-US"/>
          </a:p>
        </p:txBody>
      </p:sp>
    </p:spTree>
    <p:extLst>
      <p:ext uri="{BB962C8B-B14F-4D97-AF65-F5344CB8AC3E}">
        <p14:creationId xmlns:p14="http://schemas.microsoft.com/office/powerpoint/2010/main" val="120935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Hello welcome to the </a:t>
            </a:r>
            <a:r>
              <a:rPr lang="en-US" err="1"/>
              <a:t>the</a:t>
            </a:r>
            <a:r>
              <a:rPr lang="en-US"/>
              <a:t> summer food service experience sponsor training. My name is Monica Mazone a program coordinator with SC Department of Education.   This training module consist of four sections to cover information on Program eligibility and requirements, meal count documentation, record keeping, Program cost, civil rights and claim for reimbursement. You will be ask to complete a short quiz between each training sections.</a:t>
            </a:r>
          </a:p>
        </p:txBody>
      </p:sp>
      <p:sp>
        <p:nvSpPr>
          <p:cNvPr id="4" name="Slide Number Placeholder 3"/>
          <p:cNvSpPr>
            <a:spLocks noGrp="1"/>
          </p:cNvSpPr>
          <p:nvPr>
            <p:ph type="sldNum" sz="quarter" idx="5"/>
          </p:nvPr>
        </p:nvSpPr>
        <p:spPr/>
        <p:txBody>
          <a:bodyPr/>
          <a:lstStyle/>
          <a:p>
            <a:fld id="{2EA09F0E-6CE5-407B-B788-CC60F4D8BB75}" type="slidenum">
              <a:rPr lang="en-US" smtClean="0"/>
              <a:t>1</a:t>
            </a:fld>
            <a:endParaRPr lang="en-US"/>
          </a:p>
        </p:txBody>
      </p:sp>
    </p:spTree>
    <p:extLst>
      <p:ext uri="{BB962C8B-B14F-4D97-AF65-F5344CB8AC3E}">
        <p14:creationId xmlns:p14="http://schemas.microsoft.com/office/powerpoint/2010/main" val="280125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Just type in the content placeholder to add your title. </a:t>
            </a:r>
          </a:p>
        </p:txBody>
      </p:sp>
      <p:sp>
        <p:nvSpPr>
          <p:cNvPr id="4" name="Slide Number Placeholder 3"/>
          <p:cNvSpPr>
            <a:spLocks noGrp="1"/>
          </p:cNvSpPr>
          <p:nvPr>
            <p:ph type="sldNum" sz="quarter" idx="5"/>
          </p:nvPr>
        </p:nvSpPr>
        <p:spPr/>
        <p:txBody>
          <a:bodyPr/>
          <a:lstStyle/>
          <a:p>
            <a:fld id="{7D31CE96-81FA-4C03-87CC-F53CE344BC75}" type="slidenum">
              <a:rPr lang="en-US" smtClean="0"/>
              <a:t>2</a:t>
            </a:fld>
            <a:endParaRPr lang="en-US"/>
          </a:p>
        </p:txBody>
      </p:sp>
    </p:spTree>
    <p:extLst>
      <p:ext uri="{BB962C8B-B14F-4D97-AF65-F5344CB8AC3E}">
        <p14:creationId xmlns:p14="http://schemas.microsoft.com/office/powerpoint/2010/main" val="97275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site? When referring to the summer food services program a site is </a:t>
            </a:r>
          </a:p>
        </p:txBody>
      </p:sp>
      <p:sp>
        <p:nvSpPr>
          <p:cNvPr id="4" name="Slide Number Placeholder 3"/>
          <p:cNvSpPr>
            <a:spLocks noGrp="1"/>
          </p:cNvSpPr>
          <p:nvPr>
            <p:ph type="sldNum" sz="quarter" idx="5"/>
          </p:nvPr>
        </p:nvSpPr>
        <p:spPr/>
        <p:txBody>
          <a:bodyPr/>
          <a:lstStyle/>
          <a:p>
            <a:fld id="{3DA4F4DF-84FE-4618-AE73-C984FB15F9E7}" type="slidenum">
              <a:rPr lang="en-US" smtClean="0"/>
              <a:t>8</a:t>
            </a:fld>
            <a:endParaRPr lang="en-US"/>
          </a:p>
        </p:txBody>
      </p:sp>
    </p:spTree>
    <p:extLst>
      <p:ext uri="{BB962C8B-B14F-4D97-AF65-F5344CB8AC3E}">
        <p14:creationId xmlns:p14="http://schemas.microsoft.com/office/powerpoint/2010/main" val="337803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examples of approved meal sites are</a:t>
            </a:r>
          </a:p>
        </p:txBody>
      </p:sp>
      <p:sp>
        <p:nvSpPr>
          <p:cNvPr id="4" name="Slide Number Placeholder 3"/>
          <p:cNvSpPr>
            <a:spLocks noGrp="1"/>
          </p:cNvSpPr>
          <p:nvPr>
            <p:ph type="sldNum" sz="quarter" idx="5"/>
          </p:nvPr>
        </p:nvSpPr>
        <p:spPr/>
        <p:txBody>
          <a:bodyPr/>
          <a:lstStyle/>
          <a:p>
            <a:fld id="{3DA4F4DF-84FE-4618-AE73-C984FB15F9E7}" type="slidenum">
              <a:rPr lang="en-US" smtClean="0"/>
              <a:t>9</a:t>
            </a:fld>
            <a:endParaRPr lang="en-US"/>
          </a:p>
        </p:txBody>
      </p:sp>
    </p:spTree>
    <p:extLst>
      <p:ext uri="{BB962C8B-B14F-4D97-AF65-F5344CB8AC3E}">
        <p14:creationId xmlns:p14="http://schemas.microsoft.com/office/powerpoint/2010/main" val="4127148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Hello welcome to the </a:t>
            </a:r>
            <a:r>
              <a:rPr lang="en-US" err="1"/>
              <a:t>the</a:t>
            </a:r>
            <a:r>
              <a:rPr lang="en-US"/>
              <a:t> summer food service experience sponsor training. My name is Monica Mazone a program coordinator with SC Department of Education.   This training module consist of four sections to cover information on Program eligibility and requirements, meal count documentation, record keeping, Program cost, civil rights and claim for reimbursement. You will be ask to complete a short quiz between each training sections.</a:t>
            </a:r>
          </a:p>
        </p:txBody>
      </p:sp>
      <p:sp>
        <p:nvSpPr>
          <p:cNvPr id="4" name="Slide Number Placeholder 3"/>
          <p:cNvSpPr>
            <a:spLocks noGrp="1"/>
          </p:cNvSpPr>
          <p:nvPr>
            <p:ph type="sldNum" sz="quarter" idx="5"/>
          </p:nvPr>
        </p:nvSpPr>
        <p:spPr/>
        <p:txBody>
          <a:bodyPr/>
          <a:lstStyle/>
          <a:p>
            <a:fld id="{2EA09F0E-6CE5-407B-B788-CC60F4D8BB75}" type="slidenum">
              <a:rPr lang="en-US" smtClean="0"/>
              <a:t>14</a:t>
            </a:fld>
            <a:endParaRPr lang="en-US"/>
          </a:p>
        </p:txBody>
      </p:sp>
    </p:spTree>
    <p:extLst>
      <p:ext uri="{BB962C8B-B14F-4D97-AF65-F5344CB8AC3E}">
        <p14:creationId xmlns:p14="http://schemas.microsoft.com/office/powerpoint/2010/main" val="2801252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Hello welcome to the </a:t>
            </a:r>
            <a:r>
              <a:rPr lang="en-US" err="1"/>
              <a:t>the</a:t>
            </a:r>
            <a:r>
              <a:rPr lang="en-US"/>
              <a:t> summer food service experience sponsor training. My name is Monica Mazone a program coordinator with SC Department of Education.   This training module consist of four sections to cover information on Program eligibility and requirements, meal count documentation, record keeping, Program cost, civil rights and claim for reimbursement. You will be ask to complete a short quiz between each training sections.</a:t>
            </a:r>
          </a:p>
        </p:txBody>
      </p:sp>
      <p:sp>
        <p:nvSpPr>
          <p:cNvPr id="4" name="Slide Number Placeholder 3"/>
          <p:cNvSpPr>
            <a:spLocks noGrp="1"/>
          </p:cNvSpPr>
          <p:nvPr>
            <p:ph type="sldNum" sz="quarter" idx="5"/>
          </p:nvPr>
        </p:nvSpPr>
        <p:spPr/>
        <p:txBody>
          <a:bodyPr/>
          <a:lstStyle/>
          <a:p>
            <a:fld id="{2EA09F0E-6CE5-407B-B788-CC60F4D8BB75}" type="slidenum">
              <a:rPr lang="en-US" smtClean="0"/>
              <a:t>21</a:t>
            </a:fld>
            <a:endParaRPr lang="en-US"/>
          </a:p>
        </p:txBody>
      </p:sp>
    </p:spTree>
    <p:extLst>
      <p:ext uri="{BB962C8B-B14F-4D97-AF65-F5344CB8AC3E}">
        <p14:creationId xmlns:p14="http://schemas.microsoft.com/office/powerpoint/2010/main" val="280125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595" y="365125"/>
            <a:ext cx="10972800" cy="1097280"/>
          </a:xfrm>
        </p:spPr>
        <p:txBody>
          <a:bodyPr/>
          <a:lstStyle/>
          <a:p>
            <a:r>
              <a:rPr lang="en-US"/>
              <a:t>Click to edit Master title style</a:t>
            </a:r>
          </a:p>
        </p:txBody>
      </p:sp>
      <p:sp>
        <p:nvSpPr>
          <p:cNvPr id="3" name="Content Placeholder 2"/>
          <p:cNvSpPr>
            <a:spLocks noGrp="1"/>
          </p:cNvSpPr>
          <p:nvPr>
            <p:ph idx="1"/>
          </p:nvPr>
        </p:nvSpPr>
        <p:spPr>
          <a:xfrm>
            <a:off x="586596" y="1665369"/>
            <a:ext cx="10972800" cy="39763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0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E738-A164-4484-AE38-17AF8CE2D4ED}"/>
              </a:ext>
            </a:extLst>
          </p:cNvPr>
          <p:cNvSpPr>
            <a:spLocks noGrp="1"/>
          </p:cNvSpPr>
          <p:nvPr>
            <p:ph type="title"/>
          </p:nvPr>
        </p:nvSpPr>
        <p:spPr>
          <a:xfrm>
            <a:off x="5593080" y="1395542"/>
            <a:ext cx="6035040" cy="1543050"/>
          </a:xfrm>
        </p:spPr>
        <p:txBody>
          <a:bodyPr>
            <a:normAutofit/>
          </a:bodyPr>
          <a:lstStyle>
            <a:lvl1pPr algn="ctr">
              <a:defRPr sz="4000"/>
            </a:lvl1pPr>
          </a:lstStyle>
          <a:p>
            <a:r>
              <a:rPr lang="en-US"/>
              <a:t>Click to edit Master title style</a:t>
            </a:r>
          </a:p>
        </p:txBody>
      </p:sp>
      <p:sp>
        <p:nvSpPr>
          <p:cNvPr id="3" name="Content Placeholder 2">
            <a:extLst>
              <a:ext uri="{FF2B5EF4-FFF2-40B4-BE49-F238E27FC236}">
                <a16:creationId xmlns:a16="http://schemas.microsoft.com/office/drawing/2014/main" id="{E5BA1D8A-181A-4959-85BF-DD70BAE5F9B5}"/>
              </a:ext>
            </a:extLst>
          </p:cNvPr>
          <p:cNvSpPr>
            <a:spLocks noGrp="1"/>
          </p:cNvSpPr>
          <p:nvPr>
            <p:ph idx="1"/>
          </p:nvPr>
        </p:nvSpPr>
        <p:spPr>
          <a:xfrm>
            <a:off x="5593080" y="3104421"/>
            <a:ext cx="6035040" cy="1543050"/>
          </a:xfrm>
        </p:spPr>
        <p:txBody>
          <a:bodyPr anchor="ctr"/>
          <a:lstStyle>
            <a:lvl1pPr algn="ctr">
              <a:defRPr>
                <a:latin typeface="Trebuchet MS" panose="020B0603020202020204" pitchFamily="34" charset="0"/>
              </a:defRPr>
            </a:lvl1pPr>
          </a:lstStyle>
          <a:p>
            <a:pPr lvl="0"/>
            <a:r>
              <a:rPr lang="en-US"/>
              <a:t>Click to edit Master text styles</a:t>
            </a:r>
          </a:p>
        </p:txBody>
      </p:sp>
    </p:spTree>
    <p:extLst>
      <p:ext uri="{BB962C8B-B14F-4D97-AF65-F5344CB8AC3E}">
        <p14:creationId xmlns:p14="http://schemas.microsoft.com/office/powerpoint/2010/main" val="142397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16328-99F7-43E1-863D-06D59BF257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79E161-E30B-4F76-927D-5AA57B4662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C9C742-30B1-4F3D-A784-496D3E4AEC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96C1F6-1D54-4E21-ADAC-9EA24C107A4E}"/>
              </a:ext>
            </a:extLst>
          </p:cNvPr>
          <p:cNvSpPr>
            <a:spLocks noGrp="1"/>
          </p:cNvSpPr>
          <p:nvPr>
            <p:ph type="dt" sz="half" idx="10"/>
          </p:nvPr>
        </p:nvSpPr>
        <p:spPr/>
        <p:txBody>
          <a:bodyPr/>
          <a:lstStyle/>
          <a:p>
            <a:fld id="{9796027F-7875-4030-9381-8BD8C4F21935}" type="datetimeFigureOut">
              <a:rPr lang="en-US" smtClean="0"/>
              <a:t>12/6/2023</a:t>
            </a:fld>
            <a:endParaRPr lang="en-US"/>
          </a:p>
        </p:txBody>
      </p:sp>
      <p:sp>
        <p:nvSpPr>
          <p:cNvPr id="6" name="Footer Placeholder 5">
            <a:extLst>
              <a:ext uri="{FF2B5EF4-FFF2-40B4-BE49-F238E27FC236}">
                <a16:creationId xmlns:a16="http://schemas.microsoft.com/office/drawing/2014/main" id="{05C97726-E962-47B8-A0BA-267289AA7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D7B4F-C95A-43B8-9514-9E084510E9D6}"/>
              </a:ext>
            </a:extLst>
          </p:cNvPr>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383917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3850" y="313366"/>
            <a:ext cx="10972800" cy="118872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3850" y="1663855"/>
            <a:ext cx="10972800" cy="39072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descr="Blue footer bar with SCDE logo">
            <a:extLst>
              <a:ext uri="{FF2B5EF4-FFF2-40B4-BE49-F238E27FC236}">
                <a16:creationId xmlns:a16="http://schemas.microsoft.com/office/drawing/2014/main" id="{62442358-C38F-4B24-A444-2C64ABDA2DC4}"/>
              </a:ext>
              <a:ext uri="{C183D7F6-B498-43B3-948B-1728B52AA6E4}">
                <adec:decorative xmlns:adec="http://schemas.microsoft.com/office/drawing/2017/decorative" val="0"/>
              </a:ext>
            </a:extLst>
          </p:cNvPr>
          <p:cNvSpPr/>
          <p:nvPr userDrawn="1"/>
        </p:nvSpPr>
        <p:spPr>
          <a:xfrm>
            <a:off x="0" y="5753953"/>
            <a:ext cx="12192000" cy="914400"/>
          </a:xfrm>
          <a:prstGeom prst="rect">
            <a:avLst/>
          </a:prstGeom>
          <a:solidFill>
            <a:srgbClr val="565B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Blue SCDE logo in footer">
            <a:extLst>
              <a:ext uri="{FF2B5EF4-FFF2-40B4-BE49-F238E27FC236}">
                <a16:creationId xmlns:a16="http://schemas.microsoft.com/office/drawing/2014/main" id="{EE99E7F9-0318-4194-AB0A-1FA5AF799B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06366" y="5662513"/>
            <a:ext cx="1118153" cy="1097280"/>
          </a:xfrm>
          <a:prstGeom prst="rect">
            <a:avLst/>
          </a:prstGeom>
        </p:spPr>
      </p:pic>
    </p:spTree>
    <p:extLst>
      <p:ext uri="{BB962C8B-B14F-4D97-AF65-F5344CB8AC3E}">
        <p14:creationId xmlns:p14="http://schemas.microsoft.com/office/powerpoint/2010/main" val="215265405"/>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000" kern="1200">
          <a:solidFill>
            <a:schemeClr val="tx1"/>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49864D-019A-4B12-BF90-B1D07F90B920}"/>
              </a:ext>
            </a:extLst>
          </p:cNvPr>
          <p:cNvSpPr>
            <a:spLocks noGrp="1"/>
          </p:cNvSpPr>
          <p:nvPr>
            <p:ph type="title"/>
          </p:nvPr>
        </p:nvSpPr>
        <p:spPr>
          <a:xfrm>
            <a:off x="5829300" y="1370126"/>
            <a:ext cx="5486400" cy="1543050"/>
          </a:xfrm>
          <a:prstGeom prst="rect">
            <a:avLst/>
          </a:prstGeom>
        </p:spPr>
        <p:txBody>
          <a:bodyPr vert="horz" lIns="91440" tIns="45720" rIns="91440" bIns="45720" rtlCol="0" anchor="ctr">
            <a:normAutofit/>
          </a:bodyPr>
          <a:lstStyle/>
          <a:p>
            <a:pPr marL="0" indent="0" algn="ctr">
              <a:buNone/>
            </a:pPr>
            <a:r>
              <a:rPr lang="en-US" sz="3600">
                <a:latin typeface="Rockwell" panose="02060603020205020403" pitchFamily="18" charset="0"/>
              </a:rPr>
              <a:t>&lt;Title Here&gt;</a:t>
            </a:r>
          </a:p>
        </p:txBody>
      </p:sp>
      <p:sp>
        <p:nvSpPr>
          <p:cNvPr id="3" name="Text Placeholder 2">
            <a:extLst>
              <a:ext uri="{FF2B5EF4-FFF2-40B4-BE49-F238E27FC236}">
                <a16:creationId xmlns:a16="http://schemas.microsoft.com/office/drawing/2014/main" id="{8AB7142B-3665-4E5C-A890-9019553719D7}"/>
              </a:ext>
            </a:extLst>
          </p:cNvPr>
          <p:cNvSpPr>
            <a:spLocks noGrp="1"/>
          </p:cNvSpPr>
          <p:nvPr>
            <p:ph type="body" idx="1"/>
          </p:nvPr>
        </p:nvSpPr>
        <p:spPr>
          <a:xfrm>
            <a:off x="5829300" y="3104421"/>
            <a:ext cx="5524500" cy="1543050"/>
          </a:xfrm>
          <a:prstGeom prst="rect">
            <a:avLst/>
          </a:prstGeom>
        </p:spPr>
        <p:txBody>
          <a:bodyPr vert="horz" lIns="91440" tIns="45720" rIns="91440" bIns="45720" rtlCol="0">
            <a:normAutofit/>
          </a:bodyPr>
          <a:lstStyle/>
          <a:p>
            <a:pPr marL="0" indent="0" algn="ctr">
              <a:buNone/>
            </a:pPr>
            <a:r>
              <a:rPr lang="en-US" sz="2400">
                <a:latin typeface="Trebuchet MS" panose="020B0603020202020204" pitchFamily="34" charset="0"/>
              </a:rPr>
              <a:t>&lt;Date Here&gt;</a:t>
            </a:r>
          </a:p>
          <a:p>
            <a:pPr marL="0" indent="0" algn="ctr">
              <a:buNone/>
            </a:pPr>
            <a:r>
              <a:rPr lang="en-US" sz="2400">
                <a:latin typeface="Trebuchet MS" panose="020B0603020202020204" pitchFamily="34" charset="0"/>
              </a:rPr>
              <a:t>Molly M. Spearman</a:t>
            </a:r>
          </a:p>
          <a:p>
            <a:pPr marL="0" indent="0" algn="ctr">
              <a:buNone/>
            </a:pPr>
            <a:r>
              <a:rPr lang="en-US" sz="2400">
                <a:latin typeface="Trebuchet MS" panose="020B0603020202020204" pitchFamily="34" charset="0"/>
              </a:rPr>
              <a:t>State Superintendent of Education</a:t>
            </a:r>
          </a:p>
        </p:txBody>
      </p:sp>
      <p:sp>
        <p:nvSpPr>
          <p:cNvPr id="7" name="Rectangle 6">
            <a:extLst>
              <a:ext uri="{FF2B5EF4-FFF2-40B4-BE49-F238E27FC236}">
                <a16:creationId xmlns:a16="http://schemas.microsoft.com/office/drawing/2014/main" id="{30B9D6AF-6F27-4A55-9DE2-9F658E5EE480}"/>
              </a:ext>
              <a:ext uri="{C183D7F6-B498-43B3-948B-1728B52AA6E4}">
                <adec:decorative xmlns:adec="http://schemas.microsoft.com/office/drawing/2017/decorative" val="1"/>
              </a:ext>
            </a:extLst>
          </p:cNvPr>
          <p:cNvSpPr/>
          <p:nvPr userDrawn="1"/>
        </p:nvSpPr>
        <p:spPr>
          <a:xfrm>
            <a:off x="0" y="5852160"/>
            <a:ext cx="12192000" cy="1005840"/>
          </a:xfrm>
          <a:prstGeom prst="rect">
            <a:avLst/>
          </a:prstGeom>
          <a:solidFill>
            <a:srgbClr val="4E5F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10" descr="Blue SCDE logo 2022">
            <a:extLst>
              <a:ext uri="{FF2B5EF4-FFF2-40B4-BE49-F238E27FC236}">
                <a16:creationId xmlns:a16="http://schemas.microsoft.com/office/drawing/2014/main" id="{94B02678-2417-4FF6-8B34-F6AFF97955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03832" y="1375776"/>
            <a:ext cx="3333928" cy="3271695"/>
          </a:xfrm>
          <a:prstGeom prst="rect">
            <a:avLst/>
          </a:prstGeom>
        </p:spPr>
      </p:pic>
    </p:spTree>
    <p:extLst>
      <p:ext uri="{BB962C8B-B14F-4D97-AF65-F5344CB8AC3E}">
        <p14:creationId xmlns:p14="http://schemas.microsoft.com/office/powerpoint/2010/main" val="3695642851"/>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100000"/>
        </a:lnSpc>
        <a:spcBef>
          <a:spcPct val="0"/>
        </a:spcBef>
        <a:buNone/>
        <a:defRPr sz="4000" kern="1200">
          <a:solidFill>
            <a:schemeClr val="tx1"/>
          </a:solidFill>
          <a:latin typeface="Rockwell" panose="02060603020205020403" pitchFamily="18" charset="0"/>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E7A062-83C7-48AB-9BCE-1D3092F9F0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A55350-B27C-4BA6-A3CF-8E3B68BB8A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9C072-3205-4917-8486-64D53718B0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9A250-FF31-4206-8172-F9D3106AACB1}" type="datetimeFigureOut">
              <a:rPr lang="en-US" smtClean="0"/>
              <a:t>12/6/2023</a:t>
            </a:fld>
            <a:endParaRPr lang="en-US"/>
          </a:p>
        </p:txBody>
      </p:sp>
      <p:sp>
        <p:nvSpPr>
          <p:cNvPr id="5" name="Footer Placeholder 4">
            <a:extLst>
              <a:ext uri="{FF2B5EF4-FFF2-40B4-BE49-F238E27FC236}">
                <a16:creationId xmlns:a16="http://schemas.microsoft.com/office/drawing/2014/main" id="{91852579-00B7-49B7-991F-5402821402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A637F7-1E77-4091-9EB1-F669D270F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a:p>
        </p:txBody>
      </p:sp>
    </p:spTree>
    <p:extLst>
      <p:ext uri="{BB962C8B-B14F-4D97-AF65-F5344CB8AC3E}">
        <p14:creationId xmlns:p14="http://schemas.microsoft.com/office/powerpoint/2010/main" val="1044673092"/>
      </p:ext>
    </p:extLst>
  </p:cSld>
  <p:clrMap bg1="lt1" tx1="dk1" bg2="lt2" tx2="dk2" accent1="accent1" accent2="accent2" accent3="accent3" accent4="accent4" accent5="accent5" accent6="accent6" hlink="hlink" folHlink="folHlink"/>
  <p:sldLayoutIdLst>
    <p:sldLayoutId id="2147484047"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usda-fns.maps.arcgis.com/apps/webappviewer/index.html?id=83b4d15211ed491a8ad5104291e601d2"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Summerbreakcafequestions@ed.sc.gov"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Summerbreakcafequestions@ed.sc.gov"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mailto:program.intake@usd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7BF5-C399-47B8-A3F4-36285A509995}"/>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2400" b="1" kern="1200" dirty="0">
                <a:latin typeface="Times New Roman"/>
                <a:cs typeface="Times New Roman"/>
              </a:rPr>
              <a:t>Summer Break Café </a:t>
            </a:r>
            <a:br>
              <a:rPr lang="en-US" sz="1800" b="1" kern="1200" dirty="0"/>
            </a:br>
            <a:endParaRPr lang="en-US" sz="1800" b="1" kern="1200" dirty="0">
              <a:solidFill>
                <a:schemeClr val="tx1"/>
              </a:solidFill>
              <a:latin typeface="+mj-lt"/>
              <a:cs typeface="Calibri Light"/>
            </a:endParaRPr>
          </a:p>
        </p:txBody>
      </p:sp>
      <p:pic>
        <p:nvPicPr>
          <p:cNvPr id="7" name="Picture 6">
            <a:extLst>
              <a:ext uri="{FF2B5EF4-FFF2-40B4-BE49-F238E27FC236}">
                <a16:creationId xmlns:a16="http://schemas.microsoft.com/office/drawing/2014/main" id="{3D2638A3-F103-440F-B9AD-B7F801AA3163}"/>
              </a:ext>
            </a:extLst>
          </p:cNvPr>
          <p:cNvPicPr>
            <a:picLocks noChangeAspect="1"/>
          </p:cNvPicPr>
          <p:nvPr/>
        </p:nvPicPr>
        <p:blipFill>
          <a:blip r:embed="rId3"/>
          <a:stretch>
            <a:fillRect/>
          </a:stretch>
        </p:blipFill>
        <p:spPr>
          <a:xfrm>
            <a:off x="1446005" y="1863801"/>
            <a:ext cx="9299989" cy="4440746"/>
          </a:xfrm>
          <a:prstGeom prst="rect">
            <a:avLst/>
          </a:prstGeom>
        </p:spPr>
      </p:pic>
    </p:spTree>
    <p:extLst>
      <p:ext uri="{BB962C8B-B14F-4D97-AF65-F5344CB8AC3E}">
        <p14:creationId xmlns:p14="http://schemas.microsoft.com/office/powerpoint/2010/main" val="3717999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7070-C90C-C325-A205-F0DA4FA0CB5D}"/>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Locating Sites</a:t>
            </a:r>
          </a:p>
        </p:txBody>
      </p:sp>
      <p:sp>
        <p:nvSpPr>
          <p:cNvPr id="3" name="Content Placeholder 2">
            <a:extLst>
              <a:ext uri="{FF2B5EF4-FFF2-40B4-BE49-F238E27FC236}">
                <a16:creationId xmlns:a16="http://schemas.microsoft.com/office/drawing/2014/main" id="{E87D9EDE-0907-7379-48A4-26997B258F0B}"/>
              </a:ext>
            </a:extLst>
          </p:cNvPr>
          <p:cNvSpPr>
            <a:spLocks noGrp="1"/>
          </p:cNvSpPr>
          <p:nvPr>
            <p:ph idx="1"/>
          </p:nvPr>
        </p:nvSpPr>
        <p:spPr/>
        <p:txBody>
          <a:bodyPr/>
          <a:lstStyle/>
          <a:p>
            <a:endParaRPr lang="en-US" dirty="0"/>
          </a:p>
          <a:p>
            <a:pPr algn="l">
              <a:buFont typeface="Arial" panose="020B0604020202020204" pitchFamily="34" charset="0"/>
              <a:buChar char="•"/>
            </a:pPr>
            <a:r>
              <a:rPr lang="en-US" b="1" i="0" dirty="0">
                <a:effectLst/>
                <a:latin typeface="Times New Roman" panose="02020603050405020304" pitchFamily="18" charset="0"/>
                <a:cs typeface="Times New Roman" panose="02020603050405020304" pitchFamily="18" charset="0"/>
              </a:rPr>
              <a:t>Locate a site on the </a:t>
            </a:r>
            <a:r>
              <a:rPr lang="en-US" b="1"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USDA Summer Meals Map </a:t>
            </a:r>
            <a:endParaRPr lang="en-US" b="0" i="0"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b="1" i="0" dirty="0">
                <a:effectLst/>
                <a:latin typeface="Times New Roman" panose="02020603050405020304" pitchFamily="18" charset="0"/>
                <a:cs typeface="Times New Roman" panose="02020603050405020304" pitchFamily="18" charset="0"/>
              </a:rPr>
              <a:t>Call 1-866-3-HUNGRY (348-6479) </a:t>
            </a:r>
            <a:endParaRPr lang="en-US" b="0" i="0" dirty="0">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b="1" i="0" dirty="0">
                <a:effectLst/>
                <a:latin typeface="Times New Roman" panose="02020603050405020304" pitchFamily="18" charset="0"/>
                <a:cs typeface="Times New Roman" panose="02020603050405020304" pitchFamily="18" charset="0"/>
              </a:rPr>
              <a:t>Text 'FOOD' to 304-304</a:t>
            </a:r>
            <a:endParaRPr lang="en-US" b="0" i="0" dirty="0">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09F2E242-FC7A-0033-F881-FFC41F22AF4C}"/>
              </a:ext>
            </a:extLst>
          </p:cNvPr>
          <p:cNvSpPr>
            <a:spLocks noGrp="1"/>
          </p:cNvSpPr>
          <p:nvPr>
            <p:ph type="sldNum" sz="quarter" idx="4294967295"/>
          </p:nvPr>
        </p:nvSpPr>
        <p:spPr>
          <a:xfrm>
            <a:off x="9448800" y="6356350"/>
            <a:ext cx="2743200" cy="365125"/>
          </a:xfrm>
          <a:prstGeom prst="rect">
            <a:avLst/>
          </a:prstGeom>
        </p:spPr>
        <p:txBody>
          <a:bodyPr/>
          <a:lstStyle/>
          <a:p>
            <a:fld id="{2638198E-7845-4843-8114-6B9DA8FD3EF6}" type="slidenum">
              <a:rPr lang="en-US" smtClean="0"/>
              <a:t>10</a:t>
            </a:fld>
            <a:endParaRPr lang="en-US"/>
          </a:p>
        </p:txBody>
      </p:sp>
    </p:spTree>
    <p:extLst>
      <p:ext uri="{BB962C8B-B14F-4D97-AF65-F5344CB8AC3E}">
        <p14:creationId xmlns:p14="http://schemas.microsoft.com/office/powerpoint/2010/main" val="131589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6C78C-3E59-0BB9-B6CF-B4E4FE53025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Where is the need (</a:t>
            </a:r>
            <a:r>
              <a:rPr lang="en-US" b="1" dirty="0" err="1">
                <a:latin typeface="Times New Roman" panose="02020603050405020304" pitchFamily="18" charset="0"/>
                <a:cs typeface="Times New Roman" panose="02020603050405020304" pitchFamily="18" charset="0"/>
              </a:rPr>
              <a:t>PeeDee</a:t>
            </a:r>
            <a:r>
              <a:rPr lang="en-US"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343BBA85-533E-7C07-1C3C-376ECEE830BC}"/>
              </a:ext>
            </a:extLst>
          </p:cNvPr>
          <p:cNvSpPr>
            <a:spLocks noGrp="1"/>
          </p:cNvSpPr>
          <p:nvPr>
            <p:ph idx="1"/>
          </p:nvPr>
        </p:nvSpPr>
        <p:spPr>
          <a:xfrm>
            <a:off x="586596" y="1665369"/>
            <a:ext cx="5697826" cy="3976306"/>
          </a:xfrm>
        </p:spPr>
        <p:txBody>
          <a:bodyPr>
            <a:normAutofit/>
          </a:bodyPr>
          <a:lstStyle/>
          <a:p>
            <a:r>
              <a:rPr lang="en-US" dirty="0">
                <a:latin typeface="Times New Roman" panose="02020603050405020304" pitchFamily="18" charset="0"/>
                <a:cs typeface="Times New Roman" panose="02020603050405020304" pitchFamily="18" charset="0"/>
              </a:rPr>
              <a:t>Chesterfield </a:t>
            </a:r>
            <a:r>
              <a:rPr lang="en-US" sz="1400" dirty="0">
                <a:latin typeface="Times New Roman" panose="02020603050405020304" pitchFamily="18" charset="0"/>
                <a:cs typeface="Times New Roman" panose="02020603050405020304" pitchFamily="18" charset="0"/>
              </a:rPr>
              <a:t>(Chesterfield School District)</a:t>
            </a:r>
          </a:p>
          <a:p>
            <a:r>
              <a:rPr lang="en-US" dirty="0">
                <a:latin typeface="Times New Roman" panose="02020603050405020304" pitchFamily="18" charset="0"/>
                <a:cs typeface="Times New Roman" panose="02020603050405020304" pitchFamily="18" charset="0"/>
              </a:rPr>
              <a:t>Marlboro </a:t>
            </a:r>
            <a:r>
              <a:rPr lang="en-US" sz="1400" dirty="0">
                <a:latin typeface="Times New Roman" panose="02020603050405020304" pitchFamily="18" charset="0"/>
                <a:cs typeface="Times New Roman" panose="02020603050405020304" pitchFamily="18" charset="0"/>
              </a:rPr>
              <a:t>(Marlboro County School District*)</a:t>
            </a:r>
          </a:p>
          <a:p>
            <a:r>
              <a:rPr lang="en-US" dirty="0">
                <a:latin typeface="Times New Roman" panose="02020603050405020304" pitchFamily="18" charset="0"/>
                <a:cs typeface="Times New Roman" panose="02020603050405020304" pitchFamily="18" charset="0"/>
              </a:rPr>
              <a:t>Darlington </a:t>
            </a:r>
            <a:r>
              <a:rPr lang="en-US" sz="1400" dirty="0">
                <a:latin typeface="Times New Roman" panose="02020603050405020304" pitchFamily="18" charset="0"/>
                <a:cs typeface="Times New Roman" panose="02020603050405020304" pitchFamily="18" charset="0"/>
              </a:rPr>
              <a:t>(Darlington CAA, Performing Arts and Science Academy, and Darlington School District*)</a:t>
            </a:r>
          </a:p>
          <a:p>
            <a:r>
              <a:rPr lang="en-US" dirty="0">
                <a:latin typeface="Times New Roman" panose="02020603050405020304" pitchFamily="18" charset="0"/>
                <a:cs typeface="Times New Roman" panose="02020603050405020304" pitchFamily="18" charset="0"/>
              </a:rPr>
              <a:t>Dillon </a:t>
            </a:r>
            <a:r>
              <a:rPr lang="en-US" sz="1400" dirty="0">
                <a:latin typeface="Times New Roman" panose="02020603050405020304" pitchFamily="18" charset="0"/>
                <a:cs typeface="Times New Roman" panose="02020603050405020304" pitchFamily="18" charset="0"/>
              </a:rPr>
              <a:t>(Dillon 4 School District*, Performing Arts and Science Academy, and CAMP)</a:t>
            </a:r>
          </a:p>
          <a:p>
            <a:r>
              <a:rPr lang="en-US" dirty="0">
                <a:latin typeface="Times New Roman" panose="02020603050405020304" pitchFamily="18" charset="0"/>
                <a:cs typeface="Times New Roman" panose="02020603050405020304" pitchFamily="18" charset="0"/>
              </a:rPr>
              <a:t>Lee </a:t>
            </a:r>
            <a:r>
              <a:rPr lang="en-US" sz="1400" dirty="0">
                <a:latin typeface="Times New Roman" panose="02020603050405020304" pitchFamily="18" charset="0"/>
                <a:cs typeface="Times New Roman" panose="02020603050405020304" pitchFamily="18" charset="0"/>
              </a:rPr>
              <a:t>(Lee County School District*)</a:t>
            </a:r>
          </a:p>
          <a:p>
            <a:r>
              <a:rPr lang="en-US" dirty="0">
                <a:latin typeface="Times New Roman" panose="02020603050405020304" pitchFamily="18" charset="0"/>
                <a:cs typeface="Times New Roman" panose="02020603050405020304" pitchFamily="18" charset="0"/>
              </a:rPr>
              <a:t>Sumter </a:t>
            </a:r>
            <a:r>
              <a:rPr lang="en-US" sz="1400" dirty="0">
                <a:latin typeface="Times New Roman" panose="02020603050405020304" pitchFamily="18" charset="0"/>
                <a:cs typeface="Times New Roman" panose="02020603050405020304" pitchFamily="18" charset="0"/>
              </a:rPr>
              <a:t>(Sumter School District* and Partners for Change)</a:t>
            </a:r>
          </a:p>
          <a:p>
            <a:pPr marL="0" indent="0">
              <a:buNone/>
            </a:pPr>
            <a:endParaRPr lang="en-US" dirty="0"/>
          </a:p>
        </p:txBody>
      </p:sp>
      <p:sp>
        <p:nvSpPr>
          <p:cNvPr id="4" name="Content Placeholder 2">
            <a:extLst>
              <a:ext uri="{FF2B5EF4-FFF2-40B4-BE49-F238E27FC236}">
                <a16:creationId xmlns:a16="http://schemas.microsoft.com/office/drawing/2014/main" id="{6DE08296-19D1-9BE3-7D12-E25D4FCEFEDD}"/>
              </a:ext>
            </a:extLst>
          </p:cNvPr>
          <p:cNvSpPr txBox="1">
            <a:spLocks/>
          </p:cNvSpPr>
          <p:nvPr/>
        </p:nvSpPr>
        <p:spPr>
          <a:xfrm>
            <a:off x="6284422" y="1550350"/>
            <a:ext cx="5387484" cy="42063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Florence </a:t>
            </a:r>
            <a:r>
              <a:rPr lang="en-US" sz="1400" dirty="0">
                <a:latin typeface="Times New Roman" panose="02020603050405020304" pitchFamily="18" charset="0"/>
                <a:cs typeface="Times New Roman" panose="02020603050405020304" pitchFamily="18" charset="0"/>
              </a:rPr>
              <a:t>(Florence School District*, Boys and Girls Club of the Pee Dee and Performing Arts and Science Academy)</a:t>
            </a:r>
          </a:p>
          <a:p>
            <a:r>
              <a:rPr lang="en-US" dirty="0">
                <a:latin typeface="Times New Roman" panose="02020603050405020304" pitchFamily="18" charset="0"/>
                <a:cs typeface="Times New Roman" panose="02020603050405020304" pitchFamily="18" charset="0"/>
              </a:rPr>
              <a:t>Clarendon </a:t>
            </a:r>
            <a:r>
              <a:rPr lang="en-US" sz="1400" dirty="0">
                <a:latin typeface="Times New Roman" panose="02020603050405020304" pitchFamily="18" charset="0"/>
                <a:cs typeface="Times New Roman" panose="02020603050405020304" pitchFamily="18" charset="0"/>
              </a:rPr>
              <a:t>(Clarendon School District*)</a:t>
            </a:r>
          </a:p>
          <a:p>
            <a:r>
              <a:rPr lang="en-US" dirty="0">
                <a:latin typeface="Times New Roman" panose="02020603050405020304" pitchFamily="18" charset="0"/>
                <a:cs typeface="Times New Roman" panose="02020603050405020304" pitchFamily="18" charset="0"/>
              </a:rPr>
              <a:t>Marion </a:t>
            </a:r>
            <a:r>
              <a:rPr lang="en-US" sz="1400" dirty="0">
                <a:latin typeface="Times New Roman" panose="02020603050405020304" pitchFamily="18" charset="0"/>
                <a:cs typeface="Times New Roman" panose="02020603050405020304" pitchFamily="18" charset="0"/>
              </a:rPr>
              <a:t>(Performing Arts and Science Academy and Marion School District*)</a:t>
            </a:r>
          </a:p>
          <a:p>
            <a:r>
              <a:rPr lang="en-US" dirty="0">
                <a:latin typeface="Times New Roman" panose="02020603050405020304" pitchFamily="18" charset="0"/>
                <a:cs typeface="Times New Roman" panose="02020603050405020304" pitchFamily="18" charset="0"/>
              </a:rPr>
              <a:t>Williamsburg </a:t>
            </a:r>
            <a:r>
              <a:rPr lang="en-US" sz="1400" dirty="0">
                <a:latin typeface="Times New Roman" panose="02020603050405020304" pitchFamily="18" charset="0"/>
                <a:cs typeface="Times New Roman" panose="02020603050405020304" pitchFamily="18" charset="0"/>
              </a:rPr>
              <a:t>(Williamsburg School District*)</a:t>
            </a:r>
          </a:p>
          <a:p>
            <a:r>
              <a:rPr lang="en-US" dirty="0">
                <a:latin typeface="Times New Roman" panose="02020603050405020304" pitchFamily="18" charset="0"/>
                <a:cs typeface="Times New Roman" panose="02020603050405020304" pitchFamily="18" charset="0"/>
              </a:rPr>
              <a:t>Horry</a:t>
            </a:r>
          </a:p>
          <a:p>
            <a:r>
              <a:rPr lang="en-US" dirty="0">
                <a:latin typeface="Times New Roman" panose="02020603050405020304" pitchFamily="18" charset="0"/>
                <a:cs typeface="Times New Roman" panose="02020603050405020304" pitchFamily="18" charset="0"/>
              </a:rPr>
              <a:t>Georgetown</a:t>
            </a:r>
          </a:p>
        </p:txBody>
      </p:sp>
    </p:spTree>
    <p:extLst>
      <p:ext uri="{BB962C8B-B14F-4D97-AF65-F5344CB8AC3E}">
        <p14:creationId xmlns:p14="http://schemas.microsoft.com/office/powerpoint/2010/main" val="864307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C2DF-A661-40A4-C813-960149A4BC74}"/>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Next Steps </a:t>
            </a:r>
          </a:p>
        </p:txBody>
      </p:sp>
      <p:sp>
        <p:nvSpPr>
          <p:cNvPr id="3" name="Content Placeholder 2">
            <a:extLst>
              <a:ext uri="{FF2B5EF4-FFF2-40B4-BE49-F238E27FC236}">
                <a16:creationId xmlns:a16="http://schemas.microsoft.com/office/drawing/2014/main" id="{325CA6BC-48A3-D286-B26A-4C21718EE6D0}"/>
              </a:ext>
            </a:extLst>
          </p:cNvPr>
          <p:cNvSpPr>
            <a:spLocks noGrp="1"/>
          </p:cNvSpPr>
          <p:nvPr>
            <p:ph idx="1"/>
          </p:nvPr>
        </p:nvSpPr>
        <p:spPr/>
        <p:txBody>
          <a:bodyPr/>
          <a:lstStyle/>
          <a:p>
            <a:pPr marL="0" indent="0" algn="ctr">
              <a:buNone/>
            </a:pPr>
            <a:endParaRPr lang="en-US" dirty="0">
              <a:hlinkClick r:id="rId2"/>
            </a:endParaRPr>
          </a:p>
          <a:p>
            <a:pPr algn="ctr"/>
            <a:r>
              <a:rPr lang="en-US" sz="2800" dirty="0">
                <a:latin typeface="Times New Roman" panose="02020603050405020304" pitchFamily="18" charset="0"/>
                <a:cs typeface="Times New Roman" panose="02020603050405020304" pitchFamily="18" charset="0"/>
              </a:rPr>
              <a:t>Visit our site summerbreakcafe.com</a:t>
            </a:r>
          </a:p>
          <a:p>
            <a:pPr algn="ctr"/>
            <a:r>
              <a:rPr lang="en-US" sz="2800" dirty="0">
                <a:latin typeface="Times New Roman" panose="02020603050405020304" pitchFamily="18" charset="0"/>
                <a:cs typeface="Times New Roman" panose="02020603050405020304" pitchFamily="18" charset="0"/>
              </a:rPr>
              <a:t>Click on the </a:t>
            </a:r>
            <a:r>
              <a:rPr lang="en-US" sz="2800" b="1" dirty="0">
                <a:latin typeface="Times New Roman" panose="02020603050405020304" pitchFamily="18" charset="0"/>
                <a:cs typeface="Times New Roman" panose="02020603050405020304" pitchFamily="18" charset="0"/>
              </a:rPr>
              <a:t>Become a sponsor </a:t>
            </a:r>
            <a:r>
              <a:rPr lang="en-US" sz="2800" dirty="0">
                <a:latin typeface="Times New Roman" panose="02020603050405020304" pitchFamily="18" charset="0"/>
                <a:cs typeface="Times New Roman" panose="02020603050405020304" pitchFamily="18" charset="0"/>
              </a:rPr>
              <a:t>link and submit.</a:t>
            </a:r>
          </a:p>
          <a:p>
            <a:pPr algn="ctr"/>
            <a:r>
              <a:rPr lang="en-US" sz="2800" dirty="0">
                <a:latin typeface="Times New Roman" panose="02020603050405020304" pitchFamily="18" charset="0"/>
                <a:cs typeface="Times New Roman" panose="02020603050405020304" pitchFamily="18" charset="0"/>
              </a:rPr>
              <a:t>A Summer Break Café staff member will contact you with information about our next informational meeting.</a:t>
            </a:r>
          </a:p>
          <a:p>
            <a:pPr algn="ctr"/>
            <a:endParaRPr lang="en-US" dirty="0"/>
          </a:p>
          <a:p>
            <a:pPr algn="ctr"/>
            <a:endParaRPr lang="en-US" dirty="0"/>
          </a:p>
        </p:txBody>
      </p:sp>
      <p:sp>
        <p:nvSpPr>
          <p:cNvPr id="4" name="Slide Number Placeholder 3">
            <a:extLst>
              <a:ext uri="{FF2B5EF4-FFF2-40B4-BE49-F238E27FC236}">
                <a16:creationId xmlns:a16="http://schemas.microsoft.com/office/drawing/2014/main" id="{38CBFCE6-A4CD-5D8C-0504-FEAE2EB9DA4B}"/>
              </a:ext>
            </a:extLst>
          </p:cNvPr>
          <p:cNvSpPr>
            <a:spLocks noGrp="1"/>
          </p:cNvSpPr>
          <p:nvPr>
            <p:ph type="sldNum" sz="quarter" idx="4294967295"/>
          </p:nvPr>
        </p:nvSpPr>
        <p:spPr>
          <a:xfrm>
            <a:off x="9448800" y="6356350"/>
            <a:ext cx="2743200" cy="365125"/>
          </a:xfrm>
          <a:prstGeom prst="rect">
            <a:avLst/>
          </a:prstGeom>
        </p:spPr>
        <p:txBody>
          <a:bodyPr/>
          <a:lstStyle/>
          <a:p>
            <a:fld id="{2638198E-7845-4843-8114-6B9DA8FD3EF6}" type="slidenum">
              <a:rPr lang="en-US" smtClean="0"/>
              <a:t>12</a:t>
            </a:fld>
            <a:endParaRPr lang="en-US" dirty="0"/>
          </a:p>
        </p:txBody>
      </p:sp>
    </p:spTree>
    <p:extLst>
      <p:ext uri="{BB962C8B-B14F-4D97-AF65-F5344CB8AC3E}">
        <p14:creationId xmlns:p14="http://schemas.microsoft.com/office/powerpoint/2010/main" val="402767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C2DF-A661-40A4-C813-960149A4BC74}"/>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For More Information</a:t>
            </a:r>
          </a:p>
        </p:txBody>
      </p:sp>
      <p:sp>
        <p:nvSpPr>
          <p:cNvPr id="3" name="Content Placeholder 2">
            <a:extLst>
              <a:ext uri="{FF2B5EF4-FFF2-40B4-BE49-F238E27FC236}">
                <a16:creationId xmlns:a16="http://schemas.microsoft.com/office/drawing/2014/main" id="{325CA6BC-48A3-D286-B26A-4C21718EE6D0}"/>
              </a:ext>
            </a:extLst>
          </p:cNvPr>
          <p:cNvSpPr>
            <a:spLocks noGrp="1"/>
          </p:cNvSpPr>
          <p:nvPr>
            <p:ph idx="1"/>
          </p:nvPr>
        </p:nvSpPr>
        <p:spPr/>
        <p:txBody>
          <a:bodyPr/>
          <a:lstStyle/>
          <a:p>
            <a:pPr marL="0" indent="0" algn="ctr">
              <a:buNone/>
            </a:pPr>
            <a:endParaRPr lang="en-US" dirty="0">
              <a:hlinkClick r:id="rId2"/>
            </a:endParaRPr>
          </a:p>
          <a:p>
            <a:pPr marL="0" indent="0" algn="ctr">
              <a:buNone/>
            </a:pPr>
            <a:r>
              <a:rPr lang="en-US" dirty="0">
                <a:hlinkClick r:id="rId2"/>
              </a:rPr>
              <a:t>Summerbreakcafequestions@ed.sc.gov</a:t>
            </a:r>
            <a:endParaRPr lang="en-US" dirty="0"/>
          </a:p>
          <a:p>
            <a:pPr algn="ctr"/>
            <a:endParaRPr lang="en-US" dirty="0"/>
          </a:p>
          <a:p>
            <a:pPr algn="ct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38CBFCE6-A4CD-5D8C-0504-FEAE2EB9DA4B}"/>
              </a:ext>
            </a:extLst>
          </p:cNvPr>
          <p:cNvSpPr>
            <a:spLocks noGrp="1"/>
          </p:cNvSpPr>
          <p:nvPr>
            <p:ph type="sldNum" sz="quarter" idx="4294967295"/>
          </p:nvPr>
        </p:nvSpPr>
        <p:spPr>
          <a:xfrm>
            <a:off x="9448800" y="6356350"/>
            <a:ext cx="2743200" cy="365125"/>
          </a:xfrm>
          <a:prstGeom prst="rect">
            <a:avLst/>
          </a:prstGeom>
        </p:spPr>
        <p:txBody>
          <a:bodyPr/>
          <a:lstStyle/>
          <a:p>
            <a:fld id="{2638198E-7845-4843-8114-6B9DA8FD3EF6}" type="slidenum">
              <a:rPr lang="en-US" smtClean="0"/>
              <a:t>13</a:t>
            </a:fld>
            <a:endParaRPr lang="en-US" dirty="0"/>
          </a:p>
        </p:txBody>
      </p:sp>
    </p:spTree>
    <p:extLst>
      <p:ext uri="{BB962C8B-B14F-4D97-AF65-F5344CB8AC3E}">
        <p14:creationId xmlns:p14="http://schemas.microsoft.com/office/powerpoint/2010/main" val="2859831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7BF5-C399-47B8-A3F4-36285A509995}"/>
              </a:ext>
            </a:extLst>
          </p:cNvPr>
          <p:cNvSpPr>
            <a:spLocks noGrp="1"/>
          </p:cNvSpPr>
          <p:nvPr>
            <p:ph type="title"/>
          </p:nvPr>
        </p:nvSpPr>
        <p:spPr>
          <a:xfrm>
            <a:off x="1115008" y="738791"/>
            <a:ext cx="9863848" cy="2417884"/>
          </a:xfrm>
        </p:spPr>
        <p:txBody>
          <a:bodyPr vert="horz" lIns="91440" tIns="45720" rIns="91440" bIns="45720" rtlCol="0" anchor="b">
            <a:normAutofit/>
          </a:bodyPr>
          <a:lstStyle/>
          <a:p>
            <a:pPr algn="ctr"/>
            <a:r>
              <a:rPr lang="en-US" sz="4800" b="1">
                <a:solidFill>
                  <a:srgbClr val="FFFFFF"/>
                </a:solidFill>
                <a:latin typeface="Times New Roman" panose="02020603050405020304" pitchFamily="18" charset="0"/>
                <a:cs typeface="Times New Roman" panose="02020603050405020304" pitchFamily="18" charset="0"/>
              </a:rPr>
              <a:t>Summer Break Café </a:t>
            </a:r>
            <a:br>
              <a:rPr lang="en-US" sz="4800" b="1">
                <a:solidFill>
                  <a:srgbClr val="FFFFFF"/>
                </a:solidFill>
                <a:latin typeface="Times New Roman" panose="02020603050405020304" pitchFamily="18" charset="0"/>
                <a:cs typeface="Times New Roman" panose="02020603050405020304" pitchFamily="18" charset="0"/>
              </a:rPr>
            </a:br>
            <a:r>
              <a:rPr lang="en-US" sz="4800" b="1">
                <a:solidFill>
                  <a:srgbClr val="FFFFFF"/>
                </a:solidFill>
                <a:latin typeface="Times New Roman" panose="02020603050405020304" pitchFamily="18" charset="0"/>
                <a:cs typeface="Times New Roman" panose="02020603050405020304" pitchFamily="18" charset="0"/>
              </a:rPr>
              <a:t>Training For New Sponsors</a:t>
            </a:r>
            <a:endParaRPr lang="en-US" sz="4800">
              <a:solidFill>
                <a:srgbClr val="FFFFFF"/>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3D2638A3-F103-440F-B9AD-B7F801AA3163}"/>
              </a:ext>
            </a:extLst>
          </p:cNvPr>
          <p:cNvPicPr>
            <a:picLocks noChangeAspect="1"/>
          </p:cNvPicPr>
          <p:nvPr/>
        </p:nvPicPr>
        <p:blipFill>
          <a:blip r:embed="rId3"/>
          <a:stretch>
            <a:fillRect/>
          </a:stretch>
        </p:blipFill>
        <p:spPr>
          <a:xfrm>
            <a:off x="1104393" y="3429000"/>
            <a:ext cx="2375746" cy="1134418"/>
          </a:xfrm>
          <a:prstGeom prst="rect">
            <a:avLst/>
          </a:prstGeom>
        </p:spPr>
      </p:pic>
      <p:pic>
        <p:nvPicPr>
          <p:cNvPr id="8" name="Picture 7">
            <a:extLst>
              <a:ext uri="{FF2B5EF4-FFF2-40B4-BE49-F238E27FC236}">
                <a16:creationId xmlns:a16="http://schemas.microsoft.com/office/drawing/2014/main" id="{612BCD9B-6806-4A04-8FAE-78DE5E00DE3F}"/>
              </a:ext>
            </a:extLst>
          </p:cNvPr>
          <p:cNvPicPr>
            <a:picLocks noChangeAspect="1"/>
          </p:cNvPicPr>
          <p:nvPr/>
        </p:nvPicPr>
        <p:blipFill>
          <a:blip r:embed="rId3"/>
          <a:stretch>
            <a:fillRect/>
          </a:stretch>
        </p:blipFill>
        <p:spPr>
          <a:xfrm>
            <a:off x="3480139" y="4980816"/>
            <a:ext cx="2375746" cy="1134418"/>
          </a:xfrm>
          <a:prstGeom prst="rect">
            <a:avLst/>
          </a:prstGeom>
        </p:spPr>
      </p:pic>
      <p:pic>
        <p:nvPicPr>
          <p:cNvPr id="9" name="Picture 8">
            <a:extLst>
              <a:ext uri="{FF2B5EF4-FFF2-40B4-BE49-F238E27FC236}">
                <a16:creationId xmlns:a16="http://schemas.microsoft.com/office/drawing/2014/main" id="{515EF1D5-CFF2-446E-B08C-A903FD9C60AD}"/>
              </a:ext>
            </a:extLst>
          </p:cNvPr>
          <p:cNvPicPr>
            <a:picLocks noChangeAspect="1"/>
          </p:cNvPicPr>
          <p:nvPr/>
        </p:nvPicPr>
        <p:blipFill>
          <a:blip r:embed="rId3"/>
          <a:stretch>
            <a:fillRect/>
          </a:stretch>
        </p:blipFill>
        <p:spPr>
          <a:xfrm>
            <a:off x="6333067" y="4980816"/>
            <a:ext cx="2375746" cy="1134418"/>
          </a:xfrm>
          <a:prstGeom prst="rect">
            <a:avLst/>
          </a:prstGeom>
        </p:spPr>
      </p:pic>
      <p:pic>
        <p:nvPicPr>
          <p:cNvPr id="6" name="Content Placeholder 5">
            <a:extLst>
              <a:ext uri="{FF2B5EF4-FFF2-40B4-BE49-F238E27FC236}">
                <a16:creationId xmlns:a16="http://schemas.microsoft.com/office/drawing/2014/main" id="{E4AEA7D4-DD7E-48D6-8AE4-BD295A9815C2}"/>
              </a:ext>
            </a:extLst>
          </p:cNvPr>
          <p:cNvPicPr>
            <a:picLocks noChangeAspect="1"/>
          </p:cNvPicPr>
          <p:nvPr/>
        </p:nvPicPr>
        <p:blipFill>
          <a:blip r:embed="rId4"/>
          <a:stretch>
            <a:fillRect/>
          </a:stretch>
        </p:blipFill>
        <p:spPr>
          <a:xfrm>
            <a:off x="8603109" y="3555068"/>
            <a:ext cx="2375746" cy="1132848"/>
          </a:xfrm>
          <a:prstGeom prst="rect">
            <a:avLst/>
          </a:prstGeom>
        </p:spPr>
      </p:pic>
      <p:sp>
        <p:nvSpPr>
          <p:cNvPr id="53" name="TextBox 52">
            <a:extLst>
              <a:ext uri="{FF2B5EF4-FFF2-40B4-BE49-F238E27FC236}">
                <a16:creationId xmlns:a16="http://schemas.microsoft.com/office/drawing/2014/main" id="{23F19AB7-639D-482E-A85B-006D1B33AF5E}"/>
              </a:ext>
            </a:extLst>
          </p:cNvPr>
          <p:cNvSpPr txBox="1"/>
          <p:nvPr/>
        </p:nvSpPr>
        <p:spPr>
          <a:xfrm>
            <a:off x="815344" y="516382"/>
            <a:ext cx="10081081" cy="2185214"/>
          </a:xfrm>
          <a:prstGeom prst="rect">
            <a:avLst/>
          </a:prstGeom>
          <a:noFill/>
        </p:spPr>
        <p:txBody>
          <a:bodyPr wrap="square" lIns="91440" tIns="45720" rIns="91440" bIns="45720" anchor="t">
            <a:spAutoFit/>
          </a:bodyPr>
          <a:lstStyle/>
          <a:p>
            <a:pPr algn="ctr"/>
            <a:r>
              <a:rPr lang="en-US" sz="4400" u="sng" dirty="0">
                <a:solidFill>
                  <a:srgbClr val="00B050"/>
                </a:solidFill>
                <a:latin typeface="Times New Roman"/>
                <a:cs typeface="Times New Roman"/>
              </a:rPr>
              <a:t> Open Discussion</a:t>
            </a:r>
            <a:endParaRPr lang="en-US" sz="4400" u="sng" dirty="0">
              <a:solidFill>
                <a:srgbClr val="00B050"/>
              </a:solidFill>
              <a:latin typeface="Times New Roman" panose="02020603050405020304" pitchFamily="18" charset="0"/>
              <a:cs typeface="Times New Roman" panose="02020603050405020304" pitchFamily="18" charset="0"/>
            </a:endParaRPr>
          </a:p>
          <a:p>
            <a:endParaRPr lang="en-US" sz="4400" dirty="0">
              <a:solidFill>
                <a:srgbClr val="00B050"/>
              </a:solidFill>
              <a:latin typeface="Times New Roman" panose="02020603050405020304" pitchFamily="18" charset="0"/>
              <a:cs typeface="Times New Roman" panose="02020603050405020304" pitchFamily="18" charset="0"/>
            </a:endParaRPr>
          </a:p>
          <a:p>
            <a:pPr algn="ctr"/>
            <a:r>
              <a:rPr lang="en-US" sz="4800" dirty="0">
                <a:solidFill>
                  <a:srgbClr val="FF0000"/>
                </a:solidFill>
                <a:latin typeface="Times New Roman" panose="02020603050405020304" pitchFamily="18" charset="0"/>
                <a:cs typeface="Times New Roman" panose="02020603050405020304" pitchFamily="18" charset="0"/>
              </a:rPr>
              <a:t>Any Questions?</a:t>
            </a:r>
          </a:p>
        </p:txBody>
      </p:sp>
    </p:spTree>
    <p:extLst>
      <p:ext uri="{BB962C8B-B14F-4D97-AF65-F5344CB8AC3E}">
        <p14:creationId xmlns:p14="http://schemas.microsoft.com/office/powerpoint/2010/main" val="340160740"/>
      </p:ext>
    </p:extLst>
  </p:cSld>
  <p:clrMapOvr>
    <a:masterClrMapping/>
  </p:clrMapOvr>
  <mc:AlternateContent xmlns:mc="http://schemas.openxmlformats.org/markup-compatibility/2006" xmlns:p14="http://schemas.microsoft.com/office/powerpoint/2010/main">
    <mc:Choice Requires="p14">
      <p:transition spd="slow" p14:dur="2000" advClick="0" advTm="28454"/>
    </mc:Choice>
    <mc:Fallback xmlns="">
      <p:transition spd="slow" advClick="0" advTm="2845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13145C-41C7-ACC7-4772-021FBAE5D48C}"/>
              </a:ext>
            </a:extLst>
          </p:cNvPr>
          <p:cNvSpPr>
            <a:spLocks noGrp="1"/>
          </p:cNvSpPr>
          <p:nvPr>
            <p:ph idx="1"/>
          </p:nvPr>
        </p:nvSpPr>
        <p:spPr/>
        <p:txBody>
          <a:bodyPr>
            <a:normAutofit/>
          </a:bodyPr>
          <a:lstStyle/>
          <a:p>
            <a:pPr marL="0" indent="0">
              <a:buNone/>
            </a:pPr>
            <a:endParaRPr lang="en-US" sz="4800" dirty="0"/>
          </a:p>
          <a:p>
            <a:pPr marL="0" indent="0">
              <a:buNone/>
            </a:pPr>
            <a:r>
              <a:rPr lang="en-US" sz="4800" dirty="0"/>
              <a:t>Common Application Mistakes</a:t>
            </a:r>
          </a:p>
          <a:p>
            <a:pPr marL="0" indent="0">
              <a:buNone/>
            </a:pPr>
            <a:endParaRPr lang="en-US" sz="4800" dirty="0"/>
          </a:p>
          <a:p>
            <a:pPr marL="0" indent="0">
              <a:buNone/>
            </a:pPr>
            <a:endParaRPr lang="en-US" sz="4800" dirty="0"/>
          </a:p>
          <a:p>
            <a:pPr marL="0" indent="0" algn="r">
              <a:buNone/>
            </a:pPr>
            <a:r>
              <a:rPr lang="en-US" sz="2000" dirty="0"/>
              <a:t>Presenter: Monica </a:t>
            </a:r>
            <a:r>
              <a:rPr lang="en-US" sz="2000" dirty="0" err="1"/>
              <a:t>Mazone</a:t>
            </a:r>
            <a:endParaRPr lang="en-US" sz="2000" dirty="0"/>
          </a:p>
        </p:txBody>
      </p:sp>
    </p:spTree>
    <p:extLst>
      <p:ext uri="{BB962C8B-B14F-4D97-AF65-F5344CB8AC3E}">
        <p14:creationId xmlns:p14="http://schemas.microsoft.com/office/powerpoint/2010/main" val="1505935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CD8A-AD91-2081-A1B8-61075D2C04E8}"/>
              </a:ext>
            </a:extLst>
          </p:cNvPr>
          <p:cNvSpPr>
            <a:spLocks noGrp="1"/>
          </p:cNvSpPr>
          <p:nvPr>
            <p:ph type="title"/>
          </p:nvPr>
        </p:nvSpPr>
        <p:spPr/>
        <p:txBody>
          <a:bodyPr/>
          <a:lstStyle/>
          <a:p>
            <a:r>
              <a:rPr lang="en-US" dirty="0"/>
              <a:t>Inaccurate information reported </a:t>
            </a:r>
          </a:p>
        </p:txBody>
      </p:sp>
      <p:sp>
        <p:nvSpPr>
          <p:cNvPr id="3" name="Content Placeholder 2">
            <a:extLst>
              <a:ext uri="{FF2B5EF4-FFF2-40B4-BE49-F238E27FC236}">
                <a16:creationId xmlns:a16="http://schemas.microsoft.com/office/drawing/2014/main" id="{4A387E4A-F08B-7CC6-4751-8AF5070F6DBB}"/>
              </a:ext>
            </a:extLst>
          </p:cNvPr>
          <p:cNvSpPr>
            <a:spLocks noGrp="1"/>
          </p:cNvSpPr>
          <p:nvPr>
            <p:ph idx="1"/>
          </p:nvPr>
        </p:nvSpPr>
        <p:spPr/>
        <p:txBody>
          <a:bodyPr/>
          <a:lstStyle/>
          <a:p>
            <a:r>
              <a:rPr lang="en-US" dirty="0"/>
              <a:t>Organization filing name </a:t>
            </a:r>
          </a:p>
          <a:p>
            <a:r>
              <a:rPr lang="en-US" dirty="0"/>
              <a:t>Contact information</a:t>
            </a:r>
          </a:p>
          <a:p>
            <a:r>
              <a:rPr lang="en-US" dirty="0"/>
              <a:t>Location</a:t>
            </a:r>
          </a:p>
          <a:p>
            <a:r>
              <a:rPr lang="en-US" dirty="0"/>
              <a:t>Board members information</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5066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0708-F8EF-BC8B-F0C2-68C2652E5B94}"/>
              </a:ext>
            </a:extLst>
          </p:cNvPr>
          <p:cNvSpPr>
            <a:spLocks noGrp="1"/>
          </p:cNvSpPr>
          <p:nvPr>
            <p:ph type="title"/>
          </p:nvPr>
        </p:nvSpPr>
        <p:spPr/>
        <p:txBody>
          <a:bodyPr>
            <a:normAutofit/>
          </a:bodyPr>
          <a:lstStyle/>
          <a:p>
            <a:r>
              <a:rPr lang="en-US" dirty="0"/>
              <a:t>Organization not in good standings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C979ED1-64AF-0B9F-9CC1-199C677A5FF1}"/>
              </a:ext>
            </a:extLst>
          </p:cNvPr>
          <p:cNvSpPr>
            <a:spLocks noGrp="1"/>
          </p:cNvSpPr>
          <p:nvPr>
            <p:ph idx="1"/>
          </p:nvPr>
        </p:nvSpPr>
        <p:spPr/>
        <p:txBody>
          <a:bodyPr/>
          <a:lstStyle/>
          <a:p>
            <a:r>
              <a:rPr lang="en-US" dirty="0"/>
              <a:t>501 (c)3 revocation </a:t>
            </a:r>
          </a:p>
          <a:p>
            <a:r>
              <a:rPr lang="en-US" dirty="0"/>
              <a:t>Failure to file taxes</a:t>
            </a:r>
          </a:p>
          <a:p>
            <a:r>
              <a:rPr lang="en-US" dirty="0"/>
              <a:t>Expired paperwork</a:t>
            </a:r>
          </a:p>
          <a:p>
            <a:r>
              <a:rPr lang="en-US" dirty="0"/>
              <a:t>False Tax ID number</a:t>
            </a:r>
          </a:p>
          <a:p>
            <a:pPr marL="0" indent="0">
              <a:buNone/>
            </a:pPr>
            <a:endParaRPr lang="en-US" dirty="0"/>
          </a:p>
        </p:txBody>
      </p:sp>
    </p:spTree>
    <p:extLst>
      <p:ext uri="{BB962C8B-B14F-4D97-AF65-F5344CB8AC3E}">
        <p14:creationId xmlns:p14="http://schemas.microsoft.com/office/powerpoint/2010/main" val="377230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DACC-96B1-4419-CAE6-CDB6DD2B8902}"/>
              </a:ext>
            </a:extLst>
          </p:cNvPr>
          <p:cNvSpPr>
            <a:spLocks noGrp="1"/>
          </p:cNvSpPr>
          <p:nvPr>
            <p:ph type="title"/>
          </p:nvPr>
        </p:nvSpPr>
        <p:spPr/>
        <p:txBody>
          <a:bodyPr/>
          <a:lstStyle/>
          <a:p>
            <a:r>
              <a:rPr lang="en-US" dirty="0"/>
              <a:t>Missing information or documents</a:t>
            </a:r>
          </a:p>
        </p:txBody>
      </p:sp>
      <p:sp>
        <p:nvSpPr>
          <p:cNvPr id="3" name="Content Placeholder 2">
            <a:extLst>
              <a:ext uri="{FF2B5EF4-FFF2-40B4-BE49-F238E27FC236}">
                <a16:creationId xmlns:a16="http://schemas.microsoft.com/office/drawing/2014/main" id="{A2120DBE-E480-4EED-6C9D-1F1E0F6D72CC}"/>
              </a:ext>
            </a:extLst>
          </p:cNvPr>
          <p:cNvSpPr>
            <a:spLocks noGrp="1"/>
          </p:cNvSpPr>
          <p:nvPr>
            <p:ph idx="1"/>
          </p:nvPr>
        </p:nvSpPr>
        <p:spPr/>
        <p:txBody>
          <a:bodyPr/>
          <a:lstStyle/>
          <a:p>
            <a:r>
              <a:rPr lang="en-US" dirty="0"/>
              <a:t>Requested bank statements</a:t>
            </a:r>
          </a:p>
          <a:p>
            <a:r>
              <a:rPr lang="en-US" dirty="0"/>
              <a:t>SC vendor number</a:t>
            </a:r>
          </a:p>
          <a:p>
            <a:r>
              <a:rPr lang="en-US" dirty="0"/>
              <a:t>SAM Award number</a:t>
            </a:r>
          </a:p>
          <a:p>
            <a:r>
              <a:rPr lang="en-US" dirty="0"/>
              <a:t>Unique Entity Identification Number (UIE)</a:t>
            </a:r>
          </a:p>
        </p:txBody>
      </p:sp>
    </p:spTree>
    <p:extLst>
      <p:ext uri="{BB962C8B-B14F-4D97-AF65-F5344CB8AC3E}">
        <p14:creationId xmlns:p14="http://schemas.microsoft.com/office/powerpoint/2010/main" val="420840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A92F-49EB-E3BF-4CDD-4B701BD928DF}"/>
              </a:ext>
            </a:extLst>
          </p:cNvPr>
          <p:cNvSpPr>
            <a:spLocks noGrp="1"/>
          </p:cNvSpPr>
          <p:nvPr>
            <p:ph type="title"/>
          </p:nvPr>
        </p:nvSpPr>
        <p:spPr/>
        <p:txBody>
          <a:bodyPr/>
          <a:lstStyle/>
          <a:p>
            <a:r>
              <a:rPr lang="en-US" dirty="0"/>
              <a:t>Completing your application</a:t>
            </a:r>
          </a:p>
        </p:txBody>
      </p:sp>
      <p:sp>
        <p:nvSpPr>
          <p:cNvPr id="3" name="Content Placeholder 2">
            <a:extLst>
              <a:ext uri="{FF2B5EF4-FFF2-40B4-BE49-F238E27FC236}">
                <a16:creationId xmlns:a16="http://schemas.microsoft.com/office/drawing/2014/main" id="{CF27BF7C-8D5B-AAB7-DA41-ACFA0A96A443}"/>
              </a:ext>
            </a:extLst>
          </p:cNvPr>
          <p:cNvSpPr>
            <a:spLocks noGrp="1"/>
          </p:cNvSpPr>
          <p:nvPr>
            <p:ph idx="1"/>
          </p:nvPr>
        </p:nvSpPr>
        <p:spPr/>
        <p:txBody>
          <a:bodyPr/>
          <a:lstStyle/>
          <a:p>
            <a:r>
              <a:rPr lang="en-US" dirty="0"/>
              <a:t>SCDE provides guidance</a:t>
            </a:r>
          </a:p>
          <a:p>
            <a:r>
              <a:rPr lang="en-US" dirty="0"/>
              <a:t>You still have time to apply for SAM or UEI </a:t>
            </a:r>
          </a:p>
          <a:p>
            <a:r>
              <a:rPr lang="en-US" dirty="0"/>
              <a:t>Application due March 2024 (TBD)</a:t>
            </a:r>
          </a:p>
          <a:p>
            <a:pPr marL="0" indent="0">
              <a:buNone/>
            </a:pPr>
            <a:endParaRPr lang="en-US" dirty="0"/>
          </a:p>
        </p:txBody>
      </p:sp>
    </p:spTree>
    <p:extLst>
      <p:ext uri="{BB962C8B-B14F-4D97-AF65-F5344CB8AC3E}">
        <p14:creationId xmlns:p14="http://schemas.microsoft.com/office/powerpoint/2010/main" val="11727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3B4AB93-D917-4A04-8C52-6AC72521C397}"/>
              </a:ext>
            </a:extLst>
          </p:cNvPr>
          <p:cNvSpPr>
            <a:spLocks noGrp="1"/>
          </p:cNvSpPr>
          <p:nvPr>
            <p:ph type="title"/>
          </p:nvPr>
        </p:nvSpPr>
        <p:spPr/>
        <p:txBody>
          <a:bodyPr>
            <a:normAutofit/>
          </a:bodyPr>
          <a:lstStyle/>
          <a:p>
            <a:r>
              <a:rPr lang="en-US" dirty="0">
                <a:latin typeface="Rockwell"/>
              </a:rPr>
              <a:t>Summer Break Café</a:t>
            </a:r>
            <a:br>
              <a:rPr lang="en-US" dirty="0">
                <a:latin typeface="Rockwell"/>
              </a:rPr>
            </a:br>
            <a:r>
              <a:rPr lang="en-US" dirty="0">
                <a:latin typeface="Rockwell"/>
              </a:rPr>
              <a:t>Overview</a:t>
            </a:r>
            <a:endParaRPr lang="en-US" dirty="0"/>
          </a:p>
        </p:txBody>
      </p:sp>
      <p:sp>
        <p:nvSpPr>
          <p:cNvPr id="10" name="Content Placeholder 9"/>
          <p:cNvSpPr>
            <a:spLocks noGrp="1"/>
          </p:cNvSpPr>
          <p:nvPr>
            <p:ph idx="1"/>
          </p:nvPr>
        </p:nvSpPr>
        <p:spPr>
          <a:xfrm>
            <a:off x="5593080" y="3104421"/>
            <a:ext cx="6035040" cy="2463002"/>
          </a:xfrm>
        </p:spPr>
        <p:txBody>
          <a:bodyPr>
            <a:normAutofit/>
          </a:bodyPr>
          <a:lstStyle/>
          <a:p>
            <a:r>
              <a:rPr lang="en-US" dirty="0">
                <a:latin typeface="Trebuchet MS"/>
              </a:rPr>
              <a:t> 2023</a:t>
            </a:r>
            <a:endParaRPr lang="en-US" sz="2400" dirty="0">
              <a:latin typeface="Trebuchet MS" panose="020B0603020202020204" pitchFamily="34" charset="0"/>
            </a:endParaRPr>
          </a:p>
          <a:p>
            <a:r>
              <a:rPr lang="en-US" dirty="0">
                <a:latin typeface="Trebuchet MS"/>
              </a:rPr>
              <a:t>Ellen </a:t>
            </a:r>
            <a:r>
              <a:rPr lang="en-US" dirty="0" err="1">
                <a:latin typeface="Trebuchet MS"/>
              </a:rPr>
              <a:t>E.Weaver</a:t>
            </a:r>
            <a:endParaRPr lang="en-US" sz="2400" dirty="0">
              <a:latin typeface="Trebuchet MS"/>
            </a:endParaRPr>
          </a:p>
          <a:p>
            <a:pPr marL="0" indent="0" algn="ctr">
              <a:buNone/>
            </a:pPr>
            <a:r>
              <a:rPr lang="en-US" sz="2400" dirty="0">
                <a:latin typeface="Trebuchet MS"/>
              </a:rPr>
              <a:t>State Superintendent of Education</a:t>
            </a:r>
          </a:p>
          <a:p>
            <a:pPr marL="0" indent="0" algn="ctr">
              <a:buNone/>
            </a:pPr>
            <a:endParaRPr lang="en-US" dirty="0">
              <a:latin typeface="Trebuchet MS"/>
            </a:endParaRPr>
          </a:p>
          <a:p>
            <a:pPr marL="0" indent="0" algn="ctr">
              <a:buNone/>
            </a:pPr>
            <a:endParaRPr lang="en-US" sz="2400" dirty="0">
              <a:latin typeface="Trebuchet MS"/>
            </a:endParaRPr>
          </a:p>
          <a:p>
            <a:pPr marL="0" indent="0" algn="ctr">
              <a:buNone/>
            </a:pPr>
            <a:r>
              <a:rPr lang="en-US" dirty="0">
                <a:latin typeface="Trebuchet MS"/>
              </a:rPr>
              <a:t>Presenter: Amber Harrell</a:t>
            </a:r>
            <a:endParaRPr lang="en-US" sz="2400" dirty="0">
              <a:latin typeface="Trebuchet MS"/>
            </a:endParaRPr>
          </a:p>
          <a:p>
            <a:pPr marL="0" indent="0" algn="ctr">
              <a:buNone/>
            </a:pPr>
            <a:endParaRPr lang="en-US" dirty="0">
              <a:latin typeface="Trebuchet MS"/>
            </a:endParaRPr>
          </a:p>
        </p:txBody>
      </p:sp>
    </p:spTree>
    <p:extLst>
      <p:ext uri="{BB962C8B-B14F-4D97-AF65-F5344CB8AC3E}">
        <p14:creationId xmlns:p14="http://schemas.microsoft.com/office/powerpoint/2010/main" val="2368745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8712-6956-3372-A48A-842756839209}"/>
              </a:ext>
            </a:extLst>
          </p:cNvPr>
          <p:cNvSpPr>
            <a:spLocks noGrp="1"/>
          </p:cNvSpPr>
          <p:nvPr>
            <p:ph type="title"/>
          </p:nvPr>
        </p:nvSpPr>
        <p:spPr/>
        <p:txBody>
          <a:bodyPr/>
          <a:lstStyle/>
          <a:p>
            <a:r>
              <a:rPr lang="en-US" dirty="0"/>
              <a:t>Sponsor Checklist….</a:t>
            </a:r>
          </a:p>
        </p:txBody>
      </p:sp>
      <p:sp>
        <p:nvSpPr>
          <p:cNvPr id="3" name="Content Placeholder 2">
            <a:extLst>
              <a:ext uri="{FF2B5EF4-FFF2-40B4-BE49-F238E27FC236}">
                <a16:creationId xmlns:a16="http://schemas.microsoft.com/office/drawing/2014/main" id="{CBA2994D-9B22-6F49-C514-39B87795A9F5}"/>
              </a:ext>
            </a:extLst>
          </p:cNvPr>
          <p:cNvSpPr>
            <a:spLocks noGrp="1"/>
          </p:cNvSpPr>
          <p:nvPr>
            <p:ph idx="1"/>
          </p:nvPr>
        </p:nvSpPr>
        <p:spPr/>
        <p:txBody>
          <a:bodyPr>
            <a:normAutofit fontScale="77500" lnSpcReduction="20000"/>
          </a:bodyPr>
          <a:lstStyle/>
          <a:p>
            <a:r>
              <a:rPr lang="en-US" dirty="0"/>
              <a:t>Informational meeting</a:t>
            </a:r>
          </a:p>
          <a:p>
            <a:r>
              <a:rPr lang="en-US" dirty="0"/>
              <a:t>Annual Sponsor Training</a:t>
            </a:r>
          </a:p>
          <a:p>
            <a:r>
              <a:rPr lang="en-US" dirty="0"/>
              <a:t>SBC Part 1 Application</a:t>
            </a:r>
          </a:p>
          <a:p>
            <a:r>
              <a:rPr lang="en-US" dirty="0"/>
              <a:t>Preoperational visit</a:t>
            </a:r>
          </a:p>
          <a:p>
            <a:r>
              <a:rPr lang="en-US" dirty="0"/>
              <a:t>Sponsor agreement with SCDE</a:t>
            </a:r>
          </a:p>
          <a:p>
            <a:r>
              <a:rPr lang="en-US" dirty="0"/>
              <a:t>Online application</a:t>
            </a:r>
          </a:p>
          <a:p>
            <a:r>
              <a:rPr lang="en-US" dirty="0"/>
              <a:t>Online site application </a:t>
            </a:r>
          </a:p>
          <a:p>
            <a:pPr marL="0" indent="0">
              <a:buNone/>
            </a:pPr>
            <a:endParaRPr lang="en-US" dirty="0"/>
          </a:p>
          <a:p>
            <a:pPr marL="0" indent="0" algn="ctr">
              <a:buNone/>
            </a:pPr>
            <a:r>
              <a:rPr lang="en-US" dirty="0">
                <a:solidFill>
                  <a:srgbClr val="FF0000"/>
                </a:solidFill>
              </a:rPr>
              <a:t>All applications must be approved</a:t>
            </a:r>
          </a:p>
          <a:p>
            <a:pPr marL="0" indent="0">
              <a:buNone/>
            </a:pPr>
            <a:r>
              <a:rPr lang="en-US" dirty="0"/>
              <a:t> </a:t>
            </a:r>
          </a:p>
          <a:p>
            <a:endParaRPr lang="en-US" dirty="0"/>
          </a:p>
        </p:txBody>
      </p:sp>
    </p:spTree>
    <p:extLst>
      <p:ext uri="{BB962C8B-B14F-4D97-AF65-F5344CB8AC3E}">
        <p14:creationId xmlns:p14="http://schemas.microsoft.com/office/powerpoint/2010/main" val="126243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7BF5-C399-47B8-A3F4-36285A509995}"/>
              </a:ext>
            </a:extLst>
          </p:cNvPr>
          <p:cNvSpPr>
            <a:spLocks noGrp="1"/>
          </p:cNvSpPr>
          <p:nvPr>
            <p:ph type="title"/>
          </p:nvPr>
        </p:nvSpPr>
        <p:spPr>
          <a:xfrm>
            <a:off x="838199" y="291090"/>
            <a:ext cx="10515599" cy="932688"/>
          </a:xfrm>
        </p:spPr>
        <p:txBody>
          <a:bodyPr vert="horz" lIns="91440" tIns="45720" rIns="91440" bIns="45720" rtlCol="0" anchor="b">
            <a:normAutofit/>
          </a:bodyPr>
          <a:lstStyle/>
          <a:p>
            <a:br>
              <a:rPr lang="en-US" sz="1800" b="1" kern="1200" dirty="0"/>
            </a:br>
            <a:endParaRPr lang="en-US" sz="1800" b="1" kern="1200" dirty="0">
              <a:solidFill>
                <a:schemeClr val="tx1"/>
              </a:solidFill>
              <a:latin typeface="+mj-lt"/>
              <a:cs typeface="Calibri Light"/>
            </a:endParaRPr>
          </a:p>
        </p:txBody>
      </p:sp>
      <p:pic>
        <p:nvPicPr>
          <p:cNvPr id="7" name="Picture 6">
            <a:extLst>
              <a:ext uri="{FF2B5EF4-FFF2-40B4-BE49-F238E27FC236}">
                <a16:creationId xmlns:a16="http://schemas.microsoft.com/office/drawing/2014/main" id="{3D2638A3-F103-440F-B9AD-B7F801AA3163}"/>
              </a:ext>
            </a:extLst>
          </p:cNvPr>
          <p:cNvPicPr>
            <a:picLocks noChangeAspect="1"/>
          </p:cNvPicPr>
          <p:nvPr/>
        </p:nvPicPr>
        <p:blipFill>
          <a:blip r:embed="rId3"/>
          <a:stretch>
            <a:fillRect/>
          </a:stretch>
        </p:blipFill>
        <p:spPr>
          <a:xfrm>
            <a:off x="1446005" y="1863801"/>
            <a:ext cx="9299989" cy="4440746"/>
          </a:xfrm>
          <a:prstGeom prst="rect">
            <a:avLst/>
          </a:prstGeom>
        </p:spPr>
      </p:pic>
      <p:sp>
        <p:nvSpPr>
          <p:cNvPr id="53" name="TextBox 52">
            <a:extLst>
              <a:ext uri="{FF2B5EF4-FFF2-40B4-BE49-F238E27FC236}">
                <a16:creationId xmlns:a16="http://schemas.microsoft.com/office/drawing/2014/main" id="{23F19AB7-639D-482E-A85B-006D1B33AF5E}"/>
              </a:ext>
            </a:extLst>
          </p:cNvPr>
          <p:cNvSpPr txBox="1"/>
          <p:nvPr/>
        </p:nvSpPr>
        <p:spPr>
          <a:xfrm>
            <a:off x="4038212" y="1032804"/>
            <a:ext cx="6094324" cy="830997"/>
          </a:xfrm>
          <a:prstGeom prst="rect">
            <a:avLst/>
          </a:prstGeom>
          <a:noFill/>
        </p:spPr>
        <p:txBody>
          <a:bodyPr wrap="square" lIns="91440" tIns="45720" rIns="91440" bIns="45720" anchor="t">
            <a:spAutoFit/>
          </a:bodyPr>
          <a:lstStyle/>
          <a:p>
            <a:pPr>
              <a:spcAft>
                <a:spcPts val="600"/>
              </a:spcAft>
            </a:pPr>
            <a:r>
              <a:rPr lang="en-US" sz="4800" dirty="0">
                <a:solidFill>
                  <a:schemeClr val="accent6"/>
                </a:solidFill>
                <a:latin typeface="Times New Roman"/>
                <a:cs typeface="Times New Roman"/>
              </a:rPr>
              <a:t>Any Questions?</a:t>
            </a:r>
            <a:endParaRPr lang="en-US" sz="4800" dirty="0">
              <a:solidFill>
                <a:schemeClr val="accent6"/>
              </a:solidFill>
            </a:endParaRPr>
          </a:p>
        </p:txBody>
      </p:sp>
    </p:spTree>
    <p:extLst>
      <p:ext uri="{BB962C8B-B14F-4D97-AF65-F5344CB8AC3E}">
        <p14:creationId xmlns:p14="http://schemas.microsoft.com/office/powerpoint/2010/main" val="8337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1B23-AD92-9ACF-C74D-B41ADAA0B6DE}"/>
              </a:ext>
            </a:extLst>
          </p:cNvPr>
          <p:cNvSpPr>
            <a:spLocks noGrp="1"/>
          </p:cNvSpPr>
          <p:nvPr>
            <p:ph type="title"/>
          </p:nvPr>
        </p:nvSpPr>
        <p:spPr>
          <a:xfrm>
            <a:off x="506989" y="119045"/>
            <a:ext cx="10972800" cy="1097280"/>
          </a:xfrm>
        </p:spPr>
        <p:txBody>
          <a:bodyPr>
            <a:normAutofit/>
          </a:bodyPr>
          <a:lstStyle/>
          <a:p>
            <a:pPr algn="ctr"/>
            <a:r>
              <a:rPr lang="en-US" sz="4000" b="1" dirty="0">
                <a:latin typeface="Times New Roman" panose="02020603050405020304" pitchFamily="18" charset="0"/>
                <a:cs typeface="Times New Roman" panose="02020603050405020304" pitchFamily="18" charset="0"/>
              </a:rPr>
              <a:t>Non-Discrimination Statement </a:t>
            </a:r>
          </a:p>
        </p:txBody>
      </p:sp>
      <p:sp>
        <p:nvSpPr>
          <p:cNvPr id="3" name="Content Placeholder 2">
            <a:extLst>
              <a:ext uri="{FF2B5EF4-FFF2-40B4-BE49-F238E27FC236}">
                <a16:creationId xmlns:a16="http://schemas.microsoft.com/office/drawing/2014/main" id="{A42A1496-66C4-254C-92A1-EF9551B9A858}"/>
              </a:ext>
            </a:extLst>
          </p:cNvPr>
          <p:cNvSpPr>
            <a:spLocks noGrp="1"/>
          </p:cNvSpPr>
          <p:nvPr>
            <p:ph idx="1"/>
          </p:nvPr>
        </p:nvSpPr>
        <p:spPr>
          <a:xfrm>
            <a:off x="427383" y="1093304"/>
            <a:ext cx="11132013" cy="4548371"/>
          </a:xfrm>
        </p:spPr>
        <p:txBody>
          <a:bodyPr>
            <a:normAutofit fontScale="92500" lnSpcReduction="20000"/>
          </a:bodyPr>
          <a:lstStyle/>
          <a:p>
            <a:pPr algn="l"/>
            <a:r>
              <a:rPr lang="en-US" sz="1600" b="0" i="0" dirty="0">
                <a:effectLst/>
                <a:latin typeface="PT Sans" panose="020B050302020302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br>
              <a:rPr lang="en-US" sz="1600" b="0" i="0" dirty="0">
                <a:effectLst/>
                <a:latin typeface="PT Sans" panose="020B0503020203020204" pitchFamily="34" charset="0"/>
              </a:rPr>
            </a:br>
            <a:br>
              <a:rPr lang="en-US" sz="1600" b="0" i="0" dirty="0">
                <a:effectLst/>
                <a:latin typeface="PT Sans" panose="020B0503020203020204" pitchFamily="34" charset="0"/>
              </a:rPr>
            </a:br>
            <a:r>
              <a:rPr lang="en-US" sz="1600" b="0" i="0" dirty="0">
                <a:effectLst/>
                <a:latin typeface="PT Sans" panose="020B0503020203020204" pitchFamily="34"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br>
              <a:rPr lang="en-US" sz="1600" b="0" i="0" dirty="0">
                <a:effectLst/>
                <a:latin typeface="PT Sans" panose="020B0503020203020204" pitchFamily="34" charset="0"/>
              </a:rPr>
            </a:br>
            <a:br>
              <a:rPr lang="en-US" sz="1600" b="0" i="0" dirty="0">
                <a:effectLst/>
                <a:latin typeface="PT Sans" panose="020B0503020203020204" pitchFamily="34" charset="0"/>
              </a:rPr>
            </a:br>
            <a:r>
              <a:rPr lang="en-US" sz="1600" b="0" i="0" dirty="0">
                <a:effectLst/>
                <a:latin typeface="PT Sans" panose="020B0503020203020204" pitchFamily="34" charset="0"/>
              </a:rPr>
              <a:t>To file a program complaint of discrimination, complete the USDA Program Discrimination Complaint Form, (AD-3027) found online at: How to File a Complaint, and at any USDA office, or write a letter addressed to USDA and provide in the letter all of the information requested in the form. To request a copy of the complaint form, call (866) 632-9992. Submit your completed form or letter to USDA by:</a:t>
            </a:r>
          </a:p>
          <a:p>
            <a:pPr algn="l">
              <a:buFont typeface="+mj-lt"/>
              <a:buAutoNum type="arabicPeriod"/>
            </a:pPr>
            <a:r>
              <a:rPr lang="en-US" sz="1600" b="1" i="0" dirty="0">
                <a:effectLst/>
                <a:latin typeface="PT Sans" panose="020B0503020203020204" pitchFamily="34" charset="0"/>
              </a:rPr>
              <a:t>mail:</a:t>
            </a:r>
            <a:br>
              <a:rPr lang="en-US" sz="1600" b="0" i="0" dirty="0">
                <a:effectLst/>
                <a:latin typeface="PT Sans" panose="020B0503020203020204" pitchFamily="34" charset="0"/>
              </a:rPr>
            </a:br>
            <a:r>
              <a:rPr lang="en-US" sz="1600" b="0" i="0" dirty="0">
                <a:effectLst/>
                <a:latin typeface="PT Sans" panose="020B0503020203020204" pitchFamily="34" charset="0"/>
              </a:rPr>
              <a:t>U.S. Department of Agriculture Office of the Assistant Secretary for Civil Rights</a:t>
            </a:r>
            <a:br>
              <a:rPr lang="en-US" sz="1600" b="0" i="0" dirty="0">
                <a:effectLst/>
                <a:latin typeface="PT Sans" panose="020B0503020203020204" pitchFamily="34" charset="0"/>
              </a:rPr>
            </a:br>
            <a:r>
              <a:rPr lang="en-US" sz="1600" b="0" i="0" dirty="0">
                <a:effectLst/>
                <a:latin typeface="PT Sans" panose="020B0503020203020204" pitchFamily="34" charset="0"/>
              </a:rPr>
              <a:t>1400 Independence Avenue, SW</a:t>
            </a:r>
            <a:br>
              <a:rPr lang="en-US" sz="1600" b="0" i="0" dirty="0">
                <a:effectLst/>
                <a:latin typeface="PT Sans" panose="020B0503020203020204" pitchFamily="34" charset="0"/>
              </a:rPr>
            </a:br>
            <a:r>
              <a:rPr lang="en-US" sz="1600" b="0" i="0" dirty="0">
                <a:effectLst/>
                <a:latin typeface="PT Sans" panose="020B0503020203020204" pitchFamily="34" charset="0"/>
              </a:rPr>
              <a:t>Washington, D.C. 20250-9410;</a:t>
            </a:r>
          </a:p>
          <a:p>
            <a:pPr algn="l">
              <a:buFont typeface="+mj-lt"/>
              <a:buAutoNum type="arabicPeriod"/>
            </a:pPr>
            <a:r>
              <a:rPr lang="en-US" sz="1600" b="1" i="0" dirty="0">
                <a:effectLst/>
                <a:latin typeface="PT Sans" panose="020B0503020203020204" pitchFamily="34" charset="0"/>
              </a:rPr>
              <a:t>fax</a:t>
            </a:r>
            <a:r>
              <a:rPr lang="en-US" sz="1600" b="0" i="0" dirty="0">
                <a:effectLst/>
                <a:latin typeface="PT Sans" panose="020B0503020203020204" pitchFamily="34" charset="0"/>
              </a:rPr>
              <a:t>:</a:t>
            </a:r>
            <a:br>
              <a:rPr lang="en-US" sz="1600" b="0" i="0" dirty="0">
                <a:effectLst/>
                <a:latin typeface="PT Sans" panose="020B0503020203020204" pitchFamily="34" charset="0"/>
              </a:rPr>
            </a:br>
            <a:r>
              <a:rPr lang="en-US" sz="1600" b="0" i="0" dirty="0">
                <a:effectLst/>
                <a:latin typeface="PT Sans" panose="020B0503020203020204" pitchFamily="34" charset="0"/>
              </a:rPr>
              <a:t>(202) 690-7442; or</a:t>
            </a:r>
          </a:p>
          <a:p>
            <a:pPr algn="l">
              <a:buFont typeface="+mj-lt"/>
              <a:buAutoNum type="arabicPeriod"/>
            </a:pPr>
            <a:r>
              <a:rPr lang="en-US" sz="1600" b="1" i="0" dirty="0">
                <a:effectLst/>
                <a:latin typeface="PT Sans" panose="020B0503020203020204" pitchFamily="34" charset="0"/>
              </a:rPr>
              <a:t>email</a:t>
            </a:r>
            <a:r>
              <a:rPr lang="en-US" sz="1600" b="0" i="0" dirty="0">
                <a:effectLst/>
                <a:latin typeface="PT Sans" panose="020B0503020203020204" pitchFamily="34" charset="0"/>
              </a:rPr>
              <a:t>:</a:t>
            </a:r>
            <a:br>
              <a:rPr lang="en-US" sz="1600" b="0" i="0" dirty="0">
                <a:effectLst/>
                <a:latin typeface="PT Sans" panose="020B0503020203020204" pitchFamily="34" charset="0"/>
              </a:rPr>
            </a:br>
            <a:r>
              <a:rPr lang="en-US" sz="1600" b="0" i="0" u="none" strike="noStrike" dirty="0">
                <a:effectLst/>
                <a:latin typeface="PT Sans" panose="020B0503020203020204" pitchFamily="34" charset="0"/>
                <a:hlinkClick r:id="rId2">
                  <a:extLst>
                    <a:ext uri="{A12FA001-AC4F-418D-AE19-62706E023703}">
                      <ahyp:hlinkClr xmlns:ahyp="http://schemas.microsoft.com/office/drawing/2018/hyperlinkcolor" val="tx"/>
                    </a:ext>
                  </a:extLst>
                </a:hlinkClick>
              </a:rPr>
              <a:t>program.intake@usda.gov.</a:t>
            </a:r>
            <a:endParaRPr lang="en-US" sz="1600" b="0" i="0" dirty="0">
              <a:effectLst/>
              <a:latin typeface="PT Sans" panose="020B0503020203020204" pitchFamily="34" charset="0"/>
            </a:endParaRPr>
          </a:p>
          <a:p>
            <a:pPr algn="l"/>
            <a:r>
              <a:rPr lang="en-US" sz="1600" b="0" i="0" dirty="0">
                <a:effectLst/>
                <a:latin typeface="PT Sans" panose="020B0503020203020204" pitchFamily="34" charset="0"/>
              </a:rPr>
              <a:t>This institution is an equal opportunity provider.</a:t>
            </a:r>
          </a:p>
          <a:p>
            <a:pPr marL="0" indent="0">
              <a:buNone/>
            </a:pPr>
            <a:endParaRPr lang="en-US" dirty="0"/>
          </a:p>
        </p:txBody>
      </p:sp>
      <p:sp>
        <p:nvSpPr>
          <p:cNvPr id="4" name="Slide Number Placeholder 3">
            <a:extLst>
              <a:ext uri="{FF2B5EF4-FFF2-40B4-BE49-F238E27FC236}">
                <a16:creationId xmlns:a16="http://schemas.microsoft.com/office/drawing/2014/main" id="{BB9E7D94-F003-95CF-99EA-3504E405A658}"/>
              </a:ext>
            </a:extLst>
          </p:cNvPr>
          <p:cNvSpPr>
            <a:spLocks noGrp="1"/>
          </p:cNvSpPr>
          <p:nvPr>
            <p:ph type="sldNum" sz="quarter" idx="4294967295"/>
          </p:nvPr>
        </p:nvSpPr>
        <p:spPr>
          <a:xfrm>
            <a:off x="9448800" y="6356350"/>
            <a:ext cx="2743200" cy="365125"/>
          </a:xfrm>
          <a:prstGeom prst="rect">
            <a:avLst/>
          </a:prstGeom>
        </p:spPr>
        <p:txBody>
          <a:bodyPr/>
          <a:lstStyle/>
          <a:p>
            <a:fld id="{2638198E-7845-4843-8114-6B9DA8FD3EF6}" type="slidenum">
              <a:rPr lang="en-US" smtClean="0"/>
              <a:t>22</a:t>
            </a:fld>
            <a:endParaRPr lang="en-US"/>
          </a:p>
        </p:txBody>
      </p:sp>
    </p:spTree>
    <p:extLst>
      <p:ext uri="{BB962C8B-B14F-4D97-AF65-F5344CB8AC3E}">
        <p14:creationId xmlns:p14="http://schemas.microsoft.com/office/powerpoint/2010/main" val="293642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3CCD8-7784-1FB1-563B-296437D49A16}"/>
              </a:ext>
            </a:extLst>
          </p:cNvPr>
          <p:cNvSpPr>
            <a:spLocks noGrp="1"/>
          </p:cNvSpPr>
          <p:nvPr>
            <p:ph type="title"/>
          </p:nvPr>
        </p:nvSpPr>
        <p:spPr/>
        <p:txBody>
          <a:bodyPr>
            <a:normAutofit/>
          </a:bodyPr>
          <a:lstStyle/>
          <a:p>
            <a:r>
              <a:rPr lang="en-US" sz="4000" b="1" dirty="0"/>
              <a:t>Always Start With Why…</a:t>
            </a:r>
          </a:p>
        </p:txBody>
      </p:sp>
      <p:sp>
        <p:nvSpPr>
          <p:cNvPr id="3" name="Content Placeholder 2">
            <a:extLst>
              <a:ext uri="{FF2B5EF4-FFF2-40B4-BE49-F238E27FC236}">
                <a16:creationId xmlns:a16="http://schemas.microsoft.com/office/drawing/2014/main" id="{C7C7C56C-09D6-8CA4-43AD-7BEFBF48D8BC}"/>
              </a:ext>
            </a:extLst>
          </p:cNvPr>
          <p:cNvSpPr>
            <a:spLocks noGrp="1"/>
          </p:cNvSpPr>
          <p:nvPr>
            <p:ph idx="1"/>
          </p:nvPr>
        </p:nvSpPr>
        <p:spPr/>
        <p:txBody>
          <a:bodyPr>
            <a:normAutofit/>
          </a:bodyPr>
          <a:lstStyle/>
          <a:p>
            <a:pPr algn="l"/>
            <a:endParaRPr lang="en-US" sz="2600" b="0" i="0" u="none" strike="noStrike" baseline="0" dirty="0">
              <a:solidFill>
                <a:srgbClr val="000000"/>
              </a:solidFill>
              <a:latin typeface="Times New Roman" panose="02020603050405020304" pitchFamily="18" charset="0"/>
              <a:cs typeface="Times New Roman" panose="02020603050405020304" pitchFamily="18" charset="0"/>
            </a:endParaRPr>
          </a:p>
          <a:p>
            <a:r>
              <a:rPr lang="en-US" sz="2600" b="0" i="0" u="none" strike="noStrike" baseline="0" dirty="0">
                <a:solidFill>
                  <a:srgbClr val="000000"/>
                </a:solidFill>
                <a:latin typeface="Times New Roman" panose="02020603050405020304" pitchFamily="18" charset="0"/>
                <a:cs typeface="Times New Roman" panose="02020603050405020304" pitchFamily="18" charset="0"/>
              </a:rPr>
              <a:t>This program raises awareness about the nutrition gap low-income children face when schools are closed for the summer.</a:t>
            </a:r>
          </a:p>
          <a:p>
            <a:r>
              <a:rPr lang="en-US" sz="2600" b="0" i="0" u="none" strike="noStrike" baseline="0" dirty="0">
                <a:solidFill>
                  <a:srgbClr val="000000"/>
                </a:solidFill>
                <a:latin typeface="Times New Roman" panose="02020603050405020304" pitchFamily="18" charset="0"/>
                <a:cs typeface="Times New Roman" panose="02020603050405020304" pitchFamily="18" charset="0"/>
              </a:rPr>
              <a:t>According to Feed America 2021 data indicates 12.6% of  South Carolina </a:t>
            </a:r>
            <a:r>
              <a:rPr lang="en-US" sz="2600" dirty="0">
                <a:solidFill>
                  <a:srgbClr val="000000"/>
                </a:solidFill>
                <a:latin typeface="Times New Roman" panose="02020603050405020304" pitchFamily="18" charset="0"/>
                <a:cs typeface="Times New Roman" panose="02020603050405020304" pitchFamily="18" charset="0"/>
              </a:rPr>
              <a:t>children 18 and under are food insecure.</a:t>
            </a:r>
            <a:endParaRPr lang="en-US" sz="2600" b="0" i="0" u="none" strike="noStrike" baseline="0" dirty="0">
              <a:solidFill>
                <a:srgbClr val="000000"/>
              </a:solidFill>
              <a:latin typeface="Times New Roman" panose="02020603050405020304" pitchFamily="18" charset="0"/>
              <a:cs typeface="Times New Roman" panose="02020603050405020304" pitchFamily="18" charset="0"/>
            </a:endParaRPr>
          </a:p>
          <a:p>
            <a:r>
              <a:rPr lang="en-US" sz="2600" b="0" i="0" u="none" strike="noStrike" baseline="0" dirty="0">
                <a:solidFill>
                  <a:srgbClr val="404040"/>
                </a:solidFill>
                <a:latin typeface="Times New Roman" panose="02020603050405020304" pitchFamily="18" charset="0"/>
                <a:cs typeface="Times New Roman" panose="02020603050405020304" pitchFamily="18" charset="0"/>
              </a:rPr>
              <a:t>Children deserve safe, healthy, and delicious foods to learn and grow into healthy adults.</a:t>
            </a:r>
          </a:p>
          <a:p>
            <a:r>
              <a:rPr lang="en-US" sz="2600" b="0" i="0" u="none" strike="noStrike" baseline="0" dirty="0">
                <a:solidFill>
                  <a:srgbClr val="404040"/>
                </a:solidFill>
                <a:latin typeface="Times New Roman" panose="02020603050405020304" pitchFamily="18" charset="0"/>
                <a:cs typeface="Times New Roman" panose="02020603050405020304" pitchFamily="18" charset="0"/>
              </a:rPr>
              <a:t>During 2023, 45 SFSP sponsors served </a:t>
            </a:r>
            <a:r>
              <a:rPr lang="en-US" sz="2600" dirty="0">
                <a:solidFill>
                  <a:srgbClr val="404040"/>
                </a:solidFill>
                <a:latin typeface="Times New Roman" panose="02020603050405020304" pitchFamily="18" charset="0"/>
                <a:cs typeface="Times New Roman" panose="02020603050405020304" pitchFamily="18" charset="0"/>
              </a:rPr>
              <a:t>approximately</a:t>
            </a:r>
            <a:r>
              <a:rPr lang="en-US" sz="2600" b="0" i="0" u="none" strike="noStrike" baseline="0" dirty="0">
                <a:solidFill>
                  <a:srgbClr val="404040"/>
                </a:solidFill>
                <a:latin typeface="Times New Roman" panose="02020603050405020304" pitchFamily="18" charset="0"/>
                <a:cs typeface="Times New Roman" panose="02020603050405020304" pitchFamily="18" charset="0"/>
              </a:rPr>
              <a:t> </a:t>
            </a:r>
            <a:r>
              <a:rPr lang="en-US" sz="2600" b="0" i="0" u="none" strike="noStrike" baseline="0" dirty="0">
                <a:solidFill>
                  <a:srgbClr val="FF0000"/>
                </a:solidFill>
                <a:latin typeface="Times New Roman" panose="02020603050405020304" pitchFamily="18" charset="0"/>
                <a:cs typeface="Times New Roman" panose="02020603050405020304" pitchFamily="18" charset="0"/>
              </a:rPr>
              <a:t>1.4</a:t>
            </a:r>
            <a:r>
              <a:rPr lang="en-US" sz="2600" b="0" i="0" u="none" strike="noStrike" baseline="0" dirty="0">
                <a:solidFill>
                  <a:srgbClr val="404040"/>
                </a:solidFill>
                <a:latin typeface="Times New Roman" panose="02020603050405020304" pitchFamily="18" charset="0"/>
                <a:cs typeface="Times New Roman" panose="02020603050405020304" pitchFamily="18" charset="0"/>
              </a:rPr>
              <a:t> </a:t>
            </a:r>
            <a:r>
              <a:rPr lang="en-US" sz="2600" b="0" i="0" u="none" strike="noStrike" baseline="0" dirty="0">
                <a:solidFill>
                  <a:srgbClr val="FF0000"/>
                </a:solidFill>
                <a:latin typeface="Times New Roman" panose="02020603050405020304" pitchFamily="18" charset="0"/>
                <a:cs typeface="Times New Roman" panose="02020603050405020304" pitchFamily="18" charset="0"/>
              </a:rPr>
              <a:t>Million</a:t>
            </a:r>
            <a:r>
              <a:rPr lang="en-US" sz="2600" b="0" i="0" u="none" strike="noStrike" baseline="0" dirty="0">
                <a:solidFill>
                  <a:srgbClr val="404040"/>
                </a:solidFill>
                <a:latin typeface="Times New Roman" panose="02020603050405020304" pitchFamily="18" charset="0"/>
                <a:cs typeface="Times New Roman" panose="02020603050405020304" pitchFamily="18" charset="0"/>
              </a:rPr>
              <a:t> free meals to children in 741 sites throughout SC.</a:t>
            </a:r>
          </a:p>
          <a:p>
            <a:endParaRPr lang="en-US" dirty="0"/>
          </a:p>
        </p:txBody>
      </p:sp>
      <p:sp>
        <p:nvSpPr>
          <p:cNvPr id="4" name="Slide Number Placeholder 3">
            <a:extLst>
              <a:ext uri="{FF2B5EF4-FFF2-40B4-BE49-F238E27FC236}">
                <a16:creationId xmlns:a16="http://schemas.microsoft.com/office/drawing/2014/main" id="{FB949C96-447F-BFAA-70F2-9FC88FE077D4}"/>
              </a:ext>
            </a:extLst>
          </p:cNvPr>
          <p:cNvSpPr>
            <a:spLocks noGrp="1"/>
          </p:cNvSpPr>
          <p:nvPr>
            <p:ph type="sldNum" sz="quarter" idx="4294967295"/>
          </p:nvPr>
        </p:nvSpPr>
        <p:spPr>
          <a:xfrm>
            <a:off x="9448800" y="6356350"/>
            <a:ext cx="2743200" cy="365125"/>
          </a:xfrm>
          <a:prstGeom prst="rect">
            <a:avLst/>
          </a:prstGeom>
        </p:spPr>
        <p:txBody>
          <a:bodyPr/>
          <a:lstStyle/>
          <a:p>
            <a:fld id="{2638198E-7845-4843-8114-6B9DA8FD3EF6}" type="slidenum">
              <a:rPr lang="en-US" smtClean="0"/>
              <a:t>3</a:t>
            </a:fld>
            <a:endParaRPr lang="en-US"/>
          </a:p>
        </p:txBody>
      </p:sp>
    </p:spTree>
    <p:extLst>
      <p:ext uri="{BB962C8B-B14F-4D97-AF65-F5344CB8AC3E}">
        <p14:creationId xmlns:p14="http://schemas.microsoft.com/office/powerpoint/2010/main" val="2322076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53AA-C0F0-5162-4510-B497F015A37A}"/>
              </a:ext>
            </a:extLst>
          </p:cNvPr>
          <p:cNvSpPr>
            <a:spLocks noGrp="1"/>
          </p:cNvSpPr>
          <p:nvPr>
            <p:ph type="title"/>
          </p:nvPr>
        </p:nvSpPr>
        <p:spPr/>
        <p:txBody>
          <a:bodyPr>
            <a:normAutofit/>
          </a:bodyPr>
          <a:lstStyle/>
          <a:p>
            <a:r>
              <a:rPr lang="en-US" b="1">
                <a:solidFill>
                  <a:srgbClr val="252525"/>
                </a:solidFill>
                <a:latin typeface="Times New Roman" panose="02020603050405020304" pitchFamily="18" charset="0"/>
              </a:rPr>
              <a:t>Summer Break Cafe</a:t>
            </a:r>
            <a:endParaRPr lang="en-US" dirty="0"/>
          </a:p>
        </p:txBody>
      </p:sp>
      <p:sp>
        <p:nvSpPr>
          <p:cNvPr id="3" name="Content Placeholder 2">
            <a:extLst>
              <a:ext uri="{FF2B5EF4-FFF2-40B4-BE49-F238E27FC236}">
                <a16:creationId xmlns:a16="http://schemas.microsoft.com/office/drawing/2014/main" id="{492E58E3-763F-E28A-058C-D6CA0EADA673}"/>
              </a:ext>
            </a:extLst>
          </p:cNvPr>
          <p:cNvSpPr>
            <a:spLocks noGrp="1"/>
          </p:cNvSpPr>
          <p:nvPr>
            <p:ph idx="1"/>
          </p:nvPr>
        </p:nvSpPr>
        <p:spPr/>
        <p:txBody>
          <a:bodyPr>
            <a:normAutofit fontScale="77500" lnSpcReduction="20000"/>
          </a:bodyPr>
          <a:lstStyle/>
          <a:p>
            <a:r>
              <a:rPr lang="en-US" sz="3400" b="0" i="0" u="none" strike="noStrike" baseline="0" dirty="0">
                <a:solidFill>
                  <a:srgbClr val="404040"/>
                </a:solidFill>
                <a:latin typeface="Times New Roman" panose="02020603050405020304" pitchFamily="18" charset="0"/>
                <a:cs typeface="Times New Roman" panose="02020603050405020304" pitchFamily="18" charset="0"/>
              </a:rPr>
              <a:t>Summer Break Café is a federally funded program established by the United States Department of Agriculture (USDA) to ensure that low-income children continue to receive nutritious meals and snacks when school is not in session.</a:t>
            </a:r>
          </a:p>
          <a:p>
            <a:endParaRPr lang="en-US" sz="3400" b="0" i="0" u="none" strike="noStrike" baseline="0" dirty="0">
              <a:solidFill>
                <a:srgbClr val="404040"/>
              </a:solidFill>
              <a:latin typeface="Times New Roman" panose="02020603050405020304" pitchFamily="18" charset="0"/>
              <a:cs typeface="Times New Roman" panose="02020603050405020304" pitchFamily="18" charset="0"/>
            </a:endParaRPr>
          </a:p>
          <a:p>
            <a:r>
              <a:rPr lang="en-US" sz="3400" b="0" i="0" u="none" strike="noStrike" baseline="0" dirty="0">
                <a:solidFill>
                  <a:srgbClr val="404040"/>
                </a:solidFill>
                <a:latin typeface="Times New Roman" panose="02020603050405020304" pitchFamily="18" charset="0"/>
                <a:cs typeface="Times New Roman" panose="02020603050405020304" pitchFamily="18" charset="0"/>
              </a:rPr>
              <a:t>This program provides free meals that meet federal nutrition guidelines at approved sites to children 18 years and younger. Sponsors are reimbursed for all meals served. </a:t>
            </a:r>
          </a:p>
          <a:p>
            <a:pPr marL="0" indent="0">
              <a:buNone/>
            </a:pPr>
            <a:endParaRPr lang="en-US" sz="3400" b="0" i="0" u="none" strike="noStrike" baseline="0" dirty="0">
              <a:solidFill>
                <a:srgbClr val="404040"/>
              </a:solidFill>
              <a:latin typeface="Times New Roman" panose="02020603050405020304" pitchFamily="18" charset="0"/>
              <a:cs typeface="Times New Roman" panose="02020603050405020304" pitchFamily="18" charset="0"/>
            </a:endParaRPr>
          </a:p>
          <a:p>
            <a:r>
              <a:rPr lang="en-US" sz="3400" b="0" i="0" u="none" strike="noStrike" baseline="0" dirty="0">
                <a:solidFill>
                  <a:srgbClr val="404040"/>
                </a:solidFill>
                <a:latin typeface="Times New Roman" panose="02020603050405020304" pitchFamily="18" charset="0"/>
                <a:cs typeface="Times New Roman" panose="02020603050405020304" pitchFamily="18" charset="0"/>
              </a:rPr>
              <a:t>SFSP is administered and monitored by South Carolina Department of Education (SCDE) to ensure program rules and regulations are being followed.</a:t>
            </a:r>
          </a:p>
          <a:p>
            <a:pPr marL="0" indent="0">
              <a:buNone/>
            </a:pPr>
            <a:endParaRPr lang="en-US" dirty="0"/>
          </a:p>
        </p:txBody>
      </p:sp>
      <p:sp>
        <p:nvSpPr>
          <p:cNvPr id="4" name="Slide Number Placeholder 3">
            <a:extLst>
              <a:ext uri="{FF2B5EF4-FFF2-40B4-BE49-F238E27FC236}">
                <a16:creationId xmlns:a16="http://schemas.microsoft.com/office/drawing/2014/main" id="{5F2D66AD-B08E-E132-4C54-82DA63F1FC9D}"/>
              </a:ext>
            </a:extLst>
          </p:cNvPr>
          <p:cNvSpPr>
            <a:spLocks noGrp="1"/>
          </p:cNvSpPr>
          <p:nvPr>
            <p:ph type="sldNum" sz="quarter" idx="4294967295"/>
          </p:nvPr>
        </p:nvSpPr>
        <p:spPr>
          <a:xfrm>
            <a:off x="9297798" y="6310312"/>
            <a:ext cx="2743200" cy="365125"/>
          </a:xfrm>
          <a:prstGeom prst="rect">
            <a:avLst/>
          </a:prstGeom>
        </p:spPr>
        <p:txBody>
          <a:bodyPr/>
          <a:lstStyle/>
          <a:p>
            <a:fld id="{2638198E-7845-4843-8114-6B9DA8FD3EF6}" type="slidenum">
              <a:rPr lang="en-US" smtClean="0"/>
              <a:t>4</a:t>
            </a:fld>
            <a:endParaRPr lang="en-US"/>
          </a:p>
        </p:txBody>
      </p:sp>
    </p:spTree>
    <p:extLst>
      <p:ext uri="{BB962C8B-B14F-4D97-AF65-F5344CB8AC3E}">
        <p14:creationId xmlns:p14="http://schemas.microsoft.com/office/powerpoint/2010/main" val="127063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ECCC-6B26-702D-6A09-3BA95CF86E3C}"/>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Two types of Child Nutrition Programs</a:t>
            </a:r>
          </a:p>
        </p:txBody>
      </p:sp>
      <p:sp>
        <p:nvSpPr>
          <p:cNvPr id="3" name="Content Placeholder 2">
            <a:extLst>
              <a:ext uri="{FF2B5EF4-FFF2-40B4-BE49-F238E27FC236}">
                <a16:creationId xmlns:a16="http://schemas.microsoft.com/office/drawing/2014/main" id="{17839578-489C-E1AD-94BF-031A6DB1D610}"/>
              </a:ext>
            </a:extLst>
          </p:cNvPr>
          <p:cNvSpPr>
            <a:spLocks noGrp="1"/>
          </p:cNvSpPr>
          <p:nvPr>
            <p:ph idx="1"/>
          </p:nvPr>
        </p:nvSpPr>
        <p:spPr/>
        <p:txBody>
          <a:bodyPr>
            <a:normAutofit fontScale="77500" lnSpcReduction="20000"/>
          </a:bodyPr>
          <a:lstStyle/>
          <a:p>
            <a:pPr marL="0" indent="0">
              <a:buNone/>
            </a:pPr>
            <a:r>
              <a:rPr lang="en-US" u="sng" dirty="0">
                <a:latin typeface="Times New Roman" panose="02020603050405020304" pitchFamily="18" charset="0"/>
                <a:cs typeface="Times New Roman" panose="02020603050405020304" pitchFamily="18" charset="0"/>
              </a:rPr>
              <a:t>SFSP (Summer Break Café)</a:t>
            </a:r>
          </a:p>
          <a:p>
            <a:r>
              <a:rPr lang="en-US" dirty="0">
                <a:latin typeface="Times New Roman" panose="02020603050405020304" pitchFamily="18" charset="0"/>
                <a:cs typeface="Times New Roman" panose="02020603050405020304" pitchFamily="18" charset="0"/>
              </a:rPr>
              <a:t>Nonprofits and Local agencies</a:t>
            </a:r>
          </a:p>
          <a:p>
            <a:r>
              <a:rPr lang="en-US" dirty="0">
                <a:latin typeface="Times New Roman" panose="02020603050405020304" pitchFamily="18" charset="0"/>
                <a:cs typeface="Times New Roman" panose="02020603050405020304" pitchFamily="18" charset="0"/>
              </a:rPr>
              <a:t>School Districts</a:t>
            </a:r>
          </a:p>
          <a:p>
            <a:r>
              <a:rPr lang="en-US" dirty="0">
                <a:latin typeface="Times New Roman" panose="02020603050405020304" pitchFamily="18" charset="0"/>
                <a:cs typeface="Times New Roman" panose="02020603050405020304" pitchFamily="18" charset="0"/>
              </a:rPr>
              <a:t>Higher meal reimbursement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u="sng" dirty="0">
                <a:latin typeface="Times New Roman" panose="02020603050405020304" pitchFamily="18" charset="0"/>
                <a:cs typeface="Times New Roman" panose="02020603050405020304" pitchFamily="18" charset="0"/>
              </a:rPr>
              <a:t>SSO (Seamless Summer)</a:t>
            </a:r>
          </a:p>
          <a:p>
            <a:r>
              <a:rPr lang="en-US" dirty="0">
                <a:latin typeface="Times New Roman" panose="02020603050405020304" pitchFamily="18" charset="0"/>
                <a:cs typeface="Times New Roman" panose="02020603050405020304" pitchFamily="18" charset="0"/>
              </a:rPr>
              <a:t>School Districts only</a:t>
            </a:r>
          </a:p>
          <a:p>
            <a:r>
              <a:rPr lang="en-US" dirty="0">
                <a:latin typeface="Times New Roman" panose="02020603050405020304" pitchFamily="18" charset="0"/>
                <a:cs typeface="Times New Roman" panose="02020603050405020304" pitchFamily="18" charset="0"/>
              </a:rPr>
              <a:t>Less paperwork</a:t>
            </a:r>
          </a:p>
          <a:p>
            <a:r>
              <a:rPr lang="en-US" dirty="0">
                <a:latin typeface="Times New Roman" panose="02020603050405020304" pitchFamily="18" charset="0"/>
                <a:cs typeface="Times New Roman" panose="02020603050405020304" pitchFamily="18" charset="0"/>
              </a:rPr>
              <a:t>Limited or no community sites</a:t>
            </a:r>
          </a:p>
          <a:p>
            <a:r>
              <a:rPr lang="en-US" dirty="0">
                <a:latin typeface="Times New Roman" panose="02020603050405020304" pitchFamily="18" charset="0"/>
                <a:cs typeface="Times New Roman" panose="02020603050405020304" pitchFamily="18" charset="0"/>
              </a:rPr>
              <a:t>Lower reimbursements </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05683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E687C-CD82-4D78-846E-2244F4EA7769}"/>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Program Structure</a:t>
            </a:r>
            <a:endParaRPr lang="en-US" sz="4000" b="1" dirty="0">
              <a:highlight>
                <a:srgbClr val="FFFF00"/>
              </a:highligh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7B3946E-69BC-4A90-92E7-F77E4EC34030}"/>
              </a:ext>
            </a:extLst>
          </p:cNvPr>
          <p:cNvSpPr>
            <a:spLocks noGrp="1"/>
          </p:cNvSpPr>
          <p:nvPr>
            <p:ph type="sldNum" sz="quarter" idx="4294967295"/>
          </p:nvPr>
        </p:nvSpPr>
        <p:spPr>
          <a:xfrm>
            <a:off x="9448800" y="6356350"/>
            <a:ext cx="2743200" cy="365125"/>
          </a:xfrm>
          <a:prstGeom prst="rect">
            <a:avLst/>
          </a:prstGeom>
        </p:spPr>
        <p:txBody>
          <a:bodyPr/>
          <a:lstStyle/>
          <a:p>
            <a:fld id="{2638198E-7845-4843-8114-6B9DA8FD3EF6}" type="slidenum">
              <a:rPr lang="en-US" smtClean="0"/>
              <a:t>6</a:t>
            </a:fld>
            <a:endParaRPr lang="en-US"/>
          </a:p>
        </p:txBody>
      </p:sp>
      <p:sp>
        <p:nvSpPr>
          <p:cNvPr id="6" name="Rounded Rectangle 11">
            <a:extLst>
              <a:ext uri="{FF2B5EF4-FFF2-40B4-BE49-F238E27FC236}">
                <a16:creationId xmlns:a16="http://schemas.microsoft.com/office/drawing/2014/main" id="{74C06D67-15D0-4A69-B9E9-78630186D60B}"/>
              </a:ext>
            </a:extLst>
          </p:cNvPr>
          <p:cNvSpPr/>
          <p:nvPr/>
        </p:nvSpPr>
        <p:spPr>
          <a:xfrm>
            <a:off x="8214710" y="4302609"/>
            <a:ext cx="2286000" cy="1371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Sites</a:t>
            </a:r>
          </a:p>
        </p:txBody>
      </p:sp>
      <p:sp>
        <p:nvSpPr>
          <p:cNvPr id="8" name="Rounded Rectangle 11">
            <a:extLst>
              <a:ext uri="{FF2B5EF4-FFF2-40B4-BE49-F238E27FC236}">
                <a16:creationId xmlns:a16="http://schemas.microsoft.com/office/drawing/2014/main" id="{450AADD6-50FF-4EF7-86B9-01A8C5E437F6}"/>
              </a:ext>
            </a:extLst>
          </p:cNvPr>
          <p:cNvSpPr/>
          <p:nvPr/>
        </p:nvSpPr>
        <p:spPr>
          <a:xfrm>
            <a:off x="5696778" y="3176873"/>
            <a:ext cx="2397341" cy="1465007"/>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Sponsors</a:t>
            </a:r>
          </a:p>
        </p:txBody>
      </p:sp>
      <p:sp>
        <p:nvSpPr>
          <p:cNvPr id="9" name="Rounded Rectangle 11">
            <a:extLst>
              <a:ext uri="{FF2B5EF4-FFF2-40B4-BE49-F238E27FC236}">
                <a16:creationId xmlns:a16="http://schemas.microsoft.com/office/drawing/2014/main" id="{9B40FFA1-3316-4B63-8FDB-E98D1724E617}"/>
              </a:ext>
            </a:extLst>
          </p:cNvPr>
          <p:cNvSpPr/>
          <p:nvPr/>
        </p:nvSpPr>
        <p:spPr>
          <a:xfrm>
            <a:off x="3082787" y="2196707"/>
            <a:ext cx="2286000" cy="1371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State Agency</a:t>
            </a:r>
          </a:p>
        </p:txBody>
      </p:sp>
      <p:sp>
        <p:nvSpPr>
          <p:cNvPr id="7" name="Rounded Rectangle 11">
            <a:extLst>
              <a:ext uri="{FF2B5EF4-FFF2-40B4-BE49-F238E27FC236}">
                <a16:creationId xmlns:a16="http://schemas.microsoft.com/office/drawing/2014/main" id="{4415C2C0-716D-DA92-F3CA-526353B0C864}"/>
              </a:ext>
            </a:extLst>
          </p:cNvPr>
          <p:cNvSpPr/>
          <p:nvPr/>
        </p:nvSpPr>
        <p:spPr>
          <a:xfrm>
            <a:off x="586595" y="1143756"/>
            <a:ext cx="2286000" cy="13716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USDA</a:t>
            </a:r>
          </a:p>
        </p:txBody>
      </p:sp>
    </p:spTree>
    <p:extLst>
      <p:ext uri="{BB962C8B-B14F-4D97-AF65-F5344CB8AC3E}">
        <p14:creationId xmlns:p14="http://schemas.microsoft.com/office/powerpoint/2010/main" val="337038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20E44-4B76-478C-B254-D1BB43DAF07D}"/>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Who Can Be a Sponsor?</a:t>
            </a:r>
          </a:p>
        </p:txBody>
      </p:sp>
      <p:sp>
        <p:nvSpPr>
          <p:cNvPr id="3" name="Content Placeholder 2">
            <a:extLst>
              <a:ext uri="{FF2B5EF4-FFF2-40B4-BE49-F238E27FC236}">
                <a16:creationId xmlns:a16="http://schemas.microsoft.com/office/drawing/2014/main" id="{698CB39E-237D-47A9-9D68-DE380EC97C9E}"/>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Public or Private Nonprofit School Food Authority (SFA)</a:t>
            </a:r>
          </a:p>
          <a:p>
            <a:r>
              <a:rPr lang="en-US" sz="2400" dirty="0">
                <a:latin typeface="Times New Roman" panose="02020603050405020304" pitchFamily="18" charset="0"/>
                <a:cs typeface="Times New Roman" panose="02020603050405020304" pitchFamily="18" charset="0"/>
              </a:rPr>
              <a:t>Public or Private College University</a:t>
            </a:r>
          </a:p>
          <a:p>
            <a:r>
              <a:rPr lang="en-US" sz="2400" dirty="0">
                <a:latin typeface="Times New Roman" panose="02020603050405020304" pitchFamily="18" charset="0"/>
                <a:cs typeface="Times New Roman" panose="02020603050405020304" pitchFamily="18" charset="0"/>
              </a:rPr>
              <a:t>Private Nonprofit</a:t>
            </a:r>
          </a:p>
          <a:p>
            <a:r>
              <a:rPr lang="en-US" sz="2400" dirty="0">
                <a:latin typeface="Times New Roman" panose="02020603050405020304" pitchFamily="18" charset="0"/>
                <a:cs typeface="Times New Roman" panose="02020603050405020304" pitchFamily="18" charset="0"/>
              </a:rPr>
              <a:t>Unit of Local, County, Municipal, State or Federal Government   </a:t>
            </a:r>
          </a:p>
          <a:p>
            <a:pPr marL="0" indent="0">
              <a:buNone/>
            </a:pPr>
            <a:endParaRPr lang="en-US" dirty="0"/>
          </a:p>
        </p:txBody>
      </p:sp>
    </p:spTree>
    <p:extLst>
      <p:ext uri="{BB962C8B-B14F-4D97-AF65-F5344CB8AC3E}">
        <p14:creationId xmlns:p14="http://schemas.microsoft.com/office/powerpoint/2010/main" val="217576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B8A0-E2D2-41C1-9658-534C07E77248}"/>
              </a:ext>
            </a:extLst>
          </p:cNvPr>
          <p:cNvSpPr>
            <a:spLocks noGrp="1"/>
          </p:cNvSpPr>
          <p:nvPr>
            <p:ph type="title"/>
          </p:nvPr>
        </p:nvSpPr>
        <p:spPr/>
        <p:txBody>
          <a:bodyPr vert="horz" lIns="91440" tIns="45720" rIns="91440" bIns="45720" rtlCol="0" anchor="ctr">
            <a:normAutofit fontScale="90000"/>
          </a:bodyPr>
          <a:lstStyle/>
          <a:p>
            <a:pPr algn="ctr"/>
            <a:br>
              <a:rPr lang="en-US" sz="2800" kern="1200" dirty="0">
                <a:solidFill>
                  <a:schemeClr val="tx1"/>
                </a:solidFill>
                <a:latin typeface="Times New Roman" panose="02020603050405020304" pitchFamily="18" charset="0"/>
                <a:cs typeface="Times New Roman" panose="02020603050405020304" pitchFamily="18" charset="0"/>
              </a:rPr>
            </a:br>
            <a:r>
              <a:rPr lang="en-US" sz="4400" b="1" kern="1200" dirty="0">
                <a:solidFill>
                  <a:schemeClr val="tx1"/>
                </a:solidFill>
                <a:latin typeface="Times New Roman" panose="02020603050405020304" pitchFamily="18" charset="0"/>
                <a:cs typeface="Times New Roman" panose="02020603050405020304" pitchFamily="18" charset="0"/>
              </a:rPr>
              <a:t>What is a Site?</a:t>
            </a:r>
            <a:br>
              <a:rPr lang="en-US" sz="4400" b="1" kern="1200" dirty="0">
                <a:solidFill>
                  <a:schemeClr val="tx1"/>
                </a:solidFill>
                <a:latin typeface="Times New Roman" panose="02020603050405020304" pitchFamily="18" charset="0"/>
                <a:cs typeface="Times New Roman" panose="02020603050405020304" pitchFamily="18" charset="0"/>
              </a:rPr>
            </a:br>
            <a:endParaRPr lang="en-US" sz="4400" kern="1200" dirty="0">
              <a:solidFill>
                <a:schemeClr val="tx1"/>
              </a:solidFill>
              <a:latin typeface="Times New Roman" panose="02020603050405020304" pitchFamily="18" charset="0"/>
              <a:cs typeface="Times New Roman" panose="02020603050405020304" pitchFamily="18" charset="0"/>
            </a:endParaRPr>
          </a:p>
        </p:txBody>
      </p:sp>
      <p:sp>
        <p:nvSpPr>
          <p:cNvPr id="47" name="Content Placeholder 2">
            <a:extLst>
              <a:ext uri="{FF2B5EF4-FFF2-40B4-BE49-F238E27FC236}">
                <a16:creationId xmlns:a16="http://schemas.microsoft.com/office/drawing/2014/main" id="{6A1A73F8-7214-4FBD-A165-083345D041F9}"/>
              </a:ext>
            </a:extLst>
          </p:cNvPr>
          <p:cNvSpPr>
            <a:spLocks noGrp="1"/>
          </p:cNvSpPr>
          <p:nvPr>
            <p:ph idx="1"/>
          </p:nvPr>
        </p:nvSpPr>
        <p:spPr/>
        <p:txBody>
          <a:bodyPr vert="horz" lIns="91440" tIns="45720" rIns="91440" bIns="45720" rtlCol="0" anchor="ctr">
            <a:normAutofit fontScale="85000" lnSpcReduction="20000"/>
          </a:bodyPr>
          <a:lstStyle/>
          <a:p>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A site is a physical location, approved by the state agency where meals are served, and children eat in a supervised setting.</a:t>
            </a:r>
          </a:p>
          <a:p>
            <a:pPr marL="0" indent="0">
              <a:buNone/>
            </a:pPr>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Must be in an area where at least 50% of children are eligible for free or reduced priced meals based on:</a:t>
            </a:r>
          </a:p>
          <a:p>
            <a:pPr marL="0" indent="0" algn="ctr">
              <a:buNone/>
            </a:pPr>
            <a:r>
              <a:rPr lang="en-US" sz="2900" dirty="0">
                <a:latin typeface="Times New Roman" panose="02020603050405020304" pitchFamily="18" charset="0"/>
                <a:cs typeface="Times New Roman" panose="02020603050405020304" pitchFamily="18" charset="0"/>
              </a:rPr>
              <a:t>    Census Data</a:t>
            </a:r>
          </a:p>
          <a:p>
            <a:pPr marL="0" indent="0" algn="ctr">
              <a:buNone/>
            </a:pPr>
            <a:r>
              <a:rPr lang="en-US" sz="2900" dirty="0">
                <a:latin typeface="Times New Roman" panose="02020603050405020304" pitchFamily="18" charset="0"/>
                <a:cs typeface="Times New Roman" panose="02020603050405020304" pitchFamily="18" charset="0"/>
              </a:rPr>
              <a:t>    School Data</a:t>
            </a:r>
          </a:p>
          <a:p>
            <a:pPr marL="0" indent="0">
              <a:buNone/>
            </a:pPr>
            <a:r>
              <a:rPr lang="en-US" sz="2900" dirty="0">
                <a:latin typeface="Times New Roman" panose="02020603050405020304" pitchFamily="18" charset="0"/>
                <a:cs typeface="Times New Roman" panose="02020603050405020304" pitchFamily="18" charset="0"/>
              </a:rPr>
              <a:t> </a:t>
            </a:r>
          </a:p>
          <a:p>
            <a:r>
              <a:rPr lang="en-US" sz="2900" dirty="0">
                <a:latin typeface="Times New Roman" panose="02020603050405020304" pitchFamily="18" charset="0"/>
                <a:cs typeface="Times New Roman" panose="02020603050405020304" pitchFamily="18" charset="0"/>
              </a:rPr>
              <a:t>Eligible sites are those that serve children in low-income areas or those that serve specific groups of low-income children.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159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34350-7E9C-4156-ACEC-F356C8C4800C}"/>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Examples of approved meal sites</a:t>
            </a:r>
          </a:p>
        </p:txBody>
      </p:sp>
      <p:sp>
        <p:nvSpPr>
          <p:cNvPr id="3" name="Content Placeholder 2">
            <a:extLst>
              <a:ext uri="{FF2B5EF4-FFF2-40B4-BE49-F238E27FC236}">
                <a16:creationId xmlns:a16="http://schemas.microsoft.com/office/drawing/2014/main" id="{EB59DE46-AA7D-4757-B15B-EDD584E4FEAE}"/>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School</a:t>
            </a:r>
          </a:p>
          <a:p>
            <a:r>
              <a:rPr lang="en-US" sz="2400" dirty="0">
                <a:latin typeface="Times New Roman" panose="02020603050405020304" pitchFamily="18" charset="0"/>
                <a:cs typeface="Times New Roman" panose="02020603050405020304" pitchFamily="18" charset="0"/>
              </a:rPr>
              <a:t>Church</a:t>
            </a:r>
          </a:p>
          <a:p>
            <a:r>
              <a:rPr lang="en-US" sz="2400" dirty="0">
                <a:latin typeface="Times New Roman" panose="02020603050405020304" pitchFamily="18" charset="0"/>
                <a:cs typeface="Times New Roman" panose="02020603050405020304" pitchFamily="18" charset="0"/>
              </a:rPr>
              <a:t>Playground</a:t>
            </a:r>
          </a:p>
          <a:p>
            <a:r>
              <a:rPr lang="en-US" sz="2400" dirty="0">
                <a:latin typeface="Times New Roman" panose="02020603050405020304" pitchFamily="18" charset="0"/>
                <a:cs typeface="Times New Roman" panose="02020603050405020304" pitchFamily="18" charset="0"/>
              </a:rPr>
              <a:t>Community Parks</a:t>
            </a:r>
          </a:p>
          <a:p>
            <a:r>
              <a:rPr lang="en-US" sz="2400" dirty="0">
                <a:latin typeface="Times New Roman" panose="02020603050405020304" pitchFamily="18" charset="0"/>
                <a:cs typeface="Times New Roman" panose="02020603050405020304" pitchFamily="18" charset="0"/>
              </a:rPr>
              <a:t>Library</a:t>
            </a:r>
          </a:p>
          <a:p>
            <a:r>
              <a:rPr lang="en-US" sz="2400" dirty="0">
                <a:latin typeface="Times New Roman" panose="02020603050405020304" pitchFamily="18" charset="0"/>
                <a:cs typeface="Times New Roman" panose="02020603050405020304" pitchFamily="18" charset="0"/>
              </a:rPr>
              <a:t>Residential Summer Camps</a:t>
            </a:r>
          </a:p>
          <a:p>
            <a:r>
              <a:rPr lang="en-US" sz="2400" dirty="0">
                <a:latin typeface="Times New Roman" panose="02020603050405020304" pitchFamily="18" charset="0"/>
                <a:cs typeface="Times New Roman" panose="02020603050405020304" pitchFamily="18" charset="0"/>
              </a:rPr>
              <a:t>Apartment Complexes (mutual area location)</a:t>
            </a:r>
          </a:p>
          <a:p>
            <a:r>
              <a:rPr lang="en-US" sz="2400" dirty="0">
                <a:latin typeface="Times New Roman" panose="02020603050405020304" pitchFamily="18" charset="0"/>
                <a:cs typeface="Times New Roman" panose="02020603050405020304" pitchFamily="18" charset="0"/>
              </a:rPr>
              <a:t>Any where children congregate safely could possibly be a site</a:t>
            </a:r>
          </a:p>
          <a:p>
            <a:endParaRPr lang="en-US" dirty="0"/>
          </a:p>
        </p:txBody>
      </p:sp>
    </p:spTree>
    <p:extLst>
      <p:ext uri="{BB962C8B-B14F-4D97-AF65-F5344CB8AC3E}">
        <p14:creationId xmlns:p14="http://schemas.microsoft.com/office/powerpoint/2010/main" val="760697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PPT Template" id="{B3743A0B-392B-463E-B129-2C2018E2C934}" vid="{2FC87313-9D31-4026-9AF0-CACABC7EC28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PPT Template" id="{B3743A0B-392B-463E-B129-2C2018E2C934}" vid="{927DFC58-C9EE-4710-BF1F-B2F7D66E6C2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7aff290-cc39-4e21-94ef-27685c74073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81F9948380B64EBD107735BA2D065C" ma:contentTypeVersion="10" ma:contentTypeDescription="Create a new document." ma:contentTypeScope="" ma:versionID="45713c9bdc0a36e346368ea262e75e7f">
  <xsd:schema xmlns:xsd="http://www.w3.org/2001/XMLSchema" xmlns:xs="http://www.w3.org/2001/XMLSchema" xmlns:p="http://schemas.microsoft.com/office/2006/metadata/properties" xmlns:ns3="47aff290-cc39-4e21-94ef-27685c740739" xmlns:ns4="1de956bf-66c4-4394-8640-06e01b7f5da1" targetNamespace="http://schemas.microsoft.com/office/2006/metadata/properties" ma:root="true" ma:fieldsID="0faae0a67c0ad8d416119a02f2407f8d" ns3:_="" ns4:_="">
    <xsd:import namespace="47aff290-cc39-4e21-94ef-27685c740739"/>
    <xsd:import namespace="1de956bf-66c4-4394-8640-06e01b7f5da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aff290-cc39-4e21-94ef-27685c7407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e956bf-66c4-4394-8640-06e01b7f5da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3391D1-0D13-424A-9496-A413DC2B8D8B}">
  <ds:schemaRefs>
    <ds:schemaRef ds:uri="http://schemas.microsoft.com/office/2006/documentManagement/types"/>
    <ds:schemaRef ds:uri="http://schemas.microsoft.com/office/infopath/2007/PartnerControls"/>
    <ds:schemaRef ds:uri="http://purl.org/dc/dcmitype/"/>
    <ds:schemaRef ds:uri="http://purl.org/dc/elements/1.1/"/>
    <ds:schemaRef ds:uri="47aff290-cc39-4e21-94ef-27685c740739"/>
    <ds:schemaRef ds:uri="1de956bf-66c4-4394-8640-06e01b7f5da1"/>
    <ds:schemaRef ds:uri="http://www.w3.org/XML/1998/namespac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27FD71D-6A06-420B-8971-B65DC88AA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aff290-cc39-4e21-94ef-27685c740739"/>
    <ds:schemaRef ds:uri="1de956bf-66c4-4394-8640-06e01b7f5d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7539F7-CE3A-4FCB-B59A-6F9BC29E22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3236</TotalTime>
  <Words>1284</Words>
  <Application>Microsoft Office PowerPoint</Application>
  <PresentationFormat>Widescreen</PresentationFormat>
  <Paragraphs>159</Paragraphs>
  <Slides>22</Slides>
  <Notes>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Calibri</vt:lpstr>
      <vt:lpstr>Calibri Light</vt:lpstr>
      <vt:lpstr>PT Sans</vt:lpstr>
      <vt:lpstr>Rockwell</vt:lpstr>
      <vt:lpstr>Times New Roman</vt:lpstr>
      <vt:lpstr>Trebuchet MS</vt:lpstr>
      <vt:lpstr>Office Theme</vt:lpstr>
      <vt:lpstr>Custom Design</vt:lpstr>
      <vt:lpstr>Office Theme</vt:lpstr>
      <vt:lpstr>Summer Break Café  </vt:lpstr>
      <vt:lpstr>Summer Break Café Overview</vt:lpstr>
      <vt:lpstr>Always Start With Why…</vt:lpstr>
      <vt:lpstr>Summer Break Cafe</vt:lpstr>
      <vt:lpstr>Two types of Child Nutrition Programs</vt:lpstr>
      <vt:lpstr>Program Structure</vt:lpstr>
      <vt:lpstr>Who Can Be a Sponsor?</vt:lpstr>
      <vt:lpstr> What is a Site? </vt:lpstr>
      <vt:lpstr>Examples of approved meal sites</vt:lpstr>
      <vt:lpstr>Locating Sites</vt:lpstr>
      <vt:lpstr>Where is the need (PeeDee)?</vt:lpstr>
      <vt:lpstr>Next Steps </vt:lpstr>
      <vt:lpstr>For More Information</vt:lpstr>
      <vt:lpstr>Summer Break Café  Training For New Sponsors</vt:lpstr>
      <vt:lpstr>PowerPoint Presentation</vt:lpstr>
      <vt:lpstr>Inaccurate information reported </vt:lpstr>
      <vt:lpstr>Organization not in good standings</vt:lpstr>
      <vt:lpstr>Missing information or documents</vt:lpstr>
      <vt:lpstr>Completing your application</vt:lpstr>
      <vt:lpstr>Sponsor Checklist….</vt:lpstr>
      <vt:lpstr> </vt:lpstr>
      <vt:lpstr>Non-Discrimination Statement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FOOD SERVICE PROGRAM Summer Break Café Overview</dc:title>
  <dc:creator>Burns, Brianna</dc:creator>
  <cp:lastModifiedBy>Mazone, Monica</cp:lastModifiedBy>
  <cp:revision>18</cp:revision>
  <dcterms:created xsi:type="dcterms:W3CDTF">2023-01-23T14:18:09Z</dcterms:created>
  <dcterms:modified xsi:type="dcterms:W3CDTF">2023-12-06T09:29:51Z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0x010100D581F9948380B64EBD107735BA2D065C</vt:lpwstr>
  </property>
</Properties>
</file>