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7" r:id="rId5"/>
    <p:sldId id="266" r:id="rId6"/>
    <p:sldId id="27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2" r:id="rId17"/>
    <p:sldId id="269" r:id="rId18"/>
    <p:sldId id="270" r:id="rId19"/>
    <p:sldId id="271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Caldwell, Leon" initials="CL [2]" lastIdx="2" clrIdx="0">
    <p:extLst>
      <p:ext uri="{19B8F6BF-5375-455C-9EA6-DF929625EA0E}">
        <p15:presenceInfo xmlns:p15="http://schemas.microsoft.com/office/powerpoint/2012/main" userId="S-1-5-21-921608389-1917390104-3615547825-27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2418" autoAdjust="0"/>
  </p:normalViewPr>
  <p:slideViewPr>
    <p:cSldViewPr snapToGrid="0">
      <p:cViewPr varScale="1">
        <p:scale>
          <a:sx n="55" d="100"/>
          <a:sy n="55" d="100"/>
        </p:scale>
        <p:origin x="10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0" dt="2022-04-26T17:58:42.654" idx="2">
    <p:pos x="10" y="10"/>
    <p:text>Add a slide for the Journey Virtual Community.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8D6DB-954D-43D9-89DF-B1BA00E8BC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FBAB-F136-418A-B0B0-2AB3AD3D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7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C9C1A-8830-4F80-8EF3-6EEC7BA580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these Six</a:t>
            </a:r>
            <a:r>
              <a:rPr lang="en-US" baseline="0" dirty="0"/>
              <a:t> Levers? Discuss that they come from the 123 for Equity Pledge. Give more history about AHA’s work in this area.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C9C1A-8830-4F80-8EF3-6EEC7BA580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5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https://datacenter.kidscount.org/data/customreports/6310/any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FBAB-F136-418A-B0B0-2AB3AD3D62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https://datacenter.kidscount.org/data/customreports/6310/any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FBAB-F136-418A-B0B0-2AB3AD3D62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7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FBAB-F136-418A-B0B0-2AB3AD3D62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9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https://scdhec.gov/news-releases/south-carolinas-infant-mortality-rate-decreases-remains-above-national-average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FBAB-F136-418A-B0B0-2AB3AD3D62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92075E-DE55-0144-960E-8774E8BE1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43676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513B7-F857-4141-B17F-7BDC02ADC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50" y="-2287"/>
            <a:ext cx="12195050" cy="3014993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950322-E940-A345-96EE-196CD45FC0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709512"/>
            <a:ext cx="3693695" cy="137963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E90C26B-6D02-A14F-AF20-F4BD54E2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24505"/>
            <a:ext cx="10515600" cy="70327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F99D3-807C-CC4F-8625-9DA6EABC0CC7}"/>
              </a:ext>
            </a:extLst>
          </p:cNvPr>
          <p:cNvSpPr/>
          <p:nvPr userDrawn="1"/>
        </p:nvSpPr>
        <p:spPr>
          <a:xfrm>
            <a:off x="-3050" y="6566715"/>
            <a:ext cx="12191999" cy="291285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2978A3-1594-6140-ACF5-01D7DC8EC8AF}"/>
              </a:ext>
            </a:extLst>
          </p:cNvPr>
          <p:cNvSpPr/>
          <p:nvPr userDrawn="1"/>
        </p:nvSpPr>
        <p:spPr>
          <a:xfrm>
            <a:off x="395438" y="0"/>
            <a:ext cx="1124443" cy="885524"/>
          </a:xfrm>
          <a:prstGeom prst="rect">
            <a:avLst/>
          </a:prstGeom>
          <a:solidFill>
            <a:srgbClr val="0030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4A3EE-D179-3B43-8FB2-E99C49D6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40" y="197708"/>
            <a:ext cx="10087222" cy="68781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C2A91-924E-2A4C-A900-5B5A816791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38" y="1173648"/>
            <a:ext cx="11401125" cy="4264170"/>
          </a:xfrm>
        </p:spPr>
        <p:txBody>
          <a:bodyPr>
            <a:noAutofit/>
          </a:bodyPr>
          <a:lstStyle>
            <a:lvl1pPr marL="2286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40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2978A3-1594-6140-ACF5-01D7DC8EC8AF}"/>
              </a:ext>
            </a:extLst>
          </p:cNvPr>
          <p:cNvSpPr/>
          <p:nvPr userDrawn="1"/>
        </p:nvSpPr>
        <p:spPr>
          <a:xfrm>
            <a:off x="395438" y="0"/>
            <a:ext cx="1124443" cy="885524"/>
          </a:xfrm>
          <a:prstGeom prst="rect">
            <a:avLst/>
          </a:prstGeom>
          <a:solidFill>
            <a:srgbClr val="0030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4A3EE-D179-3B43-8FB2-E99C49D6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40" y="197708"/>
            <a:ext cx="10087222" cy="68781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C2A91-924E-2A4C-A900-5B5A816791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38" y="1173648"/>
            <a:ext cx="11401125" cy="4264170"/>
          </a:xfrm>
        </p:spPr>
        <p:txBody>
          <a:bodyPr>
            <a:noAutofit/>
          </a:bodyPr>
          <a:lstStyle>
            <a:lvl1pPr marL="2286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1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2978A3-1594-6140-ACF5-01D7DC8EC8AF}"/>
              </a:ext>
            </a:extLst>
          </p:cNvPr>
          <p:cNvSpPr/>
          <p:nvPr userDrawn="1"/>
        </p:nvSpPr>
        <p:spPr>
          <a:xfrm>
            <a:off x="395438" y="0"/>
            <a:ext cx="1124443" cy="885524"/>
          </a:xfrm>
          <a:prstGeom prst="rect">
            <a:avLst/>
          </a:prstGeom>
          <a:solidFill>
            <a:srgbClr val="0030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4A3EE-D179-3B43-8FB2-E99C49D6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40" y="197708"/>
            <a:ext cx="10087222" cy="68781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C2A91-924E-2A4C-A900-5B5A816791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38" y="1173648"/>
            <a:ext cx="11401125" cy="4264170"/>
          </a:xfrm>
        </p:spPr>
        <p:txBody>
          <a:bodyPr>
            <a:noAutofit/>
          </a:bodyPr>
          <a:lstStyle>
            <a:lvl1pPr marL="2286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26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2978A3-1594-6140-ACF5-01D7DC8EC8AF}"/>
              </a:ext>
            </a:extLst>
          </p:cNvPr>
          <p:cNvSpPr/>
          <p:nvPr userDrawn="1"/>
        </p:nvSpPr>
        <p:spPr>
          <a:xfrm>
            <a:off x="395438" y="0"/>
            <a:ext cx="1124443" cy="885524"/>
          </a:xfrm>
          <a:prstGeom prst="rect">
            <a:avLst/>
          </a:prstGeom>
          <a:solidFill>
            <a:srgbClr val="0030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4A3EE-D179-3B43-8FB2-E99C49D6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40" y="197708"/>
            <a:ext cx="10087222" cy="68781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C2A91-924E-2A4C-A900-5B5A816791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38" y="1173648"/>
            <a:ext cx="11401125" cy="4264170"/>
          </a:xfrm>
        </p:spPr>
        <p:txBody>
          <a:bodyPr>
            <a:noAutofit/>
          </a:bodyPr>
          <a:lstStyle>
            <a:lvl1pPr marL="2286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200"/>
              </a:lnSpc>
              <a:buClr>
                <a:srgbClr val="9D2235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Clr>
                <a:srgbClr val="9D2235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494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39735-D46A-334B-BD07-8B6C97DD5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5192027" cy="65644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8CAC95-3142-AB41-820C-B52352FF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453" y="288123"/>
            <a:ext cx="6419250" cy="597401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6C3A20-4F51-344F-BCC4-5F21202C76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06453" y="1086480"/>
            <a:ext cx="6419250" cy="4351338"/>
          </a:xfrm>
        </p:spPr>
        <p:txBody>
          <a:bodyPr/>
          <a:lstStyle>
            <a:lvl1pPr marL="228600" indent="-228600">
              <a:buClr>
                <a:srgbClr val="9D2235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9D2235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D2235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D2235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D2235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24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E4FF6A-0BDD-4C40-9270-B5D08F604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559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E4FF6A-0BDD-4C40-9270-B5D08F604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385012"/>
            <a:ext cx="5111015" cy="510139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3AA8A-1AF5-6B47-B121-FD8243E53D2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04642" y="385011"/>
            <a:ext cx="5111015" cy="510139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3B55D-9E35-E344-A03E-816C2734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CE61D-9217-4946-907E-FCA90B8ED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1D130-FB71-A74C-9B64-65CF3F8B2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38FD6-D98A-804C-8F75-63352A25D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F3340-F6E4-D94E-A64A-79B029CA5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421C-C3E7-1448-ADBF-649574C87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16635-74A9-184C-9F65-CA9B97F47C30}"/>
              </a:ext>
            </a:extLst>
          </p:cNvPr>
          <p:cNvSpPr/>
          <p:nvPr userDrawn="1"/>
        </p:nvSpPr>
        <p:spPr>
          <a:xfrm>
            <a:off x="0" y="6566715"/>
            <a:ext cx="12191999" cy="291285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82879-C93A-1242-874A-4A3167FEAA7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22476" y="5710828"/>
            <a:ext cx="1955288" cy="660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80324" y="5647209"/>
            <a:ext cx="2244144" cy="82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8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equity.aha.org/the-six-levers-of-transforma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487" y="3764545"/>
            <a:ext cx="10515600" cy="703279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What Data Tells Us: Do You Matter?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677487" y="4467824"/>
            <a:ext cx="10515600" cy="1914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1446" y="4825117"/>
            <a:ext cx="497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487" y="4825118"/>
            <a:ext cx="537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Leon D. Caldwell,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Director, Health Equity Strategies and Innovation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Institute for Diversity and Health Equity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Hospital Association </a:t>
            </a:r>
          </a:p>
        </p:txBody>
      </p:sp>
    </p:spTree>
    <p:extLst>
      <p:ext uri="{BB962C8B-B14F-4D97-AF65-F5344CB8AC3E}">
        <p14:creationId xmlns:p14="http://schemas.microsoft.com/office/powerpoint/2010/main" val="24427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279" y="885524"/>
            <a:ext cx="8488017" cy="56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086" y="974380"/>
            <a:ext cx="8577471" cy="55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551" y="1296915"/>
            <a:ext cx="4803389" cy="4264170"/>
          </a:xfrm>
        </p:spPr>
        <p:txBody>
          <a:bodyPr/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4400" dirty="0"/>
              <a:t>What?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4400" dirty="0"/>
              <a:t>So What?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4400" dirty="0"/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133399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818" y="473423"/>
            <a:ext cx="3923817" cy="1737360"/>
          </a:xfrm>
        </p:spPr>
        <p:txBody>
          <a:bodyPr/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4400" b="1" dirty="0"/>
              <a:t>What?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F0A0B7-0ADE-4806-9982-063E76AE3A48}"/>
              </a:ext>
            </a:extLst>
          </p:cNvPr>
          <p:cNvSpPr txBox="1">
            <a:spLocks/>
          </p:cNvSpPr>
          <p:nvPr/>
        </p:nvSpPr>
        <p:spPr>
          <a:xfrm>
            <a:off x="1021039" y="1640180"/>
            <a:ext cx="9535072" cy="84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9D2235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400" dirty="0"/>
              <a:t>Health Disparities Data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3BCF6-B850-4FCA-9D57-6EE7B640B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9" y="2726660"/>
            <a:ext cx="11272481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3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818" y="473423"/>
            <a:ext cx="3923817" cy="173736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4400" b="1" dirty="0"/>
              <a:t>2. So What?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F0A0B7-0ADE-4806-9982-063E76AE3A48}"/>
              </a:ext>
            </a:extLst>
          </p:cNvPr>
          <p:cNvSpPr txBox="1">
            <a:spLocks/>
          </p:cNvSpPr>
          <p:nvPr/>
        </p:nvSpPr>
        <p:spPr>
          <a:xfrm>
            <a:off x="520860" y="1613485"/>
            <a:ext cx="4896091" cy="4185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9D2235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4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0FFA6C-57D2-41B0-A6C6-04F8858DAC23}"/>
              </a:ext>
            </a:extLst>
          </p:cNvPr>
          <p:cNvSpPr txBox="1">
            <a:spLocks/>
          </p:cNvSpPr>
          <p:nvPr/>
        </p:nvSpPr>
        <p:spPr>
          <a:xfrm>
            <a:off x="907827" y="2097867"/>
            <a:ext cx="4671169" cy="3874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9D2235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F57C0F-6DE1-407A-82ED-3D004DDA524C}"/>
              </a:ext>
            </a:extLst>
          </p:cNvPr>
          <p:cNvSpPr txBox="1">
            <a:spLocks/>
          </p:cNvSpPr>
          <p:nvPr/>
        </p:nvSpPr>
        <p:spPr>
          <a:xfrm>
            <a:off x="6096000" y="2620164"/>
            <a:ext cx="5879368" cy="201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9D2235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3) Meaning/Takeaways?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Increase access to…?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(Sutter: Asthma prevention community program w/ FQHC)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55862F-8C50-4234-A994-4E262ED0AE5B}"/>
              </a:ext>
            </a:extLst>
          </p:cNvPr>
          <p:cNvSpPr txBox="1">
            <a:spLocks/>
          </p:cNvSpPr>
          <p:nvPr/>
        </p:nvSpPr>
        <p:spPr>
          <a:xfrm>
            <a:off x="895683" y="2022632"/>
            <a:ext cx="4521268" cy="3863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9D2235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400" b="1" dirty="0"/>
              <a:t>What data do we need to look at in our hospital? (</a:t>
            </a:r>
            <a:r>
              <a:rPr lang="en-US" sz="2400" b="1" dirty="0" err="1"/>
              <a:t>REaL</a:t>
            </a:r>
            <a:r>
              <a:rPr lang="en-US" sz="2400" b="1" dirty="0"/>
              <a:t>)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400" b="1" dirty="0"/>
              <a:t>What is a good upstream indicator/how can we improve access to care for this population? (emergency room visits)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23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668" y="197708"/>
            <a:ext cx="3923817" cy="173736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4400" b="1" dirty="0"/>
              <a:t>3. Now What?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F0A0B7-0ADE-4806-9982-063E76AE3A48}"/>
              </a:ext>
            </a:extLst>
          </p:cNvPr>
          <p:cNvSpPr txBox="1">
            <a:spLocks/>
          </p:cNvSpPr>
          <p:nvPr/>
        </p:nvSpPr>
        <p:spPr>
          <a:xfrm>
            <a:off x="520860" y="1613485"/>
            <a:ext cx="11539959" cy="426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9D2235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4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0FFA6C-57D2-41B0-A6C6-04F8858DAC23}"/>
              </a:ext>
            </a:extLst>
          </p:cNvPr>
          <p:cNvSpPr txBox="1">
            <a:spLocks/>
          </p:cNvSpPr>
          <p:nvPr/>
        </p:nvSpPr>
        <p:spPr>
          <a:xfrm>
            <a:off x="8026258" y="3209037"/>
            <a:ext cx="3560000" cy="2161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9D2235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8F426E-EC4F-4E64-B055-AC02280D9577}"/>
              </a:ext>
            </a:extLst>
          </p:cNvPr>
          <p:cNvSpPr txBox="1">
            <a:spLocks/>
          </p:cNvSpPr>
          <p:nvPr/>
        </p:nvSpPr>
        <p:spPr>
          <a:xfrm>
            <a:off x="324091" y="1400537"/>
            <a:ext cx="11262167" cy="4734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9D2235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dirty="0"/>
              <a:t>IN YOUR GROUPS:</a:t>
            </a:r>
          </a:p>
          <a:p>
            <a:pPr marL="742950" indent="-742950">
              <a:lnSpc>
                <a:spcPct val="100000"/>
              </a:lnSpc>
              <a:buAutoNum type="arabicParenR"/>
            </a:pPr>
            <a:r>
              <a:rPr lang="en-US" sz="3800" dirty="0"/>
              <a:t>Introductions + Reporter</a:t>
            </a:r>
          </a:p>
          <a:p>
            <a:pPr marL="742950" indent="-742950">
              <a:lnSpc>
                <a:spcPct val="100000"/>
              </a:lnSpc>
              <a:buAutoNum type="arabicParenR"/>
            </a:pPr>
            <a:r>
              <a:rPr lang="en-US" sz="3800" dirty="0"/>
              <a:t>ID &amp; Discuss a disparity you’re aware of at your hospital (i.e. Infant mortality, heart disease, overdose deaths) – choose one</a:t>
            </a:r>
          </a:p>
          <a:p>
            <a:pPr marL="742950" indent="-742950">
              <a:lnSpc>
                <a:spcPct val="100000"/>
              </a:lnSpc>
              <a:buAutoNum type="arabicParenR"/>
            </a:pPr>
            <a:r>
              <a:rPr lang="en-US" sz="3800" dirty="0"/>
              <a:t>What </a:t>
            </a:r>
            <a:r>
              <a:rPr lang="en-US" sz="3800" b="1" dirty="0"/>
              <a:t>policies can you change or implement </a:t>
            </a:r>
            <a:r>
              <a:rPr lang="en-US" sz="3800" dirty="0"/>
              <a:t>to begin to address this issue?</a:t>
            </a:r>
          </a:p>
          <a:p>
            <a:pPr marL="742950" indent="-742950" algn="ctr">
              <a:lnSpc>
                <a:spcPct val="100000"/>
              </a:lnSpc>
              <a:buAutoNum type="arabicParenR"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7466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3F17-16B9-4E22-B6BF-48BAF547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1D34FC-3FC3-48CF-89E6-E1CD0AE01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44" t="58526" r="485" b="-533"/>
          <a:stretch/>
        </p:blipFill>
        <p:spPr>
          <a:xfrm>
            <a:off x="671331" y="1956274"/>
            <a:ext cx="11271913" cy="36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818" y="473423"/>
            <a:ext cx="3923817" cy="1737360"/>
          </a:xfrm>
        </p:spPr>
        <p:txBody>
          <a:bodyPr/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4400" b="1" dirty="0"/>
              <a:t>What?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F0A0B7-0ADE-4806-9982-063E76AE3A48}"/>
              </a:ext>
            </a:extLst>
          </p:cNvPr>
          <p:cNvSpPr txBox="1">
            <a:spLocks/>
          </p:cNvSpPr>
          <p:nvPr/>
        </p:nvSpPr>
        <p:spPr>
          <a:xfrm>
            <a:off x="1021039" y="1640180"/>
            <a:ext cx="10381416" cy="4264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9D2235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dirty="0"/>
              <a:t>Health disparities data: Infant Mortality rates in SC</a:t>
            </a:r>
            <a:endParaRPr lang="en-US" sz="4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South Carolina 2019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Black-  27.1%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White-  64.5%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Hispanic- 6%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4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0FFA6C-57D2-41B0-A6C6-04F8858DAC23}"/>
              </a:ext>
            </a:extLst>
          </p:cNvPr>
          <p:cNvSpPr txBox="1">
            <a:spLocks/>
          </p:cNvSpPr>
          <p:nvPr/>
        </p:nvSpPr>
        <p:spPr>
          <a:xfrm>
            <a:off x="4375231" y="2486498"/>
            <a:ext cx="7594384" cy="2964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9D2235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rgbClr val="9D2235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43434"/>
                </a:solidFill>
                <a:effectLst/>
                <a:latin typeface="Open Sans" panose="020B0606030504020204" pitchFamily="34" charset="0"/>
              </a:rPr>
              <a:t>The infant mortality rate (IMR) was lowest among births to non-Hispanic White women (4.5 infant deaths per 1,000 live births)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43434"/>
                </a:solidFill>
                <a:effectLst/>
                <a:latin typeface="Open Sans" panose="020B0606030504020204" pitchFamily="34" charset="0"/>
              </a:rPr>
              <a:t>The IMR was more than twice as high among live births to non-Hispanic Black women (2.4 disparity ratio; 10.8 infant deaths per 1,000 live births), 20% higher among births to Hispanic women (1.2 disparity ratio; 5.2 infant deaths per 1,000 live births), and 40% higher among births to non-Hispanic women of other races (1.4 disparity ratio; 6.3 infant deaths per 1,000 live births).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912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38" y="1173647"/>
            <a:ext cx="11401125" cy="486833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Two Lies and a Truth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There is no safety plan without an equity plan.</a:t>
            </a:r>
          </a:p>
          <a:p>
            <a:endParaRPr lang="en-US" sz="3600" dirty="0"/>
          </a:p>
          <a:p>
            <a:r>
              <a:rPr lang="en-US" sz="3600" dirty="0"/>
              <a:t>Because of HIPPA we cannot collect good demographic data on our patients.</a:t>
            </a:r>
          </a:p>
          <a:p>
            <a:endParaRPr lang="en-US" sz="3600" dirty="0"/>
          </a:p>
          <a:p>
            <a:r>
              <a:rPr lang="en-US" sz="3600" dirty="0" err="1"/>
              <a:t>REaL</a:t>
            </a:r>
            <a:r>
              <a:rPr lang="en-US" sz="3600" dirty="0"/>
              <a:t> data should not inform our care because we give all our patients the same care.</a:t>
            </a:r>
          </a:p>
          <a:p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Tell me about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940" y="1729230"/>
            <a:ext cx="10000723" cy="3942363"/>
          </a:xfrm>
        </p:spPr>
        <p:txBody>
          <a:bodyPr/>
          <a:lstStyle/>
          <a:p>
            <a:r>
              <a:rPr lang="en-US" sz="4400" dirty="0"/>
              <a:t>Does your data matter? </a:t>
            </a:r>
          </a:p>
          <a:p>
            <a:endParaRPr lang="en-US" sz="4400" dirty="0"/>
          </a:p>
          <a:p>
            <a:pPr>
              <a:lnSpc>
                <a:spcPct val="100000"/>
              </a:lnSpc>
            </a:pPr>
            <a:r>
              <a:rPr lang="en-US" sz="4400" dirty="0"/>
              <a:t>Collecting valid stratified data is not a performance it is a tool for better treatment outcomes, retention of workforce and cost savings.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0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2B553-1C4B-9A5A-5DE3-28283CE5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dirty="0">
                <a:latin typeface="Arial"/>
                <a:cs typeface="Arial"/>
              </a:rPr>
              <a:t>AHA Health Equity Roadmap</a:t>
            </a:r>
            <a:endParaRPr lang="en-US" sz="3800" dirty="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55FE0-FBFD-3ACF-432D-CADACF73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15" y="4828145"/>
            <a:ext cx="4980877" cy="16822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600">
                <a:latin typeface="Arial"/>
                <a:cs typeface="Arial"/>
              </a:rPr>
              <a:t>The Health Equity Roadmap is a framework to help hospitals and health care systems chart their own paths toward transformation — thus becoming more equitable and inclusive organizations.</a:t>
            </a:r>
            <a:endParaRPr lang="en-US" sz="1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2C8EA4-E206-31A2-2252-ECC4D010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66" y="2794100"/>
            <a:ext cx="4303983" cy="1821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8EA84D-C709-B6C6-0B59-603832752ABD}"/>
              </a:ext>
            </a:extLst>
          </p:cNvPr>
          <p:cNvSpPr txBox="1"/>
          <p:nvPr/>
        </p:nvSpPr>
        <p:spPr>
          <a:xfrm>
            <a:off x="6680067" y="635619"/>
            <a:ext cx="432295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The Six Levers of Transformation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 and experience show that leading health equity strategies cut across six levers of transformation within health care organizational structures.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ACFA05-92A5-D9E0-795C-BDE80C098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779" y="2453778"/>
            <a:ext cx="6181492" cy="37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3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437" y="1630018"/>
            <a:ext cx="11497883" cy="40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2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the Data using a uniform framework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983" y="1341783"/>
            <a:ext cx="11357079" cy="35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3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875" y="1361661"/>
            <a:ext cx="11130582" cy="39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6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Stratification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5" y="1516339"/>
            <a:ext cx="11245887" cy="38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470" y="1357522"/>
            <a:ext cx="11220092" cy="42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005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87DDF97E59148867D0FD7BD47BC16" ma:contentTypeVersion="13" ma:contentTypeDescription="Create a new document." ma:contentTypeScope="" ma:versionID="e6906da6d631c7d25adee5ca4341f0cc">
  <xsd:schema xmlns:xsd="http://www.w3.org/2001/XMLSchema" xmlns:xs="http://www.w3.org/2001/XMLSchema" xmlns:p="http://schemas.microsoft.com/office/2006/metadata/properties" xmlns:ns3="9dae10ee-f295-4a38-9c7f-d2c1451e091b" xmlns:ns4="1cb22f48-4b02-45a1-89c3-f58a9acb6d17" targetNamespace="http://schemas.microsoft.com/office/2006/metadata/properties" ma:root="true" ma:fieldsID="1e8577ccc2dbf818bf3118a4f69eb7e2" ns3:_="" ns4:_="">
    <xsd:import namespace="9dae10ee-f295-4a38-9c7f-d2c1451e091b"/>
    <xsd:import namespace="1cb22f48-4b02-45a1-89c3-f58a9acb6d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10ee-f295-4a38-9c7f-d2c1451e0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22f48-4b02-45a1-89c3-f58a9acb6d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4F769D-760E-4A0A-AF10-E19527DFA3B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cb22f48-4b02-45a1-89c3-f58a9acb6d17"/>
    <ds:schemaRef ds:uri="http://purl.org/dc/dcmitype/"/>
    <ds:schemaRef ds:uri="9dae10ee-f295-4a38-9c7f-d2c1451e091b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635CE1A-87C6-4EBE-BBF4-66CCA4FAE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533D89-A659-4909-AD50-C9A6A6E5C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e10ee-f295-4a38-9c7f-d2c1451e091b"/>
    <ds:schemaRef ds:uri="1cb22f48-4b02-45a1-89c3-f58a9acb6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10236</TotalTime>
  <Words>529</Words>
  <Application>Microsoft Office PowerPoint</Application>
  <PresentationFormat>Widescreen</PresentationFormat>
  <Paragraphs>68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Wingdings</vt:lpstr>
      <vt:lpstr>1_Office Theme</vt:lpstr>
      <vt:lpstr>What Data Tells Us: Do You Matter?</vt:lpstr>
      <vt:lpstr>Introduction</vt:lpstr>
      <vt:lpstr>Exercise: Tell me about you</vt:lpstr>
      <vt:lpstr>AHA Health Equity Roadmap</vt:lpstr>
      <vt:lpstr>PowerPoint Presentation</vt:lpstr>
      <vt:lpstr>Collect the Data using a uniform framework</vt:lpstr>
      <vt:lpstr>Data Validation </vt:lpstr>
      <vt:lpstr>Data Stratification</vt:lpstr>
      <vt:lpstr>PowerPoint Presentation</vt:lpstr>
      <vt:lpstr>Case Studies</vt:lpstr>
      <vt:lpstr>Case Studies</vt:lpstr>
      <vt:lpstr>Breakout Exercise</vt:lpstr>
      <vt:lpstr>Breakout Exercise</vt:lpstr>
      <vt:lpstr>Breakout Exercise</vt:lpstr>
      <vt:lpstr>Breakout Exercise</vt:lpstr>
      <vt:lpstr>PowerPoint Presentation</vt:lpstr>
      <vt:lpstr>Breakout Exercise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in title of the presentation</dc:title>
  <dc:creator>Caldwell, Leon</dc:creator>
  <cp:lastModifiedBy>katie@z-strategies.com</cp:lastModifiedBy>
  <cp:revision>9</cp:revision>
  <dcterms:created xsi:type="dcterms:W3CDTF">2022-04-26T23:25:01Z</dcterms:created>
  <dcterms:modified xsi:type="dcterms:W3CDTF">2022-05-04T14:22:00Z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0x010100BB087DDF97E59148867D0FD7BD47BC16</vt:lpwstr>
  </property>
</Properties>
</file>