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7" r:id="rId4"/>
    <p:sldId id="320" r:id="rId5"/>
    <p:sldId id="355" r:id="rId6"/>
    <p:sldId id="357" r:id="rId7"/>
    <p:sldId id="307" r:id="rId8"/>
    <p:sldId id="354" r:id="rId9"/>
    <p:sldId id="362" r:id="rId10"/>
    <p:sldId id="300" r:id="rId11"/>
    <p:sldId id="359" r:id="rId12"/>
    <p:sldId id="303" r:id="rId13"/>
    <p:sldId id="349" r:id="rId14"/>
    <p:sldId id="350" r:id="rId15"/>
    <p:sldId id="351" r:id="rId16"/>
    <p:sldId id="352" r:id="rId17"/>
    <p:sldId id="353" r:id="rId18"/>
    <p:sldId id="365" r:id="rId19"/>
    <p:sldId id="360" r:id="rId20"/>
    <p:sldId id="361" r:id="rId21"/>
    <p:sldId id="363" r:id="rId22"/>
    <p:sldId id="364" r:id="rId23"/>
    <p:sldId id="367" r:id="rId24"/>
    <p:sldId id="369" r:id="rId25"/>
    <p:sldId id="346" r:id="rId26"/>
    <p:sldId id="370" r:id="rId27"/>
    <p:sldId id="366" r:id="rId28"/>
    <p:sldId id="308" r:id="rId29"/>
    <p:sldId id="315" r:id="rId30"/>
    <p:sldId id="277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8000"/>
    <a:srgbClr val="CC3300"/>
    <a:srgbClr val="990000"/>
    <a:srgbClr val="660033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21" autoAdjust="0"/>
    <p:restoredTop sz="82452" autoAdjust="0"/>
  </p:normalViewPr>
  <p:slideViewPr>
    <p:cSldViewPr>
      <p:cViewPr varScale="1">
        <p:scale>
          <a:sx n="63" d="100"/>
          <a:sy n="63" d="100"/>
        </p:scale>
        <p:origin x="6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206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6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20699">
              <a:defRPr sz="1200"/>
            </a:lvl1pPr>
          </a:lstStyle>
          <a:p>
            <a:pPr>
              <a:defRPr/>
            </a:pPr>
            <a:fld id="{29A88E0F-87BE-4C2F-9F04-D2B474E34177}" type="datetimeFigureOut">
              <a:rPr lang="en-US"/>
              <a:pPr>
                <a:defRPr/>
              </a:pPr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206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20699">
              <a:defRPr sz="1200"/>
            </a:lvl1pPr>
          </a:lstStyle>
          <a:p>
            <a:pPr>
              <a:defRPr/>
            </a:pPr>
            <a:fld id="{C4A9A595-07F1-4B9C-83CC-0831F9AA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206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206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206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20699">
              <a:defRPr sz="1200"/>
            </a:lvl1pPr>
          </a:lstStyle>
          <a:p>
            <a:pPr>
              <a:defRPr/>
            </a:pPr>
            <a:fld id="{7A0F0664-9F60-4218-AF19-0F344926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06E8B-BA95-4AD8-8A40-410A450E5D5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1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027735" y="8923576"/>
            <a:ext cx="3080032" cy="4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04" tIns="47152" rIns="94304" bIns="47152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82BE472-354E-4AAF-B9F2-A1A77602A7EF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7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 to readmissions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areas are ‘key’ – standardization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8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580E-AA2E-49DE-9C0D-45970E47DC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1475"/>
          </a:xfrm>
          <a:noFill/>
          <a:ln/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latin typeface="Arial Narrow" pitchFamily="34" charset="0"/>
              </a:rPr>
              <a:t>JS</a:t>
            </a:r>
          </a:p>
          <a:p>
            <a:pPr lvl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dirty="0">
              <a:latin typeface="Arial Narrow" pitchFamily="34" charset="0"/>
            </a:endParaRPr>
          </a:p>
          <a:p>
            <a:pPr lv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 461 </a:t>
            </a:r>
            <a:r>
              <a:rPr lang="en-US" sz="2000" dirty="0" err="1">
                <a:latin typeface="Arial Narrow" pitchFamily="34" charset="0"/>
              </a:rPr>
              <a:t>AnMed</a:t>
            </a:r>
            <a:r>
              <a:rPr lang="en-US" sz="2000" dirty="0">
                <a:latin typeface="Arial Narrow" pitchFamily="34" charset="0"/>
              </a:rPr>
              <a:t> Health Medical Center</a:t>
            </a:r>
          </a:p>
          <a:p>
            <a:pPr lv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 72 </a:t>
            </a:r>
            <a:r>
              <a:rPr lang="en-US" sz="2000" dirty="0" err="1">
                <a:latin typeface="Arial Narrow" pitchFamily="34" charset="0"/>
              </a:rPr>
              <a:t>AnMed</a:t>
            </a:r>
            <a:r>
              <a:rPr lang="en-US" sz="2000" dirty="0">
                <a:latin typeface="Arial Narrow" pitchFamily="34" charset="0"/>
              </a:rPr>
              <a:t> Health Women’s and Children's Hospital</a:t>
            </a:r>
          </a:p>
          <a:p>
            <a:pPr lv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 55 </a:t>
            </a:r>
            <a:r>
              <a:rPr lang="en-US" sz="2000" dirty="0" err="1">
                <a:latin typeface="Arial Narrow" pitchFamily="34" charset="0"/>
              </a:rPr>
              <a:t>AnMed</a:t>
            </a:r>
            <a:r>
              <a:rPr lang="en-US" sz="2000" dirty="0">
                <a:latin typeface="Arial Narrow" pitchFamily="34" charset="0"/>
              </a:rPr>
              <a:t> Health Rehabilitation Hospital</a:t>
            </a:r>
          </a:p>
          <a:p>
            <a:pPr lvl="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i="1" dirty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i="1" dirty="0">
                <a:latin typeface="Arial Narrow" pitchFamily="34" charset="0"/>
              </a:rPr>
              <a:t>Located in the Upstate of </a:t>
            </a:r>
          </a:p>
          <a:p>
            <a:r>
              <a:rPr lang="en-US" i="1" dirty="0">
                <a:latin typeface="Arial Narrow" pitchFamily="34" charset="0"/>
              </a:rPr>
              <a:t>    South Carolina</a:t>
            </a:r>
          </a:p>
          <a:p>
            <a:endParaRPr lang="en-US" sz="11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67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Dashboard</a:t>
            </a:r>
            <a:r>
              <a:rPr lang="en-US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1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Leverage high powered EMRs – ‘SDOH’ wheel,</a:t>
            </a:r>
            <a:r>
              <a:rPr lang="en-US" baseline="0" dirty="0"/>
              <a:t> real time alerts, work flows,  disease registries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4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A72EB-9703-46A1-8503-A85CE61BA6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1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6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April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0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9B943-38A3-4057-8B19-FA6C54BA3B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JS</a:t>
            </a:r>
          </a:p>
          <a:p>
            <a:pPr eaLnBrk="1" hangingPunct="1"/>
            <a:r>
              <a:rPr lang="en-US" dirty="0"/>
              <a:t>Rapid</a:t>
            </a:r>
            <a:r>
              <a:rPr lang="en-US" baseline="0" dirty="0"/>
              <a:t> PDSA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81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4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i="0" dirty="0"/>
              <a:t>JS</a:t>
            </a:r>
          </a:p>
          <a:p>
            <a:endParaRPr lang="en-US" b="0" i="0" dirty="0"/>
          </a:p>
          <a:p>
            <a:r>
              <a:rPr lang="en-US" b="0" i="0" dirty="0"/>
              <a:t>Mission - </a:t>
            </a:r>
            <a:r>
              <a:rPr lang="en-US" dirty="0">
                <a:latin typeface="Arial Narrow" pitchFamily="34" charset="0"/>
              </a:rPr>
              <a:t>to passionately blend the art of caring with the science of medicine to optimize the health of our patients, staff and community.</a:t>
            </a:r>
          </a:p>
          <a:p>
            <a:endParaRPr lang="en-US" dirty="0">
              <a:latin typeface="Arial Narrow" pitchFamily="34" charset="0"/>
            </a:endParaRPr>
          </a:p>
          <a:p>
            <a:pPr defTabSz="931774">
              <a:defRPr/>
            </a:pPr>
            <a:r>
              <a:rPr lang="en-US" dirty="0">
                <a:latin typeface="Arial Narrow" pitchFamily="34" charset="0"/>
              </a:rPr>
              <a:t>Vision - to be recognized and celebrated as the gold standard for healthcare quality and community health improvement.</a:t>
            </a:r>
          </a:p>
          <a:p>
            <a:pPr defTabSz="931774">
              <a:defRPr/>
            </a:pPr>
            <a:endParaRPr lang="en-US" dirty="0">
              <a:latin typeface="Arial Narrow" pitchFamily="34" charset="0"/>
            </a:endParaRPr>
          </a:p>
          <a:p>
            <a:pPr defTabSz="931774">
              <a:defRPr/>
            </a:pPr>
            <a:r>
              <a:rPr lang="en-US" dirty="0">
                <a:latin typeface="Arial Narrow" pitchFamily="34" charset="0"/>
              </a:rPr>
              <a:t>Member of the  AHA Institute for  Diversity and Health Equity </a:t>
            </a:r>
          </a:p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95106-8D56-4A59-9C2F-CC01C74C6B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F1C136-4C4D-4038-8BAB-DCB9A679C28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027735" y="8923576"/>
            <a:ext cx="3080032" cy="4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04" tIns="47152" rIns="94304" bIns="47152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F71602F-46EC-4AA3-8B7D-1A3AA79F3117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/>
              <a:t>Differentiology</a:t>
            </a:r>
            <a:r>
              <a:rPr lang="en-US" altLang="en-US" dirty="0"/>
              <a:t> is a guiding principle</a:t>
            </a:r>
            <a:r>
              <a:rPr lang="en-US" altLang="en-US" baseline="0" dirty="0"/>
              <a:t> from a former CEO to understand our differences  .. Races, religions, ethnicities, and lifestyles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336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F42BD-800F-4040-B949-F0F5570FF4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Over a decade</a:t>
            </a:r>
            <a:r>
              <a:rPr lang="en-US" baseline="0" dirty="0"/>
              <a:t> ago … we believe essential for performance excellence and improved community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32C76-8ADD-47BE-A693-FC608C2B509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AHA #123 For Equity</a:t>
            </a:r>
            <a:r>
              <a:rPr lang="en-US" altLang="en-US" baseline="0" dirty="0">
                <a:latin typeface="Arial" panose="020B0604020202020204" pitchFamily="34" charset="0"/>
              </a:rPr>
              <a:t> Pledge to Act  to Eliminate Health Care Disparities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7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OMB</a:t>
            </a:r>
            <a:r>
              <a:rPr lang="en-US" baseline="0" dirty="0"/>
              <a:t> .. Alignment for racial and ethnicity categories 1997. Nationally we have a standard language to describe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F0664-9F60-4218-AF19-0F34492664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48CE-C074-45C1-8989-0A273F88AE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C7B7-5CDD-438B-BD88-04DB49E2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B117-C967-4760-8A62-E2C710B6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07DA-2979-4855-91BB-94DDF7FA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895B-28BB-4493-B542-8E6CF745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5A95-8CBA-4523-AAF6-9F25BDBAF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9B36-6727-4B4A-92D8-82A7E8C490ED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E3EF-08A3-423D-9A11-A702B3083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789F-A12D-4AC0-B57B-F11F9A352DF2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B-8A98-44BD-8007-09725A62E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72E2-9D42-4E6C-AE9E-DD3D7A5AC80A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329D-6147-445E-AA0D-B9F9217B2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0DC3-6827-44A2-B5EC-8BD2929A94E4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3CF9-34EC-4DBA-A487-58ADFB10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5D1A-2F14-4FB0-9EED-9A6C9EB971F4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C2E6-100A-4BFA-AF8E-2E4698957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BCE4-1ABB-49C9-8F6D-2E9205D2743B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520A-1A45-4DEC-A993-A50EA852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1019-A11C-47CC-A686-F701AAB0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3B7C-FDEE-4592-8897-A1636F40F999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60E2-F1A4-4740-AA03-3635BD77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6041-97F3-47EA-8C2A-8EF4D0842716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BEB1-FE45-420A-AA4C-0BAF1E3E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5CC1-2E1B-4A45-A7AC-629749925399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DDD6-483D-41BD-B664-4304C690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4E44-EC15-4271-873C-452EAC297D68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5CD3-5EFF-49BB-B70E-BAB24082F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FE98-C018-410D-9190-69AA2D4508A0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92EB-0549-4EF5-827B-FAB03F39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FD99-8AA7-4152-ADD2-2CCAEDB3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ACA2-84D0-4CD1-9096-9B275C115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E5C6-B5C8-4BAD-BFE0-CE24858E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84D-D9C8-4BD3-BCC3-9A76AC088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4C6-8019-41C0-B415-BD13A3085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6547-896B-4DE4-B656-ADE1DF599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F4CC-2001-4F32-BB37-71B995D1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0AE251-6FAC-4ED2-B684-8E3FB875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nMed14559 G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09550" y="0"/>
            <a:ext cx="95631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40FBDA09-6CC0-4946-99BC-632D9F366C7D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6CA72594-8704-4A89-A4DD-E294AFE8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uana.slade@anmedhealth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zanne.wilson@anmedhealth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hyperlink" Target="http://www.google.com/imgres?imgurl=http://www.hrsolutionsinc.com/images/logos/ifd_logo.jpg&amp;imgrefurl=http://www.hrsolutionsinc.com/articles/art_PR_diversity_alliance.html&amp;usg=__SmpPq5mo5KBku_ocSpUUsALxTcw=&amp;h=84&amp;w=89&amp;sz=42&amp;hl=en&amp;start=7&amp;zoom=1&amp;tbnid=N2uE98EN8jOBoM:&amp;tbnh=74&amp;tbnw=78&amp;ei=1mDKTrP_Do2Etge6wN23DA&amp;prev=/search?q=institute+for+diversity+in+healthcare&amp;um=1&amp;hl=en&amp;safe=active&amp;sa=N&amp;gbv=2&amp;tbm=isch&amp;um=1&amp;itbs=1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874454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 Narrow" pitchFamily="34" charset="0"/>
              </a:rPr>
              <a:t>Keeping it </a:t>
            </a:r>
            <a:r>
              <a:rPr lang="en-US" sz="3200" b="1" dirty="0" err="1">
                <a:latin typeface="Arial Narrow" pitchFamily="34" charset="0"/>
              </a:rPr>
              <a:t>REaL</a:t>
            </a:r>
            <a:r>
              <a:rPr lang="en-US" sz="3200" b="1" dirty="0">
                <a:latin typeface="Arial Narrow" pitchFamily="34" charset="0"/>
              </a:rPr>
              <a:t>: </a:t>
            </a:r>
            <a:br>
              <a:rPr lang="en-US" sz="3200" b="1" dirty="0">
                <a:latin typeface="Arial Narrow" pitchFamily="34" charset="0"/>
              </a:rPr>
            </a:br>
            <a:br>
              <a:rPr lang="en-US" sz="2400" b="1" dirty="0">
                <a:latin typeface="Arial Narrow" pitchFamily="34" charset="0"/>
              </a:rPr>
            </a:br>
            <a:r>
              <a:rPr lang="en-US" sz="2400" b="1" i="1" dirty="0">
                <a:latin typeface="Arial Narrow" pitchFamily="34" charset="0"/>
              </a:rPr>
              <a:t>One Journey to Capture </a:t>
            </a:r>
            <a:r>
              <a:rPr lang="en-US" sz="2400" b="1" i="1" dirty="0" err="1">
                <a:latin typeface="Arial Narrow" pitchFamily="34" charset="0"/>
              </a:rPr>
              <a:t>REaL</a:t>
            </a:r>
            <a:r>
              <a:rPr lang="en-US" sz="2400" b="1" i="1" dirty="0">
                <a:latin typeface="Arial Narrow" pitchFamily="34" charset="0"/>
              </a:rPr>
              <a:t> Data and a</a:t>
            </a:r>
            <a:br>
              <a:rPr lang="en-US" sz="2400" b="1" i="1" dirty="0">
                <a:latin typeface="Arial Narrow" pitchFamily="34" charset="0"/>
              </a:rPr>
            </a:br>
            <a:r>
              <a:rPr lang="en-US" sz="2400" b="1" i="1" dirty="0">
                <a:latin typeface="Arial Narrow" pitchFamily="34" charset="0"/>
              </a:rPr>
              <a:t>Foundation for Transformation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62200"/>
            <a:ext cx="7239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i="1" dirty="0"/>
          </a:p>
          <a:p>
            <a:pPr eaLnBrk="1" hangingPunct="1">
              <a:lnSpc>
                <a:spcPct val="80000"/>
              </a:lnSpc>
            </a:pPr>
            <a:endParaRPr lang="en-US" sz="2400" b="1" i="1" dirty="0"/>
          </a:p>
          <a:p>
            <a:pPr eaLnBrk="1" hangingPunct="1">
              <a:lnSpc>
                <a:spcPct val="80000"/>
              </a:lnSpc>
            </a:pPr>
            <a:r>
              <a:rPr lang="en-US" sz="2400" b="1" i="1" dirty="0"/>
              <a:t>Suzanne Wilson, RN, MBA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/>
              <a:t>AVP, Population Health 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Rural Hospital DEI Learning Collaborative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>
                <a:latin typeface="Arial Narrow" pitchFamily="34" charset="0"/>
              </a:rPr>
              <a:t>April 27, 2022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8610600" cy="5410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Phase I Objectives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Establish dashboard research and implementation team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/>
              <a:t>	Matthew Cline, MD; Barrett Ludley, MBA 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Establish dashboard framework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Identify priority populations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Project Evaluation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000" i="1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Phase I Completion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/>
              <a:t>Project concluded with formal presentation February 9, 2012. Recipient of one of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/>
              <a:t>two awards of excellence issued by Joseph Betancourt, MD, Director of the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/>
              <a:t>Disparities Solution Center, Massachusetts General Hospital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000" i="1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Phase II – Transition to Intervention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Continuation of Phase I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Geo-coding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000" i="1"/>
              <a:t>Refine demographic data collection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000" i="1"/>
          </a:p>
        </p:txBody>
      </p:sp>
    </p:spTree>
    <p:extLst>
      <p:ext uri="{BB962C8B-B14F-4D97-AF65-F5344CB8AC3E}">
        <p14:creationId xmlns:p14="http://schemas.microsoft.com/office/powerpoint/2010/main" val="325932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br>
              <a:rPr lang="en-US" b="1">
                <a:latin typeface="Arial Narrow" pitchFamily="34" charset="0"/>
              </a:rPr>
            </a:br>
            <a:r>
              <a:rPr lang="en-US" b="1">
                <a:latin typeface="Arial Narrow" pitchFamily="34" charset="0"/>
              </a:rPr>
              <a:t>Dashboard Components</a:t>
            </a:r>
            <a:br>
              <a:rPr lang="en-US" b="1">
                <a:latin typeface="Arial Narrow" pitchFamily="34" charset="0"/>
              </a:rPr>
            </a:br>
            <a:r>
              <a:rPr lang="en-US" b="1">
                <a:latin typeface="Arial Narrow" pitchFamily="34" charset="0"/>
              </a:rPr>
              <a:t> Quality &amp; Disparities </a:t>
            </a:r>
            <a:br>
              <a:rPr lang="en-US" b="1">
                <a:latin typeface="Arial Narrow" pitchFamily="34" charset="0"/>
              </a:rPr>
            </a:br>
            <a:endParaRPr lang="en-US" b="1">
              <a:latin typeface="Arial Narrow" pitchFamily="34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450" y="1981200"/>
            <a:ext cx="441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 Narrow" pitchFamily="34" charset="0"/>
              </a:rPr>
              <a:t>Quality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pitchFamily="34" charset="0"/>
              </a:rPr>
              <a:t>Appropriate Care Scores</a:t>
            </a:r>
            <a:endParaRPr lang="en-US" dirty="0">
              <a:latin typeface="Arial Narrow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Heart Failure; AMI; Pneumonia; SCIP; + VTE/IMM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+ Stroke 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pitchFamily="34" charset="0"/>
              </a:rPr>
              <a:t>Patient Satisfaction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H-CAHPS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pitchFamily="34" charset="0"/>
              </a:rPr>
              <a:t>Readmissions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+ COPD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495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 Narrow" pitchFamily="34" charset="0"/>
              </a:rPr>
              <a:t>Disparities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pitchFamily="34" charset="0"/>
              </a:rPr>
              <a:t>Diversity Snapshot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Service Volumes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Business Line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pitchFamily="34" charset="0"/>
              </a:rPr>
              <a:t>Language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 Narrow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4572000" y="2286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87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Circa:  2013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0" y="96253"/>
            <a:ext cx="7469981" cy="59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2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8" y="533400"/>
            <a:ext cx="5116441" cy="579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lowchart: Document 17"/>
          <p:cNvSpPr/>
          <p:nvPr/>
        </p:nvSpPr>
        <p:spPr>
          <a:xfrm>
            <a:off x="1928565" y="4876800"/>
            <a:ext cx="6781800" cy="12954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6314" y="533400"/>
            <a:ext cx="2057400" cy="67710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Diversity Snapshot</a:t>
            </a:r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270029" y="1104901"/>
            <a:ext cx="1634971" cy="4190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03" y="2070717"/>
            <a:ext cx="67913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0029" y="304801"/>
            <a:ext cx="6456285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6"/>
          </p:cNvCxnSpPr>
          <p:nvPr/>
        </p:nvCxnSpPr>
        <p:spPr>
          <a:xfrm>
            <a:off x="6726314" y="1104901"/>
            <a:ext cx="1960486" cy="965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>
            <a:off x="6096000" y="3048000"/>
            <a:ext cx="304800" cy="613827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21641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measures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" y="633786"/>
            <a:ext cx="6091237" cy="39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81" y="3354913"/>
            <a:ext cx="6167438" cy="25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2306" y="1673065"/>
            <a:ext cx="3657600" cy="227754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Appropriate Care Score Populations:</a:t>
            </a:r>
          </a:p>
          <a:p>
            <a:pPr algn="ctr"/>
            <a:endParaRPr lang="en-US" sz="1400" b="1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Heart Failure (HF)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Acute Myocardial Infarction (AMI)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Pneumonia (CAP)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Surgical Care (SCIP)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Stroke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VTE prophylaxis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Immunizations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95800" y="1219200"/>
            <a:ext cx="43434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6248400" y="2986822"/>
            <a:ext cx="152400" cy="746977"/>
          </a:xfrm>
          <a:prstGeom prst="rightBrac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8668" y="31294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measures added in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609600"/>
            <a:ext cx="595209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533400"/>
            <a:ext cx="2057400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Appropriate Care Scores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1928004" y="2346325"/>
            <a:ext cx="6682596" cy="3063875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" y="228600"/>
            <a:ext cx="4800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6"/>
          </p:cNvCxnSpPr>
          <p:nvPr/>
        </p:nvCxnSpPr>
        <p:spPr>
          <a:xfrm>
            <a:off x="4876800" y="762000"/>
            <a:ext cx="3657600" cy="1625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6266" y="914400"/>
            <a:ext cx="1741738" cy="147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04" y="2346325"/>
            <a:ext cx="6682596" cy="231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943600" y="2209800"/>
            <a:ext cx="2819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82" y="2406276"/>
            <a:ext cx="1026272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COPD readmission rates added in Q3 2013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3237273"/>
            <a:ext cx="266654" cy="34865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0" y="381001"/>
            <a:ext cx="8625041" cy="106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5" y="1513035"/>
            <a:ext cx="5815011" cy="2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23963" y="3352800"/>
            <a:ext cx="6853237" cy="587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6" y="4038600"/>
            <a:ext cx="6303168" cy="193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3" y="1828800"/>
            <a:ext cx="5562600" cy="2514600"/>
          </a:xfrm>
        </p:spPr>
        <p:txBody>
          <a:bodyPr/>
          <a:lstStyle/>
          <a:p>
            <a:r>
              <a:rPr lang="en-US" dirty="0"/>
              <a:t>Leadership support</a:t>
            </a:r>
          </a:p>
          <a:p>
            <a:r>
              <a:rPr lang="en-US" dirty="0"/>
              <a:t>Organizational effort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‘Why’ </a:t>
            </a:r>
          </a:p>
          <a:p>
            <a:r>
              <a:rPr lang="en-US" dirty="0"/>
              <a:t>Pursuit of accurate </a:t>
            </a:r>
            <a:r>
              <a:rPr lang="en-US" dirty="0" err="1"/>
              <a:t>REaL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8800"/>
            <a:ext cx="2858483" cy="23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4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525963"/>
          </a:xfrm>
        </p:spPr>
        <p:txBody>
          <a:bodyPr/>
          <a:lstStyle/>
          <a:p>
            <a:r>
              <a:rPr lang="en-US" dirty="0"/>
              <a:t>Effectiveness starts internally</a:t>
            </a:r>
          </a:p>
          <a:p>
            <a:pPr lvl="1"/>
            <a:r>
              <a:rPr lang="en-US" dirty="0"/>
              <a:t>Scripting and the ‘why’ with staff</a:t>
            </a:r>
          </a:p>
          <a:p>
            <a:pPr lvl="2"/>
            <a:r>
              <a:rPr lang="en-US" dirty="0"/>
              <a:t>Better care, better outcome, better experience</a:t>
            </a:r>
          </a:p>
          <a:p>
            <a:pPr lvl="1"/>
            <a:r>
              <a:rPr lang="en-US" dirty="0"/>
              <a:t>Education and EMR</a:t>
            </a:r>
          </a:p>
          <a:p>
            <a:pPr lvl="2"/>
            <a:r>
              <a:rPr lang="en-US" dirty="0"/>
              <a:t>Accurate capture becomes data </a:t>
            </a:r>
          </a:p>
          <a:p>
            <a:pPr lvl="2"/>
            <a:r>
              <a:rPr lang="en-US" dirty="0"/>
              <a:t>Completeness</a:t>
            </a:r>
          </a:p>
          <a:p>
            <a:pPr lvl="2"/>
            <a:r>
              <a:rPr lang="en-US" dirty="0"/>
              <a:t>Limit ‘unknown’ responses </a:t>
            </a:r>
          </a:p>
          <a:p>
            <a:pPr lvl="1"/>
            <a:r>
              <a:rPr lang="en-US" dirty="0"/>
              <a:t>Organizational Effort </a:t>
            </a:r>
          </a:p>
          <a:p>
            <a:pPr lvl="2"/>
            <a:r>
              <a:rPr lang="en-US" dirty="0"/>
              <a:t>Track and trend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slade\AppData\Local\Temp\XPgrpwise\5E5F86CEanmed2aamc310016B6C7219E4851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08088"/>
            <a:ext cx="47228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9525" y="400050"/>
            <a:ext cx="7629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Demographic Matrix</a:t>
            </a:r>
          </a:p>
          <a:p>
            <a:pPr>
              <a:defRPr/>
            </a:pPr>
            <a:r>
              <a:rPr lang="en-US" dirty="0"/>
              <a:t>Question/Answer/Clarification: </a:t>
            </a:r>
            <a:r>
              <a:rPr lang="en-US" sz="1050" i="1" dirty="0"/>
              <a:t>Accurate, Complete, Unique, Timely  and Consistent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9100" y="1208088"/>
            <a:ext cx="3754438" cy="406265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en-US" sz="1200" dirty="0"/>
              <a:t>Gender </a:t>
            </a:r>
          </a:p>
          <a:p>
            <a:pPr>
              <a:defRPr/>
            </a:pPr>
            <a:r>
              <a:rPr lang="en-US" sz="1200" dirty="0"/>
              <a:t>Question: </a:t>
            </a:r>
            <a:r>
              <a:rPr lang="en-US" sz="1200" b="1" dirty="0"/>
              <a:t>What was your gender at birth?</a:t>
            </a:r>
          </a:p>
          <a:p>
            <a:pPr>
              <a:defRPr/>
            </a:pPr>
            <a:r>
              <a:rPr lang="en-US" sz="1200" dirty="0"/>
              <a:t>Patient Response: What can’t you tell!</a:t>
            </a:r>
          </a:p>
          <a:p>
            <a:pPr>
              <a:defRPr/>
            </a:pPr>
            <a:r>
              <a:rPr lang="en-US" sz="1200" dirty="0"/>
              <a:t>Clarification: We want to make sure that treat everyone fairly and give them a chance to answer for themselves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2. </a:t>
            </a:r>
            <a:r>
              <a:rPr lang="en-US" sz="1200" b="1" dirty="0"/>
              <a:t>What name do you prefer? 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3. Race </a:t>
            </a:r>
          </a:p>
          <a:p>
            <a:pPr>
              <a:defRPr/>
            </a:pPr>
            <a:r>
              <a:rPr lang="en-US" sz="1200" dirty="0"/>
              <a:t>Question: </a:t>
            </a:r>
            <a:r>
              <a:rPr lang="en-US" sz="1200" b="1" dirty="0"/>
              <a:t>What is your race?</a:t>
            </a:r>
          </a:p>
          <a:p>
            <a:pPr>
              <a:defRPr/>
            </a:pPr>
            <a:r>
              <a:rPr lang="en-US" sz="1200" dirty="0"/>
              <a:t>Patient Response: None of your business! Why do you have to know that?</a:t>
            </a:r>
          </a:p>
          <a:p>
            <a:pPr>
              <a:defRPr/>
            </a:pPr>
            <a:r>
              <a:rPr lang="en-US" sz="1200" dirty="0"/>
              <a:t>Clarification: We want to make sure that all the information we have about you is accurate and complete</a:t>
            </a:r>
          </a:p>
          <a:p>
            <a:pPr>
              <a:defRPr/>
            </a:pPr>
            <a:r>
              <a:rPr lang="en-US" sz="900" i="1" dirty="0">
                <a:solidFill>
                  <a:srgbClr val="C00000"/>
                </a:solidFill>
              </a:rPr>
              <a:t>Percentage of unknown respondents should be very low. Data needs to be accurate! 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4. Ethnicity</a:t>
            </a:r>
          </a:p>
          <a:p>
            <a:pPr>
              <a:defRPr/>
            </a:pPr>
            <a:r>
              <a:rPr lang="en-US" sz="1200" dirty="0"/>
              <a:t>Question: </a:t>
            </a:r>
            <a:r>
              <a:rPr lang="en-US" sz="1200" b="1" dirty="0"/>
              <a:t>Where were you born?</a:t>
            </a:r>
          </a:p>
          <a:p>
            <a:pPr>
              <a:defRPr/>
            </a:pPr>
            <a:r>
              <a:rPr lang="en-US" sz="1200" dirty="0"/>
              <a:t>Patient Response: Why do you need to know?</a:t>
            </a:r>
          </a:p>
          <a:p>
            <a:pPr>
              <a:defRPr/>
            </a:pPr>
            <a:r>
              <a:rPr lang="en-US" sz="1200" dirty="0"/>
              <a:t>Clarification: We want to provide you with the best most appropriate care.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76350" y="1371600"/>
            <a:ext cx="4354513" cy="9271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57650" y="2298700"/>
            <a:ext cx="1493838" cy="3095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3030538"/>
            <a:ext cx="1970088" cy="18272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89075" y="4721225"/>
            <a:ext cx="4010025" cy="3889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7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Womens &amp; Childr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429000"/>
            <a:ext cx="2960899" cy="1974850"/>
          </a:xfrm>
          <a:noFill/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chemeClr val="tx1"/>
                </a:solidFill>
                <a:latin typeface="Arial Narrow" pitchFamily="34" charset="0"/>
              </a:rPr>
              <a:t>AnMed</a:t>
            </a:r>
            <a:r>
              <a:rPr lang="en-US" sz="4000" b="1" dirty="0">
                <a:solidFill>
                  <a:schemeClr val="tx1"/>
                </a:solidFill>
                <a:latin typeface="Arial Narrow" pitchFamily="34" charset="0"/>
              </a:rPr>
              <a:t> Health Quick Facts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57388"/>
            <a:ext cx="5791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588 Bed Acute Care System</a:t>
            </a:r>
            <a:endParaRPr lang="en-US" sz="20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Level II Trauma Center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Emergency Department visits:  45,000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Admissions:  23,000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Active Medical Staff: 575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Employees: 3,500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 Narrow" pitchFamily="34" charset="0"/>
              </a:rPr>
              <a:t>Largest employer in Anderson County 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dirty="0">
                <a:latin typeface="Arial Narrow" pitchFamily="34" charset="0"/>
              </a:rPr>
              <a:t>Source : </a:t>
            </a:r>
            <a:r>
              <a:rPr lang="en-US" sz="1200" i="1" dirty="0"/>
              <a:t>CY2021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4101" name="Picture 7" descr="Medical Center Exterior 02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295400"/>
            <a:ext cx="3319882" cy="2338388"/>
          </a:xfr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Data Stratification and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763000" cy="4525963"/>
          </a:xfrm>
        </p:spPr>
        <p:txBody>
          <a:bodyPr/>
          <a:lstStyle/>
          <a:p>
            <a:r>
              <a:rPr lang="en-US" sz="2800" dirty="0"/>
              <a:t>Assemble a working group focused on disparities</a:t>
            </a:r>
          </a:p>
          <a:p>
            <a:pPr lvl="1"/>
            <a:r>
              <a:rPr lang="en-US" sz="2400" dirty="0"/>
              <a:t>Multidisciplinary approach</a:t>
            </a:r>
          </a:p>
          <a:p>
            <a:pPr lvl="1"/>
            <a:r>
              <a:rPr lang="en-US" sz="2400" dirty="0"/>
              <a:t>Consider stakeholders in collection and populations</a:t>
            </a:r>
          </a:p>
          <a:p>
            <a:pPr lvl="1"/>
            <a:r>
              <a:rPr lang="en-US" sz="2400" dirty="0"/>
              <a:t>Incorporate current work when possible </a:t>
            </a:r>
          </a:p>
          <a:p>
            <a:r>
              <a:rPr lang="en-US" sz="2800" dirty="0"/>
              <a:t>Validate the </a:t>
            </a:r>
            <a:r>
              <a:rPr lang="en-US" sz="2800" dirty="0" err="1"/>
              <a:t>REaL</a:t>
            </a:r>
            <a:r>
              <a:rPr lang="en-US" sz="2800" dirty="0"/>
              <a:t> data </a:t>
            </a:r>
          </a:p>
          <a:p>
            <a:r>
              <a:rPr lang="en-US" sz="2800" dirty="0"/>
              <a:t>Identify highest priorities for stratification </a:t>
            </a:r>
          </a:p>
          <a:p>
            <a:pPr lvl="1"/>
            <a:r>
              <a:rPr lang="en-US" sz="2400" i="1" dirty="0"/>
              <a:t>Understand your community</a:t>
            </a:r>
          </a:p>
          <a:p>
            <a:r>
              <a:rPr lang="en-US" sz="2800" dirty="0"/>
              <a:t>Determine if stratification possible on selected metrics</a:t>
            </a:r>
          </a:p>
          <a:p>
            <a:r>
              <a:rPr lang="en-US" sz="2800" dirty="0"/>
              <a:t>Stratify</a:t>
            </a:r>
          </a:p>
          <a:p>
            <a:pPr marL="0" indent="0">
              <a:buNone/>
            </a:pPr>
            <a:r>
              <a:rPr lang="en-US" sz="1100" i="1" dirty="0"/>
              <a:t>			Source: AHA ‘A Framework for Stratifying Race, Ethnicity, and Language Data 2014</a:t>
            </a:r>
          </a:p>
        </p:txBody>
      </p:sp>
    </p:spTree>
    <p:extLst>
      <p:ext uri="{BB962C8B-B14F-4D97-AF65-F5344CB8AC3E}">
        <p14:creationId xmlns:p14="http://schemas.microsoft.com/office/powerpoint/2010/main" val="133135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Health View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013" y="1905000"/>
            <a:ext cx="8727973" cy="31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43200" y="685800"/>
            <a:ext cx="5334465" cy="52516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dirty="0">
                <a:solidFill>
                  <a:schemeClr val="tx1"/>
                </a:solidFill>
              </a:rPr>
              <a:t>Access Health Epic Dashboard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47514"/>
            <a:ext cx="1700965" cy="957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637"/>
          <a:stretch/>
        </p:blipFill>
        <p:spPr>
          <a:xfrm>
            <a:off x="4267200" y="1447800"/>
            <a:ext cx="4038600" cy="429885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28199"/>
            <a:ext cx="2985335" cy="5188487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0023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3617"/>
            <a:ext cx="6629400" cy="5293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Visual Mapping – Interactive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1" y="156720"/>
            <a:ext cx="1751821" cy="98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702078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z="4400" dirty="0"/>
              <a:t>Emerging Efforts – Where are we now?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801100" cy="38862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Access Health of Anderson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Diabetes Management 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Value Based Care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Chronic Disease Management 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2 or more diseases and 4 or more medications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Annual wellness screenings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Colorectal Cancer Screenings and Mammography</a:t>
            </a:r>
          </a:p>
          <a:p>
            <a:pPr marL="457200" lvl="1" indent="-4572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Social Determinants</a:t>
            </a:r>
          </a:p>
          <a:p>
            <a:pPr marL="857250" lvl="2" indent="-4572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SCHA SDOH Collaborative</a:t>
            </a:r>
          </a:p>
          <a:p>
            <a:pPr marL="857250" lvl="2" indent="-457200">
              <a:lnSpc>
                <a:spcPct val="90000"/>
              </a:lnSpc>
              <a:defRPr/>
            </a:pPr>
            <a:r>
              <a:rPr lang="en-US" dirty="0">
                <a:latin typeface="Arial Narrow" pitchFamily="34" charset="0"/>
              </a:rPr>
              <a:t>Focus/elevation on system wide collection  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5405" b="3398"/>
          <a:stretch>
            <a:fillRect/>
          </a:stretch>
        </p:blipFill>
        <p:spPr bwMode="auto">
          <a:xfrm>
            <a:off x="6096000" y="1669312"/>
            <a:ext cx="2667000" cy="2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5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algn="r"/>
            <a:r>
              <a:rPr lang="en-US" dirty="0"/>
              <a:t>Population and</a:t>
            </a:r>
            <a:br>
              <a:rPr lang="en-US" dirty="0"/>
            </a:br>
            <a:r>
              <a:rPr lang="en-US" dirty="0"/>
              <a:t> Community Health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037866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you working 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Organizational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Service Line or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Intersect with Community Health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Ambulatory/Medical Group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Inpatient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8"/>
          <a:stretch/>
        </p:blipFill>
        <p:spPr>
          <a:xfrm>
            <a:off x="152401" y="248134"/>
            <a:ext cx="42672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029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Pro TIP :  </a:t>
            </a:r>
            <a:r>
              <a:rPr lang="en-US" sz="2000" i="1" dirty="0">
                <a:solidFill>
                  <a:srgbClr val="0070C0"/>
                </a:solidFill>
              </a:rPr>
              <a:t>Integrate with current work</a:t>
            </a:r>
          </a:p>
        </p:txBody>
      </p:sp>
    </p:spTree>
    <p:extLst>
      <p:ext uri="{BB962C8B-B14F-4D97-AF65-F5344CB8AC3E}">
        <p14:creationId xmlns:p14="http://schemas.microsoft.com/office/powerpoint/2010/main" val="2677002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Present and Future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635" y="1490719"/>
            <a:ext cx="4343400" cy="208756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“Health Equity is no longer just an imperative but an expectation.”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477" y="3679716"/>
            <a:ext cx="7125485" cy="2126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4" y="297674"/>
            <a:ext cx="3002374" cy="379933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6958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RWJ Finding Answers Road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"/>
            <a:ext cx="44196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0" y="2209800"/>
            <a:ext cx="434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1. Link quality and equity</a:t>
            </a:r>
          </a:p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   2. Create a culture of equity</a:t>
            </a:r>
          </a:p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      3. Diagnose the disparity</a:t>
            </a:r>
          </a:p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         4. Design the activity</a:t>
            </a:r>
          </a:p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           5. Secure buy-in</a:t>
            </a:r>
          </a:p>
          <a:p>
            <a:pPr marL="342900" indent="-342900"/>
            <a:r>
              <a:rPr lang="en-US" sz="2800" b="1">
                <a:solidFill>
                  <a:srgbClr val="990033"/>
                </a:solidFill>
                <a:latin typeface="Arial Narrow" pitchFamily="34" charset="0"/>
              </a:rPr>
              <a:t>               6. Implement change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541020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Arial Narrow" pitchFamily="34" charset="0"/>
              </a:rPr>
              <a:t>Source: Robert Wood Johnson Foundation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4876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br>
              <a:rPr lang="en-US" sz="1200" b="1"/>
            </a:br>
            <a:r>
              <a:rPr lang="en-US" sz="1000" b="1">
                <a:solidFill>
                  <a:schemeClr val="accent2"/>
                </a:solidFill>
              </a:rPr>
              <a:t> 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400" b="1">
                <a:latin typeface="Arial Narrow" pitchFamily="34" charset="0"/>
              </a:rPr>
              <a:t>A Roadmap</a:t>
            </a:r>
          </a:p>
          <a:p>
            <a:pPr>
              <a:lnSpc>
                <a:spcPct val="90000"/>
              </a:lnSpc>
            </a:pPr>
            <a:endParaRPr lang="en-US" sz="4400" b="1">
              <a:solidFill>
                <a:srgbClr val="6699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:\Documents and Settings\jslade\Local Settings\Temporary Internet Files\Content.IE5\7OAB6670\MC9004337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447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12"/>
          <p:cNvSpPr txBox="1">
            <a:spLocks noChangeArrowheads="1"/>
          </p:cNvSpPr>
          <p:nvPr/>
        </p:nvSpPr>
        <p:spPr bwMode="auto">
          <a:xfrm>
            <a:off x="228600" y="838200"/>
            <a:ext cx="2963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 Narrow" pitchFamily="34" charset="0"/>
              </a:rPr>
              <a:t>Questions ?</a:t>
            </a:r>
            <a:r>
              <a:rPr lang="en-US" sz="3600" b="1">
                <a:latin typeface="Arial Narrow" pitchFamily="34" charset="0"/>
              </a:rPr>
              <a:t> </a:t>
            </a:r>
          </a:p>
        </p:txBody>
      </p:sp>
      <p:pic>
        <p:nvPicPr>
          <p:cNvPr id="30724" name="Picture 7" descr="C:\Documents and Settings\jslade\Local Settings\Temporary Internet Files\Content.IE5\7OAB6670\MC9004337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00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C:\Documents and Settings\jslade\Local Settings\Temporary Internet Files\Content.IE5\7OAB6670\MC9004337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52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C:\Documents and Settings\jslade\Local Settings\Temporary Internet Files\Content.IE5\7OAB6670\MC9004337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44963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dirty="0"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 Narrow" pitchFamily="34" charset="0"/>
              </a:rPr>
              <a:t>Juana Slade, CDM, CCF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 Narrow" pitchFamily="34" charset="0"/>
              </a:rPr>
              <a:t>Director, Diversity and Language Services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dirty="0">
                <a:latin typeface="Arial Narrow" pitchFamily="34" charset="0"/>
                <a:hlinkClick r:id="rId3"/>
              </a:rPr>
              <a:t>juana.slade@anmedhealth.org</a:t>
            </a:r>
            <a:endParaRPr lang="en-US" sz="2400" dirty="0">
              <a:latin typeface="Arial Narrow" pitchFamily="34" charset="0"/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dirty="0">
              <a:latin typeface="Arial Narrow" pitchFamily="34" charset="0"/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dirty="0">
                <a:latin typeface="Arial Narrow" pitchFamily="34" charset="0"/>
              </a:rPr>
              <a:t>J. Suzanne Wilson, MBA, RN, ACM-RN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dirty="0">
                <a:latin typeface="Arial Narrow" pitchFamily="34" charset="0"/>
              </a:rPr>
              <a:t>AVP, Population Health 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dirty="0">
                <a:latin typeface="Arial Narrow" pitchFamily="34" charset="0"/>
                <a:hlinkClick r:id="rId4"/>
              </a:rPr>
              <a:t>suzanne.wilson@anmedhealth.org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8229600" cy="1020762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Pursuit of Excellence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500" dirty="0">
                <a:latin typeface="Arial Unicode MS" pitchFamily="34" charset="-128"/>
              </a:rPr>
              <a:t>    </a:t>
            </a:r>
            <a:r>
              <a:rPr lang="en-US" sz="2600" dirty="0" err="1">
                <a:latin typeface="Arial Narrow" pitchFamily="34" charset="0"/>
              </a:rPr>
              <a:t>AnMed</a:t>
            </a:r>
            <a:r>
              <a:rPr lang="en-US" sz="2600" dirty="0">
                <a:latin typeface="Arial Narrow" pitchFamily="34" charset="0"/>
              </a:rPr>
              <a:t> Health has earned numerous awards and accreditations for quality care, including recognitions from </a:t>
            </a:r>
            <a:r>
              <a:rPr lang="en-US" sz="2600" dirty="0" err="1">
                <a:latin typeface="Arial Narrow" pitchFamily="34" charset="0"/>
              </a:rPr>
              <a:t>HealthGrades</a:t>
            </a:r>
            <a:r>
              <a:rPr lang="en-US" sz="2600" dirty="0">
                <a:latin typeface="Arial Narrow" pitchFamily="34" charset="0"/>
              </a:rPr>
              <a:t>, Leapfrog, and SC Hospital Association.</a:t>
            </a:r>
          </a:p>
        </p:txBody>
      </p:sp>
      <p:pic>
        <p:nvPicPr>
          <p:cNvPr id="7173" name="Picture 8" descr="Magnet Recognition Logo CMYK [png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842" y="5246251"/>
            <a:ext cx="1403813" cy="11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http://t0.gstatic.com/images?q=tbn:ANd9GcSoLAvtfZDy_W_y4kVWer_JPRtA7OP4a-SobV54TCQRRkV7Bic_ws6PQU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494" y="4462239"/>
            <a:ext cx="1446213" cy="1371600"/>
          </a:xfrm>
          <a:prstGeom prst="rect">
            <a:avLst/>
          </a:prstGeom>
          <a:noFill/>
          <a:ln w="19050" cap="rnd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0" y="3130975"/>
            <a:ext cx="1943100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302680"/>
            <a:ext cx="1666875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844" y="3242577"/>
            <a:ext cx="3376613" cy="93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2930526"/>
            <a:ext cx="862012" cy="442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683" y="4642945"/>
            <a:ext cx="1864797" cy="1786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183" y="3182507"/>
            <a:ext cx="1679371" cy="1664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4038600" y="228600"/>
            <a:ext cx="375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600" b="1" kern="0" dirty="0">
                <a:latin typeface="Arial Narrow" pitchFamily="34" charset="0"/>
              </a:rPr>
              <a:t>“Gracious Space”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038600" y="1190625"/>
            <a:ext cx="5083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 Narrow" panose="020B0606020202030204" pitchFamily="34" charset="0"/>
                <a:cs typeface="Times New Roman" panose="02020603050405020304" pitchFamily="18" charset="0"/>
              </a:rPr>
              <a:t>“…kindness, mercy, tact, compassion, a desire to understand – a generosity of spirit…that moves us into more meaningful, productive, nourishing and just relationships.”         		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1400" i="1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400">
                <a:latin typeface="Arial Narrow" panose="020B0606020202030204" pitchFamily="34" charset="0"/>
                <a:cs typeface="Times New Roman" panose="02020603050405020304" pitchFamily="18" charset="0"/>
              </a:rPr>
              <a:t>– Patricia M. Hughes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 Narrow" panose="020B0606020202030204" pitchFamily="34" charset="0"/>
                <a:cs typeface="Times New Roman" panose="02020603050405020304" pitchFamily="18" charset="0"/>
              </a:rPr>
              <a:t>The Center for Ethical Leadership </a:t>
            </a:r>
          </a:p>
        </p:txBody>
      </p:sp>
      <p:pic>
        <p:nvPicPr>
          <p:cNvPr id="7172" name="Picture 11" descr="C:\Documents and Settings\jslade\Local Settings\Temporary Internet Files\Content.IE5\IQ4B2WST\MP9004308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0"/>
            <a:ext cx="3886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038600" y="314325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Wingdings" pitchFamily="2" charset="2"/>
              <a:buChar char="ü"/>
              <a:defRPr/>
            </a:pPr>
            <a:r>
              <a:rPr lang="en-US" sz="2000" kern="0" dirty="0">
                <a:latin typeface="Arial Narrow" pitchFamily="34" charset="0"/>
              </a:rPr>
              <a:t>Honest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en-US" sz="2000" kern="0" dirty="0">
                <a:latin typeface="Arial Narrow" pitchFamily="34" charset="0"/>
              </a:rPr>
              <a:t>Safe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en-US" sz="2000" kern="0" dirty="0">
                <a:latin typeface="Arial Narrow" pitchFamily="34" charset="0"/>
              </a:rPr>
              <a:t>Attentive (Listening)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en-US" sz="2000" kern="0" dirty="0">
                <a:latin typeface="Arial Narrow" pitchFamily="34" charset="0"/>
              </a:rPr>
              <a:t>Engaged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en-US" sz="2000" kern="0" dirty="0">
                <a:latin typeface="Arial Narrow" pitchFamily="34" charset="0"/>
              </a:rPr>
              <a:t>Respectful</a:t>
            </a:r>
          </a:p>
        </p:txBody>
      </p:sp>
    </p:spTree>
    <p:extLst>
      <p:ext uri="{BB962C8B-B14F-4D97-AF65-F5344CB8AC3E}">
        <p14:creationId xmlns:p14="http://schemas.microsoft.com/office/powerpoint/2010/main" val="14480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endParaRPr lang="en-US" altLang="en-US" b="1" dirty="0"/>
          </a:p>
          <a:p>
            <a:pPr marL="457200" indent="-457200" algn="r" eaLnBrk="1" hangingPunct="1">
              <a:buFontTx/>
              <a:buNone/>
            </a:pPr>
            <a:r>
              <a:rPr lang="en-US" altLang="en-US" b="1" dirty="0"/>
              <a:t>Effective Diversity Management </a:t>
            </a:r>
            <a:r>
              <a:rPr lang="en-US" altLang="en-US" dirty="0"/>
              <a:t>(2001)</a:t>
            </a:r>
            <a:endParaRPr lang="en-US" altLang="en-US" i="1" dirty="0"/>
          </a:p>
          <a:p>
            <a:pPr marL="457200" indent="-457200" algn="r" eaLnBrk="1" hangingPunct="1">
              <a:buFontTx/>
              <a:buNone/>
            </a:pPr>
            <a:endParaRPr lang="en-US" altLang="en-US" i="1" dirty="0"/>
          </a:p>
          <a:p>
            <a:pPr marL="457200" indent="-457200" algn="r" eaLnBrk="1" hangingPunct="1">
              <a:buFontTx/>
              <a:buNone/>
            </a:pPr>
            <a:r>
              <a:rPr lang="en-US" altLang="en-US" b="1" dirty="0"/>
              <a:t>‘</a:t>
            </a:r>
            <a:r>
              <a:rPr lang="en-US" altLang="en-US" b="1" dirty="0" err="1"/>
              <a:t>Differentiology</a:t>
            </a:r>
            <a:r>
              <a:rPr lang="en-US" altLang="en-US" b="1" dirty="0"/>
              <a:t>’ </a:t>
            </a:r>
            <a:r>
              <a:rPr lang="en-US" altLang="en-US" dirty="0"/>
              <a:t>(2007)</a:t>
            </a:r>
          </a:p>
          <a:p>
            <a:pPr marL="457200" indent="-457200" algn="r" eaLnBrk="1" hangingPunct="1"/>
            <a:endParaRPr lang="en-US" altLang="en-US" dirty="0"/>
          </a:p>
          <a:p>
            <a:pPr marL="457200" indent="-457200" algn="r" eaLnBrk="1" hangingPunct="1">
              <a:buFontTx/>
              <a:buNone/>
            </a:pPr>
            <a:r>
              <a:rPr lang="en-US" altLang="en-US" b="1" dirty="0"/>
              <a:t>Cultural Competence</a:t>
            </a:r>
            <a:r>
              <a:rPr lang="en-US" altLang="en-US" dirty="0"/>
              <a:t> (2011)</a:t>
            </a:r>
            <a:r>
              <a:rPr lang="en-US" altLang="en-US" b="1" dirty="0"/>
              <a:t> </a:t>
            </a:r>
          </a:p>
          <a:p>
            <a:pPr marL="457200" indent="-457200" algn="r" eaLnBrk="1" hangingPunct="1">
              <a:buFontTx/>
              <a:buNone/>
            </a:pPr>
            <a:endParaRPr lang="en-US" altLang="en-US" b="1" dirty="0"/>
          </a:p>
          <a:p>
            <a:pPr marL="457200" indent="-457200" algn="r" eaLnBrk="1" hangingPunct="1">
              <a:buFontTx/>
              <a:buNone/>
            </a:pPr>
            <a:r>
              <a:rPr lang="en-US" altLang="en-US" b="1" dirty="0"/>
              <a:t>Elimination of Health Disparities</a:t>
            </a:r>
            <a:r>
              <a:rPr lang="en-US" altLang="en-US" dirty="0"/>
              <a:t>  (The Next Decade)</a:t>
            </a:r>
            <a:endParaRPr lang="en-US" altLang="en-US" b="1" dirty="0">
              <a:sym typeface="Wingdings" panose="05000000000000000000" pitchFamily="2" charset="2"/>
            </a:endParaRPr>
          </a:p>
          <a:p>
            <a:pPr marL="457200" indent="-457200" algn="ctr" eaLnBrk="1" hangingPunct="1">
              <a:buFontTx/>
              <a:buNone/>
            </a:pPr>
            <a:endParaRPr lang="en-US" altLang="en-US" b="1" dirty="0"/>
          </a:p>
          <a:p>
            <a:pPr marL="457200" indent="-457200" eaLnBrk="1" hangingPunct="1">
              <a:buFontTx/>
              <a:buNone/>
            </a:pPr>
            <a:endParaRPr lang="en-US" altLang="en-US" b="1" dirty="0"/>
          </a:p>
        </p:txBody>
      </p:sp>
      <p:pic>
        <p:nvPicPr>
          <p:cNvPr id="81924" name="Picture 4" descr="Cover_no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1764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5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 l="30859" t="16406" r="21875" b="6250"/>
          <a:stretch>
            <a:fillRect/>
          </a:stretch>
        </p:blipFill>
        <p:spPr bwMode="auto">
          <a:xfrm>
            <a:off x="4953000" y="4572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04800" y="2133600"/>
            <a:ext cx="4724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1010A8"/>
                </a:solidFill>
                <a:latin typeface="Arial Narrow" pitchFamily="34" charset="0"/>
              </a:rPr>
              <a:t>“Addressing disparities is no longer just about morality, ethics and social justice: It is essential for performance excellence and improved community health.”</a:t>
            </a:r>
          </a:p>
          <a:p>
            <a:endParaRPr lang="en-US" sz="1400" dirty="0">
              <a:latin typeface="Arial Narrow" pitchFamily="34" charset="0"/>
            </a:endParaRPr>
          </a:p>
          <a:p>
            <a:pPr algn="r"/>
            <a:r>
              <a:rPr lang="en-US" sz="1600" dirty="0">
                <a:latin typeface="Arial Narrow" pitchFamily="34" charset="0"/>
              </a:rPr>
              <a:t>Association of American Medical Colleges</a:t>
            </a:r>
          </a:p>
          <a:p>
            <a:pPr algn="r"/>
            <a:r>
              <a:rPr lang="en-US" sz="1600" dirty="0">
                <a:latin typeface="Arial Narrow" pitchFamily="34" charset="0"/>
              </a:rPr>
              <a:t>American College of Healthcare Executives</a:t>
            </a:r>
          </a:p>
          <a:p>
            <a:pPr algn="r"/>
            <a:r>
              <a:rPr lang="en-US" sz="1600" dirty="0">
                <a:latin typeface="Arial Narrow" pitchFamily="34" charset="0"/>
              </a:rPr>
              <a:t>American Hospital Association</a:t>
            </a:r>
          </a:p>
          <a:p>
            <a:pPr algn="r"/>
            <a:r>
              <a:rPr lang="en-US" sz="1600" dirty="0">
                <a:latin typeface="Arial Narrow" pitchFamily="34" charset="0"/>
              </a:rPr>
              <a:t>Catholic Health Association of the United States</a:t>
            </a:r>
          </a:p>
          <a:p>
            <a:pPr algn="r"/>
            <a:r>
              <a:rPr lang="en-US" sz="1600" dirty="0">
                <a:latin typeface="Arial Narrow" pitchFamily="34" charset="0"/>
              </a:rPr>
              <a:t>National Association of Public Hospitals and Health Systems</a:t>
            </a:r>
            <a:endParaRPr lang="en-US" sz="1600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4876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br>
              <a:rPr lang="en-US" sz="1200" b="1"/>
            </a:br>
            <a:r>
              <a:rPr lang="en-US" sz="1000" b="1">
                <a:solidFill>
                  <a:schemeClr val="accent2"/>
                </a:solidFill>
              </a:rPr>
              <a:t> 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400" b="1">
                <a:latin typeface="Arial Narrow" pitchFamily="34" charset="0"/>
              </a:rPr>
              <a:t>Call to Action !</a:t>
            </a:r>
            <a:endParaRPr lang="en-US" sz="4400" b="1">
              <a:solidFill>
                <a:srgbClr val="6699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50958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kern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AnMed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Health’s Equity of Care Pledge</a:t>
            </a:r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0047211"/>
              </p:ext>
            </p:extLst>
          </p:nvPr>
        </p:nvGraphicFramePr>
        <p:xfrm>
          <a:off x="1045756" y="1048634"/>
          <a:ext cx="7905750" cy="4792665"/>
        </p:xfrm>
        <a:graphic>
          <a:graphicData uri="http://schemas.openxmlformats.org/drawingml/2006/table">
            <a:tbl>
              <a:tblPr firstCol="1" bandRow="1">
                <a:effectLst/>
              </a:tblPr>
              <a:tblGrid>
                <a:gridCol w="26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0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u="sng" dirty="0">
                          <a:solidFill>
                            <a:srgbClr val="0264C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I</a:t>
                      </a:r>
                      <a:endParaRPr lang="en-US" sz="1600" u="none" dirty="0">
                        <a:solidFill>
                          <a:srgbClr val="0264C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Collection, Stratification </a:t>
                      </a: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Use of Data</a:t>
                      </a:r>
                    </a:p>
                  </a:txBody>
                  <a:tcPr marL="103632" marR="103632" marT="51811" marB="51811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Ethnicity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Language Data Collection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and Gender Minority Patient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Collection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1" marB="518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u="sng" dirty="0">
                          <a:solidFill>
                            <a:srgbClr val="0264C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II</a:t>
                      </a: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</a:t>
                      </a: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Training</a:t>
                      </a:r>
                    </a:p>
                  </a:txBody>
                  <a:tcPr marL="103632" marR="103632" marT="51811" marB="51811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-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Physicians Network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– RN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Clinical Professionals</a:t>
                      </a: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Non-Clinical, Patient-Facing Teammates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1" marB="518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u="sng" dirty="0">
                          <a:solidFill>
                            <a:srgbClr val="0264C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III</a:t>
                      </a: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 in Leadership &amp; Governance</a:t>
                      </a:r>
                    </a:p>
                  </a:txBody>
                  <a:tcPr marL="103632" marR="103632" marT="51811" marB="51811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Equity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</a:t>
                      </a: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Equity Transformation</a:t>
                      </a: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of Trustees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1" marB="518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1" u="sng" dirty="0">
                          <a:solidFill>
                            <a:srgbClr val="0264C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IV</a:t>
                      </a:r>
                    </a:p>
                    <a:p>
                      <a:pPr lvl="1" algn="r">
                        <a:lnSpc>
                          <a:spcPct val="100000"/>
                        </a:lnSpc>
                      </a:pPr>
                      <a:r>
                        <a:rPr lang="en-US" sz="1600" b="0" i="1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Partnerships</a:t>
                      </a:r>
                    </a:p>
                  </a:txBody>
                  <a:tcPr marL="103632" marR="103632" marT="51811" marB="51811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Net Council</a:t>
                      </a:r>
                    </a:p>
                    <a:p>
                      <a:pPr marL="628633" lvl="1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for a Healthier South Carolina</a:t>
                      </a:r>
                    </a:p>
                  </a:txBody>
                  <a:tcPr marL="103632" marR="103632" marT="51811" marB="518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841565" y="3221703"/>
            <a:ext cx="28194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1498600"/>
            <a:ext cx="441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34" name="Group 6"/>
          <p:cNvGrpSpPr>
            <a:grpSpLocks/>
          </p:cNvGrpSpPr>
          <p:nvPr/>
        </p:nvGrpSpPr>
        <p:grpSpPr bwMode="auto">
          <a:xfrm>
            <a:off x="533400" y="1330325"/>
            <a:ext cx="971550" cy="4495800"/>
            <a:chOff x="672183" y="2183716"/>
            <a:chExt cx="1410387" cy="5021490"/>
          </a:xfrm>
        </p:grpSpPr>
        <p:pic>
          <p:nvPicPr>
            <p:cNvPr id="8" name="Graphic 17" descr="Bar chart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183" y="2183716"/>
              <a:ext cx="1410387" cy="11489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Graphic 18" descr="Teacher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183" y="3705057"/>
              <a:ext cx="1410387" cy="118622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Graphic 19" descr="Hierarchy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183" y="5263635"/>
              <a:ext cx="1410387" cy="105146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phic 20" descr="Meeting"/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183" y="6153743"/>
              <a:ext cx="1410387" cy="105146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3048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A Beginning 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8326"/>
            <a:ext cx="4160424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6705600" cy="1600200"/>
          </a:xfrm>
        </p:spPr>
        <p:txBody>
          <a:bodyPr/>
          <a:lstStyle/>
          <a:p>
            <a:pPr algn="l"/>
            <a:r>
              <a:rPr lang="en-US" b="1">
                <a:latin typeface="Arial Narrow" pitchFamily="34" charset="0"/>
              </a:rPr>
              <a:t>Our Project</a:t>
            </a:r>
            <a:r>
              <a:rPr lang="en-US" sz="4000">
                <a:latin typeface="Arial Narrow" pitchFamily="34" charset="0"/>
              </a:rPr>
              <a:t> </a:t>
            </a:r>
            <a:br>
              <a:rPr lang="en-US" sz="4000">
                <a:latin typeface="Arial Narrow" pitchFamily="34" charset="0"/>
              </a:rPr>
            </a:br>
            <a:r>
              <a:rPr lang="en-US" sz="3200" i="1">
                <a:latin typeface="Arial Narrow" pitchFamily="34" charset="0"/>
              </a:rPr>
              <a:t>Disparities Leadership Program 2011-2012</a:t>
            </a:r>
            <a:br>
              <a:rPr lang="en-US" sz="3200" i="1">
                <a:latin typeface="Arial Narrow" pitchFamily="34" charset="0"/>
              </a:rPr>
            </a:br>
            <a:r>
              <a:rPr lang="en-US" sz="3200" i="1">
                <a:latin typeface="Arial Narrow" pitchFamily="34" charset="0"/>
              </a:rPr>
              <a:t>AnMed Health: Disparities Dashboard</a:t>
            </a:r>
          </a:p>
        </p:txBody>
      </p:sp>
      <p:pic>
        <p:nvPicPr>
          <p:cNvPr id="19459" name="Picture 11" descr="DSC_OneGoal_Logo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24574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2971800"/>
            <a:ext cx="8763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 Narrow" pitchFamily="34" charset="0"/>
              </a:rPr>
              <a:t>Abstract</a:t>
            </a:r>
          </a:p>
          <a:p>
            <a:r>
              <a:rPr lang="en-US" sz="2800" i="1">
                <a:latin typeface="Arial Narrow" pitchFamily="34" charset="0"/>
              </a:rPr>
              <a:t>The goal of our project was to research and </a:t>
            </a:r>
            <a:r>
              <a:rPr lang="en-US" sz="2800" b="1" i="1" u="sng">
                <a:solidFill>
                  <a:srgbClr val="0070C0"/>
                </a:solidFill>
                <a:latin typeface="Arial Narrow" pitchFamily="34" charset="0"/>
              </a:rPr>
              <a:t>develop a disparities dashboard</a:t>
            </a:r>
            <a:r>
              <a:rPr lang="en-US" sz="2800" i="1">
                <a:latin typeface="Arial Narrow" pitchFamily="34" charset="0"/>
              </a:rPr>
              <a:t> to identify and strategically address AnMed Health’s most vulnerable, underserved and costly patient populations. </a:t>
            </a:r>
            <a:r>
              <a:rPr lang="en-US" sz="2800" b="1" i="1" u="sng">
                <a:solidFill>
                  <a:srgbClr val="0070C0"/>
                </a:solidFill>
                <a:latin typeface="Arial Narrow" pitchFamily="34" charset="0"/>
              </a:rPr>
              <a:t>The disparities dashboard is adjunct to our system-wide quality measures and management strategies.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13210</TotalTime>
  <Words>1268</Words>
  <Application>Microsoft Office PowerPoint</Application>
  <PresentationFormat>On-screen Show (4:3)</PresentationFormat>
  <Paragraphs>272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Arial Unicode MS</vt:lpstr>
      <vt:lpstr>Calibri</vt:lpstr>
      <vt:lpstr>Wingdings</vt:lpstr>
      <vt:lpstr>Default Design</vt:lpstr>
      <vt:lpstr>Custom Design</vt:lpstr>
      <vt:lpstr>Keeping it REaL:   One Journey to Capture REaL Data and a Foundation for Transformation</vt:lpstr>
      <vt:lpstr>AnMed Health Quick Facts</vt:lpstr>
      <vt:lpstr>Pursuit of Excellence</vt:lpstr>
      <vt:lpstr>PowerPoint Presentation</vt:lpstr>
      <vt:lpstr>PowerPoint Presentation</vt:lpstr>
      <vt:lpstr>PowerPoint Presentation</vt:lpstr>
      <vt:lpstr>PowerPoint Presentation</vt:lpstr>
      <vt:lpstr>A Beginning ….</vt:lpstr>
      <vt:lpstr>Our Project  Disparities Leadership Program 2011-2012 AnMed Health: Disparities Dashboard</vt:lpstr>
      <vt:lpstr>PowerPoint Presentation</vt:lpstr>
      <vt:lpstr> Dashboard Components  Quality &amp; Disparities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Fundamentals </vt:lpstr>
      <vt:lpstr>Best Practices for Collection </vt:lpstr>
      <vt:lpstr>PowerPoint Presentation</vt:lpstr>
      <vt:lpstr>Data Stratification and Projects </vt:lpstr>
      <vt:lpstr>Population Health View </vt:lpstr>
      <vt:lpstr>PowerPoint Presentation</vt:lpstr>
      <vt:lpstr>Visual Mapping – Interactive Maps</vt:lpstr>
      <vt:lpstr>Emerging Efforts – Where are we now?</vt:lpstr>
      <vt:lpstr>Population and  Community Health </vt:lpstr>
      <vt:lpstr>Present and Future </vt:lpstr>
      <vt:lpstr>PowerPoint Presentation</vt:lpstr>
      <vt:lpstr>PowerPoint Presentation</vt:lpstr>
      <vt:lpstr>Contact Information</vt:lpstr>
    </vt:vector>
  </TitlesOfParts>
  <Company>The Leslie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Sabrina Fowler</dc:creator>
  <cp:lastModifiedBy>katie@z-strategies.com</cp:lastModifiedBy>
  <cp:revision>204</cp:revision>
  <cp:lastPrinted>2022-04-26T19:57:04Z</cp:lastPrinted>
  <dcterms:created xsi:type="dcterms:W3CDTF">2006-03-02T14:33:29Z</dcterms:created>
  <dcterms:modified xsi:type="dcterms:W3CDTF">2022-05-04T14:21:53Z</dcterms:modified>
</cp:coreProperties>
</file>