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9" r:id="rId2"/>
    <p:sldId id="256" r:id="rId3"/>
    <p:sldId id="257" r:id="rId4"/>
    <p:sldId id="258" r:id="rId5"/>
    <p:sldId id="294" r:id="rId6"/>
    <p:sldId id="260" r:id="rId7"/>
    <p:sldId id="261" r:id="rId8"/>
    <p:sldId id="262" r:id="rId9"/>
    <p:sldId id="263" r:id="rId10"/>
    <p:sldId id="264" r:id="rId11"/>
    <p:sldId id="296" r:id="rId12"/>
    <p:sldId id="265" r:id="rId13"/>
    <p:sldId id="267" r:id="rId14"/>
    <p:sldId id="268" r:id="rId15"/>
    <p:sldId id="297" r:id="rId16"/>
    <p:sldId id="269" r:id="rId17"/>
    <p:sldId id="295" r:id="rId18"/>
    <p:sldId id="298" r:id="rId19"/>
    <p:sldId id="299" r:id="rId20"/>
    <p:sldId id="270" r:id="rId21"/>
    <p:sldId id="271" r:id="rId22"/>
    <p:sldId id="300" r:id="rId23"/>
    <p:sldId id="272" r:id="rId24"/>
    <p:sldId id="273" r:id="rId25"/>
    <p:sldId id="274" r:id="rId26"/>
    <p:sldId id="275" r:id="rId27"/>
    <p:sldId id="276" r:id="rId28"/>
    <p:sldId id="301" r:id="rId29"/>
    <p:sldId id="277" r:id="rId30"/>
    <p:sldId id="279" r:id="rId31"/>
    <p:sldId id="278" r:id="rId32"/>
    <p:sldId id="280" r:id="rId33"/>
    <p:sldId id="281" r:id="rId34"/>
    <p:sldId id="282" r:id="rId35"/>
    <p:sldId id="303" r:id="rId36"/>
    <p:sldId id="288" r:id="rId37"/>
    <p:sldId id="283" r:id="rId38"/>
    <p:sldId id="286" r:id="rId39"/>
    <p:sldId id="284" r:id="rId40"/>
    <p:sldId id="285" r:id="rId41"/>
    <p:sldId id="289" r:id="rId42"/>
    <p:sldId id="304" r:id="rId43"/>
    <p:sldId id="287" r:id="rId44"/>
    <p:sldId id="305" r:id="rId45"/>
    <p:sldId id="266" r:id="rId46"/>
    <p:sldId id="306" r:id="rId47"/>
    <p:sldId id="291" r:id="rId48"/>
    <p:sldId id="292" r:id="rId49"/>
    <p:sldId id="307" r:id="rId50"/>
    <p:sldId id="308" r:id="rId51"/>
    <p:sldId id="310" r:id="rId52"/>
    <p:sldId id="290" r:id="rId53"/>
    <p:sldId id="293" r:id="rId5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92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Hand off </a:t>
            </a:r>
            <a:r>
              <a:rPr lang="en-US"/>
              <a:t>to Monique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75136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“Communication Experience” that was positive, negative, or something eles
What worked for you and others?
What didn’t work for you and others? 
Delayed feedback doesn’t work well for me.  
When these qualities/traits are lacking – this is when ineffective rises.  
When these 4 work – it’s like a machine. It’s smooth.  
</a:t>
            </a:r>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my habits, preferences, tendencies, and internal biases inform  and shape my communication? What would you like your teammates to know about your communication style?  When communicating, what can another person do that you find frustrating? </a:t>
            </a:r>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 you’re late again and you’re making me late for a meeting.”REFRAME: “When people are late, I feel frustrated because work is delayed and we have to take time to tell the late person what is happening.”“You wouldn’t talk to me, you just yelled, so you didn’t get what you wanted.”REFRAME: “When I don’t know what’s wrong, I get really worried about you and I don’t know how to help.”Remember: Say what you observed, what you felt, what resulted.</a:t>
            </a:r>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A: Yes, you tell them to relax and take off, but you don't model it. They see you working and stressing and they're following your lead. You send emails at 10 pm at night. I even saw one you sent at 4 am.
Person B: I don't expect them to read or answer those emails.
Person A: That's easy for you to say. You're the boss. And then, the first thing the next morning, if they don't have a solution or answer, you criticize them. Some people want to disconnect after work and not be re-engaged until the next day.
Person B: That's just who I am and how I am. My thoughts come to me at night. I've told them they don't have to respond.
Person A: Really? When you were on vacation last month - you called in every day, sent emails, and asked for updates.
Person B: So, that's how I choose to spend my vacation. Why does that bother anyone else?
Person A: Because you set the tone. You can tell people, "It's ok to take off. Go relax." But if you model the opposite, they're not going to trust that they can really set and enjoy their downtime. And to be honest, you're somewhat critical of people who don't work as hard you do. You may not say it with your words, but it comes across that way.
Person B: I like to work. It's what I live for. Again, they don't have to be like me. I'll remind them at the next team meeting.  </a:t>
            </a:r>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my habits, preferences, tendencies, and internal biases inform  and shape my communication? What would you like your teammates to know about your communication style?  When communicating, what can another person do that you find frustrating? </a:t>
            </a:r>
          </a:p>
        </p:txBody>
      </p:sp>
      <p:sp>
        <p:nvSpPr>
          <p:cNvPr id="4" name="Slide Number Placeholder 3"/>
          <p:cNvSpPr>
            <a:spLocks noGrp="1"/>
          </p:cNvSpPr>
          <p:nvPr>
            <p:ph type="sldNum" sz="quarter" idx="10"/>
          </p:nvPr>
        </p:nvSpPr>
        <p:spPr/>
        <p:txBody>
          <a:bodyPr/>
          <a:lstStyle/>
          <a:p>
            <a:fld id="{F7021451-1387-4CA6-816F-3879F97B5CBC}" type="slidenum">
              <a:rPr lang="en-US" smtClean="0"/>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my habits, preferences, tendencies, and internal biases inform  and shape my communication? What would you like your teammates to know about your communication style?  When communicating, what can another person do that you find frustrating? </a:t>
            </a:r>
          </a:p>
        </p:txBody>
      </p:sp>
      <p:sp>
        <p:nvSpPr>
          <p:cNvPr id="4" name="Slide Number Placeholder 3"/>
          <p:cNvSpPr>
            <a:spLocks noGrp="1"/>
          </p:cNvSpPr>
          <p:nvPr>
            <p:ph type="sldNum" sz="quarter" idx="10"/>
          </p:nvPr>
        </p:nvSpPr>
        <p:spPr/>
        <p:txBody>
          <a:bodyPr/>
          <a:lstStyle/>
          <a:p>
            <a:fld id="{F7021451-1387-4CA6-816F-3879F97B5CBC}" type="slidenum">
              <a:rPr lang="en-US" smtClean="0"/>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my habits, preferences, tendencies, and internal biases inform  and shape my communication? What would you like your teammates to know about your communication style?  When communicating, what can another person do that you find frustrating? </a:t>
            </a:r>
          </a:p>
        </p:txBody>
      </p:sp>
      <p:sp>
        <p:nvSpPr>
          <p:cNvPr id="4" name="Slide Number Placeholder 3"/>
          <p:cNvSpPr>
            <a:spLocks noGrp="1"/>
          </p:cNvSpPr>
          <p:nvPr>
            <p:ph type="sldNum" sz="quarter" idx="10"/>
          </p:nvPr>
        </p:nvSpPr>
        <p:spPr/>
        <p:txBody>
          <a:bodyPr/>
          <a:lstStyle/>
          <a:p>
            <a:fld id="{F7021451-1387-4CA6-816F-3879F97B5CBC}" type="slidenum">
              <a:rPr lang="en-US" smtClean="0"/>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my habits, preferences, tendencies, and internal biases inform  and shape my communication? What would you like your teammates to know about your communication style?  When communicating, what can another person do that you find frustrating? </a:t>
            </a:r>
          </a:p>
        </p:txBody>
      </p:sp>
      <p:sp>
        <p:nvSpPr>
          <p:cNvPr id="4" name="Slide Number Placeholder 3"/>
          <p:cNvSpPr>
            <a:spLocks noGrp="1"/>
          </p:cNvSpPr>
          <p:nvPr>
            <p:ph type="sldNum" sz="quarter" idx="10"/>
          </p:nvPr>
        </p:nvSpPr>
        <p:spPr/>
        <p:txBody>
          <a:bodyPr/>
          <a:lstStyle/>
          <a:p>
            <a:fld id="{F7021451-1387-4CA6-816F-3879F97B5CBC}" type="slidenum">
              <a:rPr lang="en-US" smtClean="0"/>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my habits, preferences, tendencies, and internal biases inform  and shape my communication? What would you like your teammates to know about your communication style?  When communicating, what can another person do that you find frustrating? </a:t>
            </a:r>
          </a:p>
        </p:txBody>
      </p:sp>
      <p:sp>
        <p:nvSpPr>
          <p:cNvPr id="4" name="Slide Number Placeholder 3"/>
          <p:cNvSpPr>
            <a:spLocks noGrp="1"/>
          </p:cNvSpPr>
          <p:nvPr>
            <p:ph type="sldNum" sz="quarter" idx="10"/>
          </p:nvPr>
        </p:nvSpPr>
        <p:spPr/>
        <p:txBody>
          <a:bodyPr/>
          <a:lstStyle/>
          <a:p>
            <a:fld id="{F7021451-1387-4CA6-816F-3879F97B5CBC}" type="slidenum">
              <a:rPr lang="en-US" smtClean="0"/>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my habits, preferences, tendencies, and internal biases inform  and shape my communication? What would you like your teammates to know about your communication style?  When communicating, what can another person do that you find frustrating? </a:t>
            </a:r>
          </a:p>
        </p:txBody>
      </p:sp>
      <p:sp>
        <p:nvSpPr>
          <p:cNvPr id="4" name="Slide Number Placeholder 3"/>
          <p:cNvSpPr>
            <a:spLocks noGrp="1"/>
          </p:cNvSpPr>
          <p:nvPr>
            <p:ph type="sldNum" sz="quarter" idx="10"/>
          </p:nvPr>
        </p:nvSpPr>
        <p:spPr/>
        <p:txBody>
          <a:bodyPr/>
          <a:lstStyle/>
          <a:p>
            <a:fld id="{F7021451-1387-4CA6-816F-3879F97B5CBC}" type="slidenum">
              <a:rPr lang="en-US" smtClean="0"/>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42</a:t>
            </a:fld>
            <a:endParaRPr lang="en-US"/>
          </a:p>
        </p:txBody>
      </p:sp>
    </p:spTree>
    <p:extLst>
      <p:ext uri="{BB962C8B-B14F-4D97-AF65-F5344CB8AC3E}">
        <p14:creationId xmlns:p14="http://schemas.microsoft.com/office/powerpoint/2010/main" val="4250495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my habits, preferences, tendencies, and internal biases inform  and shape my communication? What would you like your teammates to know about your communication style?  When communicating, what can another person do that you find frustrating? </a:t>
            </a:r>
          </a:p>
        </p:txBody>
      </p:sp>
      <p:sp>
        <p:nvSpPr>
          <p:cNvPr id="4" name="Slide Number Placeholder 3"/>
          <p:cNvSpPr>
            <a:spLocks noGrp="1"/>
          </p:cNvSpPr>
          <p:nvPr>
            <p:ph type="sldNum" sz="quarter" idx="10"/>
          </p:nvPr>
        </p:nvSpPr>
        <p:spPr/>
        <p:txBody>
          <a:bodyPr/>
          <a:lstStyle/>
          <a:p>
            <a:fld id="{F7021451-1387-4CA6-816F-3879F97B5CBC}" type="slidenum">
              <a:rPr lang="en-US" smtClean="0"/>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44</a:t>
            </a:fld>
            <a:endParaRPr lang="en-US"/>
          </a:p>
        </p:txBody>
      </p:sp>
    </p:spTree>
    <p:extLst>
      <p:ext uri="{BB962C8B-B14F-4D97-AF65-F5344CB8AC3E}">
        <p14:creationId xmlns:p14="http://schemas.microsoft.com/office/powerpoint/2010/main" val="650034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farmer with a special orange that each of you wants to buy. It is a very rare variety and the last of its kind. There is ONLY one orange. Once you’re in your rooms, you’ll each get a backstory for WHY you want to purchase the orange from the farmer. While you’re waiting, pick your spokesperson. Each Team will pick ONE spokesperson. As a group, create your argument to present to the farmer about why he should sell the orange to your team. Talk as a group and decide what you want the spokesperson to say. Monique will play the “farmer” when you get back to the main room. She will decide who gets to purchase the orange. In this exercise, the group is divided into two teams “A” &amp; “B” and each team is given a secret directive as to why they must purchase the orange owned by the farmer. Team “A” is told that they need the pulp to produce a high yield pharmaceutical that protects pregnant women from a deadly disease. Team “B” is told they need the rind to create a nuclear component that is needed to avoid the meltdown of a reactor, threatening thousands of lives. Only one spokesperson can negotiate with the farmer at a time. The most successful negotiators begin to collaborate with the other team instead of fighting harder for the last orange.</a:t>
            </a:r>
          </a:p>
        </p:txBody>
      </p:sp>
      <p:sp>
        <p:nvSpPr>
          <p:cNvPr id="4" name="Slide Number Placeholder 3"/>
          <p:cNvSpPr>
            <a:spLocks noGrp="1"/>
          </p:cNvSpPr>
          <p:nvPr>
            <p:ph type="sldNum" sz="quarter" idx="10"/>
          </p:nvPr>
        </p:nvSpPr>
        <p:spPr/>
        <p:txBody>
          <a:bodyPr/>
          <a:lstStyle/>
          <a:p>
            <a:fld id="{F7021451-1387-4CA6-816F-3879F97B5CBC}" type="slidenum">
              <a:rPr lang="en-US" smtClean="0"/>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down on a post-it notes, one Guideposts that teaches you something about yourself or one that may challenge you</a:t>
            </a:r>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5a8200d35_0_29: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285a8200d35_0_29: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How do my habits, preferences, tendencies, and internal biases inform  and shape my communication? What would you like your teammates to know about your communication style?  When communicating, what can another person do that you find frustrating? </a:t>
            </a:r>
            <a:endParaRPr/>
          </a:p>
        </p:txBody>
      </p:sp>
      <p:sp>
        <p:nvSpPr>
          <p:cNvPr id="74" name="Google Shape;74;g285a8200d35_0_29: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Hand off to Monique</a:t>
            </a:r>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77853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a “Communication Experience” that was positive, negative, or something eles
What worked for you and others?
What didn’t work for you and others? 
Delayed feedback doesn’t work well for me.  
When these qualities/traits are lacking – this is when ineffective rises.  
When these 4 work – it’s like a machine. It’s smooth.  
</a:t>
            </a:r>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917330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3_dAkDsBQyk?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9j6p7ajuh-E?feature=oemb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ideo" Target="https://www.youtube.com/embed/vM3su8ZcriY?feature=oembed" TargetMode="Externa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4df60c91-7113-4d35-8e82-a5622caf3e29.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beautiful_ai_exports/02eaf01e-928b-41b7-bbab-d3d2ccdf39c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Big Bang Theory Active Listening - english sub">
            <a:hlinkClick r:id="" action="ppaction://media"/>
            <a:extLst>
              <a:ext uri="{FF2B5EF4-FFF2-40B4-BE49-F238E27FC236}">
                <a16:creationId xmlns:a16="http://schemas.microsoft.com/office/drawing/2014/main" id="{A5E0207B-0630-5E5E-F4AB-1200CBD2DECF}"/>
              </a:ext>
            </a:extLst>
          </p:cNvPr>
          <p:cNvPicPr>
            <a:picLocks noRot="1" noChangeAspect="1"/>
          </p:cNvPicPr>
          <p:nvPr>
            <a:videoFile r:link="rId1"/>
          </p:nvPr>
        </p:nvPicPr>
        <p:blipFill>
          <a:blip r:embed="rId3"/>
          <a:stretch>
            <a:fillRect/>
          </a:stretch>
        </p:blipFill>
        <p:spPr>
          <a:xfrm>
            <a:off x="678094" y="371694"/>
            <a:ext cx="7767263" cy="4388502"/>
          </a:xfrm>
          <a:prstGeom prst="rect">
            <a:avLst/>
          </a:prstGeom>
        </p:spPr>
      </p:pic>
    </p:spTree>
    <p:extLst>
      <p:ext uri="{BB962C8B-B14F-4D97-AF65-F5344CB8AC3E}">
        <p14:creationId xmlns:p14="http://schemas.microsoft.com/office/powerpoint/2010/main" val="292927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beautiful_ai_exports/a789b650-8ac7-4ef2-b536-cac62ea43dc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beautiful_ai_exports/edf1c29d-2c2a-4b3b-bc86-30952ffef835.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beautiful_ai_exports/6783f9b8-2194-45a0-956b-50c0e8c5c62a.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8E4D913-D9FC-2297-206B-B8F87E7B6BE3}"/>
              </a:ext>
            </a:extLst>
          </p:cNvPr>
          <p:cNvPicPr>
            <a:picLocks noChangeAspect="1"/>
          </p:cNvPicPr>
          <p:nvPr/>
        </p:nvPicPr>
        <p:blipFill rotWithShape="1">
          <a:blip r:embed="rId2"/>
          <a:srcRect b="19"/>
          <a:stretch/>
        </p:blipFill>
        <p:spPr>
          <a:xfrm>
            <a:off x="20" y="961"/>
            <a:ext cx="9143980" cy="5142539"/>
          </a:xfrm>
          <a:prstGeom prst="rect">
            <a:avLst/>
          </a:prstGeom>
        </p:spPr>
      </p:pic>
    </p:spTree>
    <p:extLst>
      <p:ext uri="{BB962C8B-B14F-4D97-AF65-F5344CB8AC3E}">
        <p14:creationId xmlns:p14="http://schemas.microsoft.com/office/powerpoint/2010/main" val="354259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beautiful_ai_exports/c8c7f3eb-e4f5-4105-807e-95042816b8e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50c1f39e-efab-40bb-adbe-fe6709e81f68.jpg"/>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80584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2F1EB1-032D-F016-6B81-6A054BEC8774}"/>
              </a:ext>
            </a:extLst>
          </p:cNvPr>
          <p:cNvSpPr txBox="1"/>
          <p:nvPr/>
        </p:nvSpPr>
        <p:spPr>
          <a:xfrm>
            <a:off x="449035" y="632758"/>
            <a:ext cx="8156121" cy="3877985"/>
          </a:xfrm>
          <a:prstGeom prst="rect">
            <a:avLst/>
          </a:prstGeom>
          <a:noFill/>
        </p:spPr>
        <p:txBody>
          <a:bodyPr wrap="square">
            <a:spAutoFit/>
          </a:bodyPr>
          <a:lstStyle/>
          <a:p>
            <a:pPr algn="ctr" rtl="0">
              <a:spcBef>
                <a:spcPts val="0"/>
              </a:spcBef>
              <a:spcAft>
                <a:spcPts val="0"/>
              </a:spcAft>
            </a:pPr>
            <a:r>
              <a:rPr lang="en-US" sz="3000" b="0" i="0" u="none" strike="noStrike" dirty="0">
                <a:solidFill>
                  <a:srgbClr val="000000"/>
                </a:solidFill>
                <a:effectLst/>
                <a:latin typeface="Lato ExtraBold" panose="020F0502020204030204" pitchFamily="34" charset="0"/>
                <a:ea typeface="Lato ExtraBold" panose="020F0502020204030204" pitchFamily="34" charset="0"/>
                <a:cs typeface="Lato ExtraBold" panose="020F0502020204030204" pitchFamily="34" charset="0"/>
              </a:rPr>
              <a:t>Quick Breakout Group - 5 minutes </a:t>
            </a:r>
          </a:p>
          <a:p>
            <a:pPr rtl="0">
              <a:spcBef>
                <a:spcPts val="0"/>
              </a:spcBef>
              <a:spcAft>
                <a:spcPts val="0"/>
              </a:spcAft>
            </a:pPr>
            <a:endParaRPr lang="en-US" sz="3000" dirty="0">
              <a:solidFill>
                <a:srgbClr val="000000"/>
              </a:solidFill>
              <a:latin typeface="Arial" panose="020B0604020202020204" pitchFamily="34" charset="0"/>
            </a:endParaRPr>
          </a:p>
          <a:p>
            <a:pPr marL="514350" indent="-514350" rtl="0">
              <a:spcBef>
                <a:spcPts val="0"/>
              </a:spcBef>
              <a:spcAft>
                <a:spcPts val="0"/>
              </a:spcAft>
              <a:buFont typeface="+mj-lt"/>
              <a:buAutoNum type="arabicPeriod"/>
            </a:pPr>
            <a:r>
              <a:rPr lang="en-US" sz="3000" dirty="0">
                <a:solidFill>
                  <a:srgbClr val="000000"/>
                </a:solidFill>
                <a:latin typeface="Lato ExtraBold" panose="020F0502020204030203" pitchFamily="34" charset="0"/>
                <a:ea typeface="Lato ExtraBold" panose="020F0502020204030203" pitchFamily="34" charset="0"/>
                <a:cs typeface="Lato ExtraBold" panose="020F0502020204030203" pitchFamily="34" charset="0"/>
              </a:rPr>
              <a:t>S</a:t>
            </a:r>
            <a:r>
              <a:rPr lang="en-US" sz="30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hare out</a:t>
            </a:r>
          </a:p>
          <a:p>
            <a:pPr marL="514350" indent="-514350" rtl="0">
              <a:spcBef>
                <a:spcPts val="0"/>
              </a:spcBef>
              <a:spcAft>
                <a:spcPts val="0"/>
              </a:spcAft>
              <a:buFont typeface="+mj-lt"/>
              <a:buAutoNum type="arabicPeriod"/>
            </a:pPr>
            <a:r>
              <a:rPr lang="en-US" sz="30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Each person take about a minute to introduce yourself, share your results and how you reacted to it.</a:t>
            </a:r>
            <a:endParaRPr lang="en-US" b="0" dirty="0">
              <a:effectLst/>
              <a:latin typeface="Lato ExtraBold" panose="020F0502020204030203" pitchFamily="34" charset="0"/>
              <a:ea typeface="Lato ExtraBold" panose="020F0502020204030203" pitchFamily="34" charset="0"/>
              <a:cs typeface="Lato ExtraBold" panose="020F0502020204030203" pitchFamily="34" charset="0"/>
            </a:endParaRPr>
          </a:p>
          <a:p>
            <a:pPr marL="514350" indent="-514350" rtl="0">
              <a:spcBef>
                <a:spcPts val="0"/>
              </a:spcBef>
              <a:spcAft>
                <a:spcPts val="0"/>
              </a:spcAft>
              <a:buFont typeface="+mj-lt"/>
              <a:buAutoNum type="arabicPeriod"/>
            </a:pPr>
            <a:r>
              <a:rPr lang="en-US" sz="30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 4 to 5 ppl per group</a:t>
            </a:r>
            <a:endParaRPr lang="en-US" b="0" dirty="0">
              <a:effectLst/>
              <a:latin typeface="Lato ExtraBold" panose="020F0502020204030203" pitchFamily="34" charset="0"/>
              <a:ea typeface="Lato ExtraBold" panose="020F0502020204030203" pitchFamily="34" charset="0"/>
              <a:cs typeface="Lato ExtraBold" panose="020F0502020204030203" pitchFamily="34" charset="0"/>
            </a:endParaRPr>
          </a:p>
          <a:p>
            <a:br>
              <a:rPr lang="en-US" dirty="0"/>
            </a:br>
            <a:endParaRPr lang="en-US" dirty="0"/>
          </a:p>
        </p:txBody>
      </p:sp>
    </p:spTree>
    <p:extLst>
      <p:ext uri="{BB962C8B-B14F-4D97-AF65-F5344CB8AC3E}">
        <p14:creationId xmlns:p14="http://schemas.microsoft.com/office/powerpoint/2010/main" val="3751339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white paper with black text&#10;&#10;Description automatically generated">
            <a:extLst>
              <a:ext uri="{FF2B5EF4-FFF2-40B4-BE49-F238E27FC236}">
                <a16:creationId xmlns:a16="http://schemas.microsoft.com/office/drawing/2014/main" id="{C572C9CE-882E-20B8-4A52-A61A45CBF138}"/>
              </a:ext>
            </a:extLst>
          </p:cNvPr>
          <p:cNvPicPr>
            <a:picLocks noChangeAspect="1"/>
          </p:cNvPicPr>
          <p:nvPr/>
        </p:nvPicPr>
        <p:blipFill rotWithShape="1">
          <a:blip r:embed="rId2"/>
          <a:srcRect b="19"/>
          <a:stretch/>
        </p:blipFill>
        <p:spPr>
          <a:xfrm>
            <a:off x="20" y="961"/>
            <a:ext cx="9143980" cy="5142539"/>
          </a:xfrm>
          <a:prstGeom prst="rect">
            <a:avLst/>
          </a:prstGeom>
        </p:spPr>
      </p:pic>
    </p:spTree>
    <p:extLst>
      <p:ext uri="{BB962C8B-B14F-4D97-AF65-F5344CB8AC3E}">
        <p14:creationId xmlns:p14="http://schemas.microsoft.com/office/powerpoint/2010/main" val="177857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beautiful_ai_exports/9defb455-3c0a-4f9c-9d76-28a16d2667a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beautiful_ai_exports/eb2e74b3-6e3f-4ec8-8b15-1f05a06871a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beautiful_ai_exports/02387f1b-eefc-45aa-ad80-2043221f2b3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3F94383-F07E-00F2-05DC-26E8E0790431}"/>
              </a:ext>
            </a:extLst>
          </p:cNvPr>
          <p:cNvPicPr>
            <a:picLocks noChangeAspect="1"/>
          </p:cNvPicPr>
          <p:nvPr/>
        </p:nvPicPr>
        <p:blipFill rotWithShape="1">
          <a:blip r:embed="rId2"/>
          <a:srcRect b="19"/>
          <a:stretch/>
        </p:blipFill>
        <p:spPr>
          <a:xfrm>
            <a:off x="20" y="961"/>
            <a:ext cx="9143980" cy="5142539"/>
          </a:xfrm>
          <a:prstGeom prst="rect">
            <a:avLst/>
          </a:prstGeom>
        </p:spPr>
      </p:pic>
    </p:spTree>
    <p:extLst>
      <p:ext uri="{BB962C8B-B14F-4D97-AF65-F5344CB8AC3E}">
        <p14:creationId xmlns:p14="http://schemas.microsoft.com/office/powerpoint/2010/main" val="2997035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beautiful_ai_exports/4095321e-0ec0-4a2e-9f0d-973f4aa95037.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beautiful_ai_exports/55ffc0e4-815c-40aa-871c-62cfdfc8b5f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beautiful_ai_exports/cd18a94b-b972-4165-95c4-99e8eedc1e9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beautiful_ai_exports/81c6e3c5-65c8-4507-b7e2-1637626a9279.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beautiful_ai_exports/4d0613fb-211a-4c81-8b39-1b991dbfc12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711AF0-1392-F099-FAA9-9B8FFFD41F2C}"/>
              </a:ext>
            </a:extLst>
          </p:cNvPr>
          <p:cNvSpPr txBox="1"/>
          <p:nvPr/>
        </p:nvSpPr>
        <p:spPr>
          <a:xfrm>
            <a:off x="794084" y="866274"/>
            <a:ext cx="7652084" cy="4154984"/>
          </a:xfrm>
          <a:prstGeom prst="rect">
            <a:avLst/>
          </a:prstGeom>
          <a:noFill/>
        </p:spPr>
        <p:txBody>
          <a:bodyPr wrap="square" rtlCol="0">
            <a:spAutoFit/>
          </a:bodyPr>
          <a:lstStyle/>
          <a:p>
            <a:r>
              <a:rPr lang="en-US" sz="3600" dirty="0">
                <a:latin typeface="Lato ExtraBold" panose="020F0502020204030203" pitchFamily="34" charset="0"/>
                <a:ea typeface="Lato ExtraBold" panose="020F0502020204030203" pitchFamily="34" charset="0"/>
                <a:cs typeface="Lato ExtraBold" panose="020F0502020204030203" pitchFamily="34" charset="0"/>
              </a:rPr>
              <a:t>Questions? </a:t>
            </a:r>
          </a:p>
          <a:p>
            <a:endParaRPr lang="en-US" sz="2400" dirty="0">
              <a:latin typeface="Lato ExtraBold" panose="020F0502020204030203" pitchFamily="34" charset="0"/>
              <a:ea typeface="Lato ExtraBold" panose="020F0502020204030203" pitchFamily="34" charset="0"/>
              <a:cs typeface="Lato ExtraBold" panose="020F0502020204030203" pitchFamily="34" charset="0"/>
            </a:endParaRPr>
          </a:p>
          <a:p>
            <a:r>
              <a:rPr lang="en-US" sz="2400" dirty="0">
                <a:latin typeface="Lato ExtraBold" panose="020F0502020204030203" pitchFamily="34" charset="0"/>
                <a:ea typeface="Lato ExtraBold" panose="020F0502020204030203" pitchFamily="34" charset="0"/>
                <a:cs typeface="Lato ExtraBold" panose="020F0502020204030203" pitchFamily="34" charset="0"/>
              </a:rPr>
              <a:t>LARGE GROUP: How can you practice assertiveness in professional settings? Do you think this will be hard?</a:t>
            </a:r>
          </a:p>
          <a:p>
            <a:endParaRPr lang="en-US" sz="2400" dirty="0">
              <a:latin typeface="Lato ExtraBold" panose="020F0502020204030203" pitchFamily="34" charset="0"/>
              <a:ea typeface="Lato ExtraBold" panose="020F0502020204030203" pitchFamily="34" charset="0"/>
              <a:cs typeface="Lato ExtraBold" panose="020F0502020204030203" pitchFamily="34" charset="0"/>
            </a:endParaRPr>
          </a:p>
          <a:p>
            <a:pPr rtl="0">
              <a:spcBef>
                <a:spcPts val="0"/>
              </a:spcBef>
              <a:spcAft>
                <a:spcPts val="0"/>
              </a:spcAft>
            </a:pPr>
            <a:r>
              <a:rPr lang="en-US" sz="2400" b="0" i="0" u="none" strike="noStrike" dirty="0">
                <a:solidFill>
                  <a:srgbClr val="000000"/>
                </a:solidFill>
                <a:effectLst/>
                <a:latin typeface="Lato ExtraBold" panose="020F0502020204030203" pitchFamily="34" charset="0"/>
                <a:ea typeface="Lato ExtraBold" panose="020F0502020204030203" pitchFamily="34" charset="0"/>
                <a:cs typeface="Lato ExtraBold" panose="020F0502020204030203" pitchFamily="34" charset="0"/>
              </a:rPr>
              <a:t>Do you have any questions about differentiating between assertive and aggressive responses to conflict?</a:t>
            </a:r>
            <a:endParaRPr lang="en-US" sz="2400" b="0" dirty="0">
              <a:effectLst/>
              <a:latin typeface="Lato ExtraBold" panose="020F0502020204030203" pitchFamily="34" charset="0"/>
              <a:ea typeface="Lato ExtraBold" panose="020F0502020204030203" pitchFamily="34" charset="0"/>
              <a:cs typeface="Lato ExtraBold" panose="020F0502020204030203" pitchFamily="34" charset="0"/>
            </a:endParaRPr>
          </a:p>
          <a:p>
            <a:br>
              <a:rPr lang="en-US" dirty="0"/>
            </a:br>
            <a:endParaRPr lang="en-US" dirty="0"/>
          </a:p>
        </p:txBody>
      </p:sp>
    </p:spTree>
    <p:extLst>
      <p:ext uri="{BB962C8B-B14F-4D97-AF65-F5344CB8AC3E}">
        <p14:creationId xmlns:p14="http://schemas.microsoft.com/office/powerpoint/2010/main" val="428547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beautiful_ai_exports/996e0e9e-4ecb-4217-bcfc-ed5c24fbc746.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e285cfe6-c054-4e3f-9005-7525ae26628e.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tmp/beautiful_ai_exports/de7a2e85-1e9e-47e3-bce4-7c461319630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tmp/beautiful_ai_exports/404c14da-ffeb-488f-998d-c64c712ab62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tmp/beautiful_ai_exports/22b93fa6-0f22-4ff8-aa09-9c5e2b1a7fc5.jpg"/>
          <p:cNvPicPr>
            <a:picLocks noChangeAspect="1"/>
          </p:cNvPicPr>
          <p:nvPr/>
        </p:nvPicPr>
        <p:blipFill>
          <a:blip r:embed="rId3"/>
          <a:src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45F8E6B6-E53E-56FD-5FC4-A6ADAB1E79EE}"/>
              </a:ext>
            </a:extLst>
          </p:cNvPr>
          <p:cNvSpPr txBox="1"/>
          <p:nvPr/>
        </p:nvSpPr>
        <p:spPr>
          <a:xfrm>
            <a:off x="587829" y="2677886"/>
            <a:ext cx="7976507" cy="2062103"/>
          </a:xfrm>
          <a:prstGeom prst="rect">
            <a:avLst/>
          </a:prstGeom>
          <a:noFill/>
        </p:spPr>
        <p:txBody>
          <a:bodyPr wrap="square" rtlCol="0">
            <a:spAutoFit/>
          </a:bodyPr>
          <a:lstStyle/>
          <a:p>
            <a:pPr marL="342900" indent="-342900" rtl="0">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Pair up into teams of two. Each one of you will take turns - you get 4 minutes each. Each person will  recall a conflict or negative situation that you’ve experienced in the last two weeks. It can be from work or home (preferably work and preferably true). </a:t>
            </a:r>
          </a:p>
          <a:p>
            <a:pPr rtl="0">
              <a:spcBef>
                <a:spcPts val="0"/>
              </a:spcBef>
              <a:spcAft>
                <a:spcPts val="0"/>
              </a:spcAft>
            </a:pPr>
            <a:endParaRPr lang="en-US" sz="1600" b="0" i="0" u="none" strike="noStrike" dirty="0">
              <a:solidFill>
                <a:srgbClr val="000000"/>
              </a:solidFill>
              <a:effectLst/>
              <a:latin typeface="Arial" panose="020B0604020202020204" pitchFamily="34" charset="0"/>
            </a:endParaRPr>
          </a:p>
          <a:p>
            <a:pPr marL="342900" indent="-342900" rtl="0">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After Partner “A” tells the story in a negative light, Partner “B” will help Partner “A”  explore the silver lining and they will share the story again from a different perspective.  You will switch roles. Each participant will be Partner “A” and “B”</a:t>
            </a:r>
            <a:endParaRPr lang="en-US" sz="1600" b="0" dirty="0">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tmp/beautiful_ai_exports/a9a835a4-85de-419e-a6d2-819773e33979.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tmp/beautiful_ai_exports/b4061da3-261a-40b5-ad82-8065226575a5.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Online Media 7" title="Hidden Figures Bathroom Speech Scene">
            <a:hlinkClick r:id="" action="ppaction://media"/>
            <a:extLst>
              <a:ext uri="{FF2B5EF4-FFF2-40B4-BE49-F238E27FC236}">
                <a16:creationId xmlns:a16="http://schemas.microsoft.com/office/drawing/2014/main" id="{529EEB4B-F642-8A71-2B8A-C414B5734141}"/>
              </a:ext>
            </a:extLst>
          </p:cNvPr>
          <p:cNvPicPr>
            <a:picLocks noRot="1" noChangeAspect="1"/>
          </p:cNvPicPr>
          <p:nvPr>
            <a:videoFile r:link="rId1"/>
          </p:nvPr>
        </p:nvPicPr>
        <p:blipFill>
          <a:blip r:embed="rId3"/>
          <a:stretch>
            <a:fillRect/>
          </a:stretch>
        </p:blipFill>
        <p:spPr>
          <a:xfrm>
            <a:off x="1593681" y="338010"/>
            <a:ext cx="5956638" cy="4467479"/>
          </a:xfrm>
          <a:prstGeom prst="rect">
            <a:avLst/>
          </a:prstGeom>
        </p:spPr>
      </p:pic>
      <p:sp>
        <p:nvSpPr>
          <p:cNvPr id="3" name="TextBox 2">
            <a:extLst>
              <a:ext uri="{FF2B5EF4-FFF2-40B4-BE49-F238E27FC236}">
                <a16:creationId xmlns:a16="http://schemas.microsoft.com/office/drawing/2014/main" id="{E6AF658B-EED1-EEAA-6D51-421C0B09DBFA}"/>
              </a:ext>
            </a:extLst>
          </p:cNvPr>
          <p:cNvSpPr txBox="1"/>
          <p:nvPr/>
        </p:nvSpPr>
        <p:spPr>
          <a:xfrm>
            <a:off x="2286000" y="2390092"/>
            <a:ext cx="4572000" cy="369332"/>
          </a:xfrm>
          <a:prstGeom prst="rect">
            <a:avLst/>
          </a:prstGeom>
          <a:noFill/>
        </p:spPr>
        <p:txBody>
          <a:bodyPr wrap="square">
            <a:spAutoFit/>
          </a:bodyPr>
          <a:lstStyle/>
          <a:p>
            <a:pPr>
              <a:spcAft>
                <a:spcPts val="600"/>
              </a:spcAft>
            </a:pPr>
            <a:r>
              <a:rPr lang="en-US" b="0" dirty="0">
                <a:effectLst/>
              </a:rPr>
              <a:t> </a:t>
            </a:r>
            <a:endParaRPr lang="en-US"/>
          </a:p>
        </p:txBody>
      </p:sp>
      <p:sp>
        <p:nvSpPr>
          <p:cNvPr id="5" name="TextBox 4">
            <a:extLst>
              <a:ext uri="{FF2B5EF4-FFF2-40B4-BE49-F238E27FC236}">
                <a16:creationId xmlns:a16="http://schemas.microsoft.com/office/drawing/2014/main" id="{782480BF-286A-D173-5F31-484B98095536}"/>
              </a:ext>
            </a:extLst>
          </p:cNvPr>
          <p:cNvSpPr txBox="1"/>
          <p:nvPr/>
        </p:nvSpPr>
        <p:spPr>
          <a:xfrm>
            <a:off x="2286000" y="2390092"/>
            <a:ext cx="4572000" cy="369332"/>
          </a:xfrm>
          <a:prstGeom prst="rect">
            <a:avLst/>
          </a:prstGeom>
          <a:noFill/>
        </p:spPr>
        <p:txBody>
          <a:bodyPr wrap="square">
            <a:spAutoFit/>
          </a:bodyPr>
          <a:lstStyle/>
          <a:p>
            <a:pPr>
              <a:spcAft>
                <a:spcPts val="600"/>
              </a:spcAft>
            </a:pPr>
            <a:r>
              <a:rPr lang="en-US" b="0" dirty="0">
                <a:effectLst/>
              </a:rPr>
              <a:t> </a:t>
            </a:r>
            <a:endParaRPr lang="en-US"/>
          </a:p>
        </p:txBody>
      </p:sp>
    </p:spTree>
    <p:extLst>
      <p:ext uri="{BB962C8B-B14F-4D97-AF65-F5344CB8AC3E}">
        <p14:creationId xmlns:p14="http://schemas.microsoft.com/office/powerpoint/2010/main" val="128325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pic>
        <p:nvPicPr>
          <p:cNvPr id="2" name="Object 1" descr="/tmp/beautiful_ai_exports/7f75ba3f-0e4f-43f6-9546-0070d14d64ea.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Object 1" descr="/tmp/beautiful_ai_exports/31cf10e6-78ca-405d-be31-40771b7aac5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pic>
        <p:nvPicPr>
          <p:cNvPr id="2" name="Object 1" descr="/tmp/beautiful_ai_exports/b4eee5b5-eeec-4baa-8173-4f4fae279cf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 name="Object 1" descr="/tmp/beautiful_ai_exports/8d22e958-4fda-44a5-9c29-90c3523bfe36.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f2b84992-9d56-4eb1-9e1d-42acb26e77cb.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2" name="Object 1" descr="/tmp/beautiful_ai_exports/f9895cf2-ea26-4928-affb-046b8b7668e4.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pic>
        <p:nvPicPr>
          <p:cNvPr id="3" name="Online Media 2" title="Difficult patient - angry about office wait - empathic">
            <a:hlinkClick r:id="" action="ppaction://media"/>
            <a:extLst>
              <a:ext uri="{FF2B5EF4-FFF2-40B4-BE49-F238E27FC236}">
                <a16:creationId xmlns:a16="http://schemas.microsoft.com/office/drawing/2014/main" id="{D508E60D-8F6C-BFD8-FDE3-8AE9D5885569}"/>
              </a:ext>
            </a:extLst>
          </p:cNvPr>
          <p:cNvPicPr>
            <a:picLocks noRot="1" noChangeAspect="1"/>
          </p:cNvPicPr>
          <p:nvPr>
            <a:videoFile r:link="rId1"/>
          </p:nvPr>
        </p:nvPicPr>
        <p:blipFill>
          <a:blip r:embed="rId4"/>
          <a:stretch>
            <a:fillRect/>
          </a:stretch>
        </p:blipFill>
        <p:spPr>
          <a:xfrm>
            <a:off x="200053" y="127000"/>
            <a:ext cx="8743894" cy="494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cd18a94b-b972-4165-95c4-99e8eedc1e92.jpg"/>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3025346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pic>
        <p:nvPicPr>
          <p:cNvPr id="2" name="Object 1" descr="/tmp/beautiful_ai_exports/19875ecf-e22b-4287-962a-2f1426663d3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cd18a94b-b972-4165-95c4-99e8eedc1e92.jpg"/>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3038370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beautiful_ai_exports/dd272593-169d-4f52-bbdc-ebe5e455447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596A9D32-A5FB-086E-B464-854AC0F3764E}"/>
              </a:ext>
            </a:extLst>
          </p:cNvPr>
          <p:cNvPicPr>
            <a:picLocks noChangeAspect="1"/>
          </p:cNvPicPr>
          <p:nvPr/>
        </p:nvPicPr>
        <p:blipFill rotWithShape="1">
          <a:blip r:embed="rId2"/>
          <a:srcRect t="18"/>
          <a:stretch/>
        </p:blipFill>
        <p:spPr>
          <a:xfrm>
            <a:off x="19" y="961"/>
            <a:ext cx="9492387" cy="5338482"/>
          </a:xfrm>
          <a:prstGeom prst="rect">
            <a:avLst/>
          </a:prstGeom>
        </p:spPr>
      </p:pic>
    </p:spTree>
    <p:extLst>
      <p:ext uri="{BB962C8B-B14F-4D97-AF65-F5344CB8AC3E}">
        <p14:creationId xmlns:p14="http://schemas.microsoft.com/office/powerpoint/2010/main" val="393064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pic>
        <p:nvPicPr>
          <p:cNvPr id="2" name="Object 1" descr="/tmp/beautiful_ai_exports/218ec934-86b6-4dc2-b6ee-87bd1948989b.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pic>
        <p:nvPicPr>
          <p:cNvPr id="2" name="Object 1" descr="/tmp/beautiful_ai_exports/b251c2ed-795d-46b8-8e22-2cd115b8883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blue background with white text&#10;&#10;Description automatically generated">
            <a:extLst>
              <a:ext uri="{FF2B5EF4-FFF2-40B4-BE49-F238E27FC236}">
                <a16:creationId xmlns:a16="http://schemas.microsoft.com/office/drawing/2014/main" id="{E559B394-666B-307F-6BC1-DDF9D5FCE554}"/>
              </a:ext>
            </a:extLst>
          </p:cNvPr>
          <p:cNvPicPr>
            <a:picLocks noChangeAspect="1"/>
          </p:cNvPicPr>
          <p:nvPr/>
        </p:nvPicPr>
        <p:blipFill rotWithShape="1">
          <a:blip r:embed="rId2"/>
          <a:srcRect t="18"/>
          <a:stretch/>
        </p:blipFill>
        <p:spPr>
          <a:xfrm>
            <a:off x="20" y="961"/>
            <a:ext cx="9143980" cy="5142539"/>
          </a:xfrm>
          <a:prstGeom prst="rect">
            <a:avLst/>
          </a:prstGeom>
        </p:spPr>
      </p:pic>
    </p:spTree>
    <p:extLst>
      <p:ext uri="{BB962C8B-B14F-4D97-AF65-F5344CB8AC3E}">
        <p14:creationId xmlns:p14="http://schemas.microsoft.com/office/powerpoint/2010/main" val="1369809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4df60c91-7113-4d35-8e82-a5622caf3e29.jpg"/>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1826782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white background with black text&#10;&#10;Description automatically generated">
            <a:extLst>
              <a:ext uri="{FF2B5EF4-FFF2-40B4-BE49-F238E27FC236}">
                <a16:creationId xmlns:a16="http://schemas.microsoft.com/office/drawing/2014/main" id="{C49E8182-BB40-725F-33C9-890CF1E836BC}"/>
              </a:ext>
            </a:extLst>
          </p:cNvPr>
          <p:cNvPicPr>
            <a:picLocks noChangeAspect="1"/>
          </p:cNvPicPr>
          <p:nvPr/>
        </p:nvPicPr>
        <p:blipFill rotWithShape="1">
          <a:blip r:embed="rId2"/>
          <a:srcRect b="19"/>
          <a:stretch/>
        </p:blipFill>
        <p:spPr>
          <a:xfrm>
            <a:off x="20" y="961"/>
            <a:ext cx="9143980" cy="5142539"/>
          </a:xfrm>
          <a:prstGeom prst="rect">
            <a:avLst/>
          </a:prstGeom>
        </p:spPr>
      </p:pic>
    </p:spTree>
    <p:extLst>
      <p:ext uri="{BB962C8B-B14F-4D97-AF65-F5344CB8AC3E}">
        <p14:creationId xmlns:p14="http://schemas.microsoft.com/office/powerpoint/2010/main" val="691903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descr="preencoded.png"/>
          <p:cNvPicPr preferRelativeResize="0"/>
          <p:nvPr/>
        </p:nvPicPr>
        <p:blipFill rotWithShape="1">
          <a:blip r:embed="rId3">
            <a:alphaModFix/>
          </a:blip>
          <a:srcRect/>
          <a:stretch/>
        </p:blipFill>
        <p:spPr>
          <a:xfrm>
            <a:off x="0" y="0"/>
            <a:ext cx="7406218" cy="814184"/>
          </a:xfrm>
          <a:prstGeom prst="rect">
            <a:avLst/>
          </a:prstGeom>
          <a:noFill/>
          <a:ln>
            <a:noFill/>
          </a:ln>
        </p:spPr>
      </p:pic>
      <p:sp>
        <p:nvSpPr>
          <p:cNvPr id="77" name="Google Shape;77;p16"/>
          <p:cNvSpPr/>
          <p:nvPr/>
        </p:nvSpPr>
        <p:spPr>
          <a:xfrm>
            <a:off x="357098" y="264253"/>
            <a:ext cx="8713200" cy="264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2600"/>
              <a:buFont typeface="Lato"/>
              <a:buNone/>
            </a:pPr>
            <a:r>
              <a:rPr lang="en" sz="2600" b="1" i="0" u="none" strike="noStrike" cap="none">
                <a:solidFill>
                  <a:srgbClr val="FFFFFF"/>
                </a:solidFill>
                <a:latin typeface="Lato"/>
                <a:ea typeface="Lato"/>
                <a:cs typeface="Lato"/>
                <a:sym typeface="Lato"/>
              </a:rPr>
              <a:t>DURING THE CONFLICT CONVERSATION</a:t>
            </a:r>
            <a:endParaRPr sz="1400" b="0" i="0" u="none" strike="noStrike" cap="none">
              <a:solidFill>
                <a:schemeClr val="dk1"/>
              </a:solidFill>
              <a:latin typeface="Arial"/>
              <a:ea typeface="Arial"/>
              <a:cs typeface="Arial"/>
              <a:sym typeface="Arial"/>
            </a:endParaRPr>
          </a:p>
        </p:txBody>
      </p:sp>
      <p:sp>
        <p:nvSpPr>
          <p:cNvPr id="78" name="Google Shape;78;p16"/>
          <p:cNvSpPr/>
          <p:nvPr/>
        </p:nvSpPr>
        <p:spPr>
          <a:xfrm>
            <a:off x="357098" y="1496068"/>
            <a:ext cx="4142400" cy="2964000"/>
          </a:xfrm>
          <a:prstGeom prst="rect">
            <a:avLst/>
          </a:prstGeom>
          <a:noFill/>
          <a:ln w="25400" cap="flat" cmpd="sng">
            <a:solidFill>
              <a:srgbClr val="0099B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9" name="Google Shape;79;p16"/>
          <p:cNvSpPr/>
          <p:nvPr/>
        </p:nvSpPr>
        <p:spPr>
          <a:xfrm>
            <a:off x="571358" y="1688901"/>
            <a:ext cx="3999600" cy="195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8282E"/>
              </a:buClr>
              <a:buSzPts val="2000"/>
              <a:buFont typeface="Lato"/>
              <a:buNone/>
            </a:pPr>
            <a:r>
              <a:rPr lang="en" sz="2000" b="0" i="0" u="none" strike="noStrike" cap="none">
                <a:solidFill>
                  <a:srgbClr val="28282E"/>
                </a:solidFill>
                <a:latin typeface="Lato"/>
                <a:ea typeface="Lato"/>
                <a:cs typeface="Lato"/>
                <a:sym typeface="Lato"/>
              </a:rPr>
              <a:t>Listen</a:t>
            </a:r>
            <a:endParaRPr sz="1400" b="0" i="0" u="none" strike="noStrike" cap="none">
              <a:solidFill>
                <a:schemeClr val="dk1"/>
              </a:solidFill>
              <a:latin typeface="Arial"/>
              <a:ea typeface="Arial"/>
              <a:cs typeface="Arial"/>
              <a:sym typeface="Arial"/>
            </a:endParaRPr>
          </a:p>
        </p:txBody>
      </p:sp>
      <p:sp>
        <p:nvSpPr>
          <p:cNvPr id="80" name="Google Shape;80;p16"/>
          <p:cNvSpPr/>
          <p:nvPr/>
        </p:nvSpPr>
        <p:spPr>
          <a:xfrm>
            <a:off x="571358" y="2077145"/>
            <a:ext cx="3999600" cy="2169000"/>
          </a:xfrm>
          <a:prstGeom prst="rect">
            <a:avLst/>
          </a:prstGeom>
          <a:noFill/>
          <a:ln>
            <a:noFill/>
          </a:ln>
        </p:spPr>
        <p:txBody>
          <a:bodyPr spcFirstLastPara="1" wrap="square" lIns="0" tIns="0" rIns="0" bIns="0" anchor="ctr" anchorCtr="0">
            <a:noAutofit/>
          </a:bodyPr>
          <a:lstStyle/>
          <a:p>
            <a:pPr marL="177800" marR="0" lvl="0" indent="-1778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Display genuine interest in what the other person has to say.</a:t>
            </a:r>
            <a:endParaRPr sz="1100" b="0" i="0" u="none" strike="noStrike" cap="none">
              <a:solidFill>
                <a:srgbClr val="000000"/>
              </a:solidFill>
              <a:latin typeface="Arial"/>
              <a:ea typeface="Arial"/>
              <a:cs typeface="Arial"/>
              <a:sym typeface="Arial"/>
            </a:endParaRPr>
          </a:p>
          <a:p>
            <a:pPr marL="177800" marR="0" lvl="0" indent="-177800" algn="l" rtl="0">
              <a:lnSpc>
                <a:spcPct val="100000"/>
              </a:lnSpc>
              <a:spcBef>
                <a:spcPts val="50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Be open to new information -- you don’t know what the other person will say.</a:t>
            </a:r>
            <a:endParaRPr sz="1100" b="0" i="0" u="none" strike="noStrike" cap="none">
              <a:solidFill>
                <a:srgbClr val="000000"/>
              </a:solidFill>
              <a:latin typeface="Arial"/>
              <a:ea typeface="Arial"/>
              <a:cs typeface="Arial"/>
              <a:sym typeface="Arial"/>
            </a:endParaRPr>
          </a:p>
          <a:p>
            <a:pPr marL="177800" marR="0" lvl="0" indent="-177800" algn="l" rtl="0">
              <a:lnSpc>
                <a:spcPct val="100000"/>
              </a:lnSpc>
              <a:spcBef>
                <a:spcPts val="50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Be patient; hear the person out.</a:t>
            </a:r>
            <a:endParaRPr sz="1100" b="0" i="0" u="none" strike="noStrike" cap="none">
              <a:solidFill>
                <a:srgbClr val="000000"/>
              </a:solidFill>
              <a:latin typeface="Arial"/>
              <a:ea typeface="Arial"/>
              <a:cs typeface="Arial"/>
              <a:sym typeface="Arial"/>
            </a:endParaRPr>
          </a:p>
          <a:p>
            <a:pPr marL="177800" marR="0" lvl="0" indent="-177800" algn="l" rtl="0">
              <a:lnSpc>
                <a:spcPct val="100000"/>
              </a:lnSpc>
              <a:spcBef>
                <a:spcPts val="50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Check your understanding of what was said.</a:t>
            </a:r>
            <a:endParaRPr sz="1100" b="0" i="0" u="none" strike="noStrike" cap="none">
              <a:solidFill>
                <a:srgbClr val="000000"/>
              </a:solidFill>
              <a:latin typeface="Arial"/>
              <a:ea typeface="Arial"/>
              <a:cs typeface="Arial"/>
              <a:sym typeface="Arial"/>
            </a:endParaRPr>
          </a:p>
          <a:p>
            <a:pPr marL="177800" marR="0" lvl="0" indent="-177800" algn="l" rtl="0">
              <a:lnSpc>
                <a:spcPct val="100000"/>
              </a:lnSpc>
              <a:spcBef>
                <a:spcPts val="50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Reflect back or summarize what you heard or understood</a:t>
            </a:r>
            <a:endParaRPr sz="1400" b="0" i="0" u="none" strike="noStrike" cap="none">
              <a:solidFill>
                <a:schemeClr val="dk1"/>
              </a:solidFill>
              <a:latin typeface="Arial"/>
              <a:ea typeface="Arial"/>
              <a:cs typeface="Arial"/>
              <a:sym typeface="Arial"/>
            </a:endParaRPr>
          </a:p>
        </p:txBody>
      </p:sp>
      <p:sp>
        <p:nvSpPr>
          <p:cNvPr id="81" name="Google Shape;81;p16"/>
          <p:cNvSpPr/>
          <p:nvPr/>
        </p:nvSpPr>
        <p:spPr>
          <a:xfrm>
            <a:off x="4642277" y="1496068"/>
            <a:ext cx="4142400" cy="2964000"/>
          </a:xfrm>
          <a:prstGeom prst="rect">
            <a:avLst/>
          </a:prstGeom>
          <a:noFill/>
          <a:ln w="25400" cap="flat" cmpd="sng">
            <a:solidFill>
              <a:srgbClr val="0099B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Google Shape;82;p16"/>
          <p:cNvSpPr/>
          <p:nvPr/>
        </p:nvSpPr>
        <p:spPr>
          <a:xfrm>
            <a:off x="4856536" y="1688901"/>
            <a:ext cx="3999600" cy="195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8282E"/>
              </a:buClr>
              <a:buSzPts val="2000"/>
              <a:buFont typeface="Lato"/>
              <a:buNone/>
            </a:pPr>
            <a:r>
              <a:rPr lang="en" sz="2000" b="0" i="0" u="none" strike="noStrike" cap="none">
                <a:solidFill>
                  <a:srgbClr val="28282E"/>
                </a:solidFill>
                <a:latin typeface="Lato"/>
                <a:ea typeface="Lato"/>
                <a:cs typeface="Lato"/>
                <a:sym typeface="Lato"/>
              </a:rPr>
              <a:t>Listening is NOT</a:t>
            </a:r>
            <a:endParaRPr sz="1400" b="0" i="0" u="none" strike="noStrike" cap="none">
              <a:solidFill>
                <a:schemeClr val="dk1"/>
              </a:solidFill>
              <a:latin typeface="Arial"/>
              <a:ea typeface="Arial"/>
              <a:cs typeface="Arial"/>
              <a:sym typeface="Arial"/>
            </a:endParaRPr>
          </a:p>
        </p:txBody>
      </p:sp>
      <p:sp>
        <p:nvSpPr>
          <p:cNvPr id="83" name="Google Shape;83;p16"/>
          <p:cNvSpPr/>
          <p:nvPr/>
        </p:nvSpPr>
        <p:spPr>
          <a:xfrm>
            <a:off x="4856536" y="2077145"/>
            <a:ext cx="3999600" cy="2169000"/>
          </a:xfrm>
          <a:prstGeom prst="rect">
            <a:avLst/>
          </a:prstGeom>
          <a:noFill/>
          <a:ln>
            <a:noFill/>
          </a:ln>
        </p:spPr>
        <p:txBody>
          <a:bodyPr spcFirstLastPara="1" wrap="square" lIns="0" tIns="0" rIns="0" bIns="0" anchor="ctr" anchorCtr="0">
            <a:noAutofit/>
          </a:bodyPr>
          <a:lstStyle/>
          <a:p>
            <a:pPr marL="177800" marR="0" lvl="0" indent="-177800" algn="l" rtl="0">
              <a:lnSpc>
                <a:spcPct val="100000"/>
              </a:lnSpc>
              <a:spcBef>
                <a:spcPts val="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Responding with your own ideas</a:t>
            </a:r>
            <a:endParaRPr sz="1100" b="0" i="0" u="none" strike="noStrike" cap="none">
              <a:solidFill>
                <a:srgbClr val="000000"/>
              </a:solidFill>
              <a:latin typeface="Arial"/>
              <a:ea typeface="Arial"/>
              <a:cs typeface="Arial"/>
              <a:sym typeface="Arial"/>
            </a:endParaRPr>
          </a:p>
          <a:p>
            <a:pPr marL="177800" marR="0" lvl="0" indent="-177800" algn="l" rtl="0">
              <a:lnSpc>
                <a:spcPct val="100000"/>
              </a:lnSpc>
              <a:spcBef>
                <a:spcPts val="50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Simply waiting for your “turn” to speak </a:t>
            </a:r>
            <a:endParaRPr sz="1100" b="0" i="0" u="none" strike="noStrike" cap="none">
              <a:solidFill>
                <a:srgbClr val="000000"/>
              </a:solidFill>
              <a:latin typeface="Arial"/>
              <a:ea typeface="Arial"/>
              <a:cs typeface="Arial"/>
              <a:sym typeface="Arial"/>
            </a:endParaRPr>
          </a:p>
          <a:p>
            <a:pPr marL="177800" marR="0" lvl="0" indent="-177800" algn="l" rtl="0">
              <a:lnSpc>
                <a:spcPct val="100000"/>
              </a:lnSpc>
              <a:spcBef>
                <a:spcPts val="50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Problem-solving</a:t>
            </a:r>
            <a:endParaRPr sz="1100" b="0" i="0" u="none" strike="noStrike" cap="none">
              <a:solidFill>
                <a:srgbClr val="000000"/>
              </a:solidFill>
              <a:latin typeface="Arial"/>
              <a:ea typeface="Arial"/>
              <a:cs typeface="Arial"/>
              <a:sym typeface="Arial"/>
            </a:endParaRPr>
          </a:p>
          <a:p>
            <a:pPr marL="177800" marR="0" lvl="0" indent="-177800" algn="l" rtl="0">
              <a:lnSpc>
                <a:spcPct val="100000"/>
              </a:lnSpc>
              <a:spcBef>
                <a:spcPts val="50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Giving your opinion</a:t>
            </a:r>
            <a:endParaRPr sz="1100" b="0" i="0" u="none" strike="noStrike" cap="none">
              <a:solidFill>
                <a:srgbClr val="000000"/>
              </a:solidFill>
              <a:latin typeface="Arial"/>
              <a:ea typeface="Arial"/>
              <a:cs typeface="Arial"/>
              <a:sym typeface="Arial"/>
            </a:endParaRPr>
          </a:p>
          <a:p>
            <a:pPr marL="177800" marR="0" lvl="0" indent="-177800" algn="l" rtl="0">
              <a:lnSpc>
                <a:spcPct val="100000"/>
              </a:lnSpc>
              <a:spcBef>
                <a:spcPts val="500"/>
              </a:spcBef>
              <a:spcAft>
                <a:spcPts val="0"/>
              </a:spcAft>
              <a:buClr>
                <a:srgbClr val="000000"/>
              </a:buClr>
              <a:buSzPts val="1400"/>
              <a:buFont typeface="Lato"/>
              <a:buChar char="•"/>
            </a:pPr>
            <a:r>
              <a:rPr lang="en" sz="1400" b="0" i="0" u="none" strike="noStrike" cap="none">
                <a:solidFill>
                  <a:srgbClr val="000000"/>
                </a:solidFill>
                <a:latin typeface="Lato"/>
                <a:ea typeface="Lato"/>
                <a:cs typeface="Lato"/>
                <a:sym typeface="Lato"/>
              </a:rPr>
              <a:t>Sharing your own experiences</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pic>
        <p:nvPicPr>
          <p:cNvPr id="2" name="Object 1" descr="/tmp/beautiful_ai_exports/84ec2c3e-009e-42d0-ab00-29449d1ecd5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pic>
        <p:nvPicPr>
          <p:cNvPr id="2" name="Object 1" descr="/tmp/beautiful_ai_exports/8416b5a1-02e9-4fdb-8751-5c8b45398743.jpg"/>
          <p:cNvPicPr>
            <a:picLocks noChangeAspect="1"/>
          </p:cNvPicPr>
          <p:nvPr/>
        </p:nvPicPr>
        <p:blipFill>
          <a:blip r:embed="rId3"/>
          <a:src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90EB97AE-496A-CC64-B81A-B29F0A1BCBC0}"/>
              </a:ext>
            </a:extLst>
          </p:cNvPr>
          <p:cNvSpPr txBox="1"/>
          <p:nvPr/>
        </p:nvSpPr>
        <p:spPr>
          <a:xfrm>
            <a:off x="3494315" y="1518557"/>
            <a:ext cx="5094514" cy="523220"/>
          </a:xfrm>
          <a:prstGeom prst="rect">
            <a:avLst/>
          </a:prstGeom>
          <a:noFill/>
        </p:spPr>
        <p:txBody>
          <a:bodyPr wrap="square" rtlCol="0">
            <a:spAutoFit/>
          </a:bodyPr>
          <a:lstStyle/>
          <a:p>
            <a:r>
              <a:rPr lang="en-US" sz="2800" b="1" dirty="0">
                <a:latin typeface="Lato ExtraBold" panose="020F0502020204030203" pitchFamily="34" charset="0"/>
                <a:ea typeface="Lato ExtraBold" panose="020F0502020204030203" pitchFamily="34" charset="0"/>
                <a:cs typeface="Lato ExtraBold" panose="020F0502020204030203" pitchFamily="34" charset="0"/>
              </a:rPr>
              <a:t>THANK YOU ALL SO MUCH!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beautiful_ai_exports/50c1f39e-efab-40bb-adbe-fe6709e81f68.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tmp/beautiful_ai_exports/4d6be200-97d5-4fd0-af91-9a7bd78ecc18.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tmp/beautiful_ai_exports/6351c7ff-8b92-49d9-b672-7b60b86e3b0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beautiful_ai_exports/c177a02f-7043-4d1a-a77d-1ec9de5b27f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1581</Words>
  <Application>Microsoft Office PowerPoint</Application>
  <PresentationFormat>On-screen Show (16:9)</PresentationFormat>
  <Paragraphs>91</Paragraphs>
  <Slides>53</Slides>
  <Notes>43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Lato</vt:lpstr>
      <vt:lpstr>Lato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Katie Zenger</cp:lastModifiedBy>
  <cp:revision>9</cp:revision>
  <dcterms:created xsi:type="dcterms:W3CDTF">2023-09-29T12:10:57Z</dcterms:created>
  <dcterms:modified xsi:type="dcterms:W3CDTF">2023-09-29T15:28:13Z</dcterms:modified>
</cp:coreProperties>
</file>