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 id="2147483723" r:id="rId2"/>
  </p:sldMasterIdLst>
  <p:notesMasterIdLst>
    <p:notesMasterId r:id="rId31"/>
  </p:notesMasterIdLst>
  <p:sldIdLst>
    <p:sldId id="299" r:id="rId3"/>
    <p:sldId id="270" r:id="rId4"/>
    <p:sldId id="304" r:id="rId5"/>
    <p:sldId id="292" r:id="rId6"/>
    <p:sldId id="295" r:id="rId7"/>
    <p:sldId id="260" r:id="rId8"/>
    <p:sldId id="286" r:id="rId9"/>
    <p:sldId id="296" r:id="rId10"/>
    <p:sldId id="302" r:id="rId11"/>
    <p:sldId id="297" r:id="rId12"/>
    <p:sldId id="298" r:id="rId13"/>
    <p:sldId id="301" r:id="rId14"/>
    <p:sldId id="305" r:id="rId15"/>
    <p:sldId id="278" r:id="rId16"/>
    <p:sldId id="283" r:id="rId17"/>
    <p:sldId id="307" r:id="rId18"/>
    <p:sldId id="261" r:id="rId19"/>
    <p:sldId id="273" r:id="rId20"/>
    <p:sldId id="303" r:id="rId21"/>
    <p:sldId id="306" r:id="rId22"/>
    <p:sldId id="308" r:id="rId23"/>
    <p:sldId id="300" r:id="rId24"/>
    <p:sldId id="309" r:id="rId25"/>
    <p:sldId id="275" r:id="rId26"/>
    <p:sldId id="282" r:id="rId27"/>
    <p:sldId id="276" r:id="rId28"/>
    <p:sldId id="256" r:id="rId29"/>
    <p:sldId id="284"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362" autoAdjust="0"/>
    <p:restoredTop sz="86410"/>
  </p:normalViewPr>
  <p:slideViewPr>
    <p:cSldViewPr snapToGrid="0">
      <p:cViewPr varScale="1">
        <p:scale>
          <a:sx n="63" d="100"/>
          <a:sy n="63" d="100"/>
        </p:scale>
        <p:origin x="1008" y="5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2172"/>
    </p:cViewPr>
  </p:sorter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5C9728-25DD-4D6A-93FE-B26A3094345E}" type="doc">
      <dgm:prSet loTypeId="urn:microsoft.com/office/officeart/2005/8/layout/list1" loCatId="list" qsTypeId="urn:microsoft.com/office/officeart/2005/8/quickstyle/simple1" qsCatId="simple" csTypeId="urn:microsoft.com/office/officeart/2005/8/colors/colorful1" csCatId="colorful"/>
      <dgm:spPr/>
      <dgm:t>
        <a:bodyPr/>
        <a:lstStyle/>
        <a:p>
          <a:endParaRPr lang="en-US"/>
        </a:p>
      </dgm:t>
    </dgm:pt>
    <dgm:pt modelId="{6F1689F5-26AB-417A-B72A-F71554BD4CEA}">
      <dgm:prSet/>
      <dgm:spPr/>
      <dgm:t>
        <a:bodyPr/>
        <a:lstStyle/>
        <a:p>
          <a:r>
            <a:rPr lang="en-US" b="0" i="0"/>
            <a:t>Who Are We?</a:t>
          </a:r>
          <a:endParaRPr lang="en-US"/>
        </a:p>
      </dgm:t>
    </dgm:pt>
    <dgm:pt modelId="{314EF16C-7761-4B92-AA60-3CEA7B2F931A}" type="parTrans" cxnId="{6F1C8B45-24F1-4AC0-89A1-D466B08D9E49}">
      <dgm:prSet/>
      <dgm:spPr/>
      <dgm:t>
        <a:bodyPr/>
        <a:lstStyle/>
        <a:p>
          <a:endParaRPr lang="en-US"/>
        </a:p>
      </dgm:t>
    </dgm:pt>
    <dgm:pt modelId="{D6ED383F-4B7A-4647-8B9C-DF13FB21EEAB}" type="sibTrans" cxnId="{6F1C8B45-24F1-4AC0-89A1-D466B08D9E49}">
      <dgm:prSet/>
      <dgm:spPr/>
      <dgm:t>
        <a:bodyPr/>
        <a:lstStyle/>
        <a:p>
          <a:endParaRPr lang="en-US"/>
        </a:p>
      </dgm:t>
    </dgm:pt>
    <dgm:pt modelId="{1F7F30E7-12D3-4104-BB2E-8FD9D3A3DB46}">
      <dgm:prSet/>
      <dgm:spPr/>
      <dgm:t>
        <a:bodyPr/>
        <a:lstStyle/>
        <a:p>
          <a:r>
            <a:rPr lang="en-US"/>
            <a:t>Cultural History</a:t>
          </a:r>
        </a:p>
      </dgm:t>
    </dgm:pt>
    <dgm:pt modelId="{310E69B2-E4E5-4222-B53A-D150D635CBCC}" type="parTrans" cxnId="{873952D2-3C71-4DD2-B3EF-EE645FE00222}">
      <dgm:prSet/>
      <dgm:spPr/>
      <dgm:t>
        <a:bodyPr/>
        <a:lstStyle/>
        <a:p>
          <a:endParaRPr lang="en-US"/>
        </a:p>
      </dgm:t>
    </dgm:pt>
    <dgm:pt modelId="{402EC2A7-BA1A-44CB-964A-97F5B3066219}" type="sibTrans" cxnId="{873952D2-3C71-4DD2-B3EF-EE645FE00222}">
      <dgm:prSet/>
      <dgm:spPr/>
      <dgm:t>
        <a:bodyPr/>
        <a:lstStyle/>
        <a:p>
          <a:endParaRPr lang="en-US"/>
        </a:p>
      </dgm:t>
    </dgm:pt>
    <dgm:pt modelId="{9A00BC5A-68CE-41D3-A8AE-EC1F97B50A81}">
      <dgm:prSet/>
      <dgm:spPr/>
      <dgm:t>
        <a:bodyPr/>
        <a:lstStyle/>
        <a:p>
          <a:r>
            <a:rPr lang="en-US"/>
            <a:t>Environmental &amp; Energy Programming</a:t>
          </a:r>
        </a:p>
      </dgm:t>
    </dgm:pt>
    <dgm:pt modelId="{B83900DB-EFB6-4784-AE32-C1D95D7F9F07}" type="parTrans" cxnId="{AB68C89C-B369-406F-8CCE-8086AA1A270C}">
      <dgm:prSet/>
      <dgm:spPr/>
      <dgm:t>
        <a:bodyPr/>
        <a:lstStyle/>
        <a:p>
          <a:endParaRPr lang="en-US"/>
        </a:p>
      </dgm:t>
    </dgm:pt>
    <dgm:pt modelId="{38F74661-18FA-4A82-B556-46971D655138}" type="sibTrans" cxnId="{AB68C89C-B369-406F-8CCE-8086AA1A270C}">
      <dgm:prSet/>
      <dgm:spPr/>
      <dgm:t>
        <a:bodyPr/>
        <a:lstStyle/>
        <a:p>
          <a:endParaRPr lang="en-US"/>
        </a:p>
      </dgm:t>
    </dgm:pt>
    <dgm:pt modelId="{03F8FCEE-1700-497E-A8D5-7FE086FF5FB4}">
      <dgm:prSet/>
      <dgm:spPr/>
      <dgm:t>
        <a:bodyPr/>
        <a:lstStyle/>
        <a:p>
          <a:r>
            <a:rPr lang="en-US"/>
            <a:t>Gullah Geechee Seafood Trail</a:t>
          </a:r>
        </a:p>
      </dgm:t>
    </dgm:pt>
    <dgm:pt modelId="{47629C26-4780-477C-B275-AB611CF41876}" type="parTrans" cxnId="{93EB9DD6-5A94-4416-91FD-5A1BD04EAFFF}">
      <dgm:prSet/>
      <dgm:spPr/>
      <dgm:t>
        <a:bodyPr/>
        <a:lstStyle/>
        <a:p>
          <a:endParaRPr lang="en-US"/>
        </a:p>
      </dgm:t>
    </dgm:pt>
    <dgm:pt modelId="{4DDDD69F-06A5-4C8B-B7C7-9AA31697C554}" type="sibTrans" cxnId="{93EB9DD6-5A94-4416-91FD-5A1BD04EAFFF}">
      <dgm:prSet/>
      <dgm:spPr/>
      <dgm:t>
        <a:bodyPr/>
        <a:lstStyle/>
        <a:p>
          <a:endParaRPr lang="en-US"/>
        </a:p>
      </dgm:t>
    </dgm:pt>
    <dgm:pt modelId="{7AAF336E-7C3C-4EAD-BAAB-EF770ACE1EA6}">
      <dgm:prSet/>
      <dgm:spPr/>
      <dgm:t>
        <a:bodyPr/>
        <a:lstStyle/>
        <a:p>
          <a:r>
            <a:rPr lang="en-US"/>
            <a:t>Gullah Geechee/African American Farmers</a:t>
          </a:r>
        </a:p>
      </dgm:t>
    </dgm:pt>
    <dgm:pt modelId="{309A98E7-1718-471C-A836-BACB8215C4E9}" type="parTrans" cxnId="{32AA4D9B-EFE6-4E73-9639-678B36A14609}">
      <dgm:prSet/>
      <dgm:spPr/>
      <dgm:t>
        <a:bodyPr/>
        <a:lstStyle/>
        <a:p>
          <a:endParaRPr lang="en-US"/>
        </a:p>
      </dgm:t>
    </dgm:pt>
    <dgm:pt modelId="{FE9A61B1-AA44-4A4D-8E72-6326F3D08928}" type="sibTrans" cxnId="{32AA4D9B-EFE6-4E73-9639-678B36A14609}">
      <dgm:prSet/>
      <dgm:spPr/>
      <dgm:t>
        <a:bodyPr/>
        <a:lstStyle/>
        <a:p>
          <a:endParaRPr lang="en-US"/>
        </a:p>
      </dgm:t>
    </dgm:pt>
    <dgm:pt modelId="{957CDA1C-7122-453C-856F-05C0F57BFDD8}" type="pres">
      <dgm:prSet presAssocID="{5F5C9728-25DD-4D6A-93FE-B26A3094345E}" presName="linear" presStyleCnt="0">
        <dgm:presLayoutVars>
          <dgm:dir/>
          <dgm:animLvl val="lvl"/>
          <dgm:resizeHandles val="exact"/>
        </dgm:presLayoutVars>
      </dgm:prSet>
      <dgm:spPr/>
    </dgm:pt>
    <dgm:pt modelId="{1EB08B0D-1997-4673-B47D-C70886E9EE0F}" type="pres">
      <dgm:prSet presAssocID="{6F1689F5-26AB-417A-B72A-F71554BD4CEA}" presName="parentLin" presStyleCnt="0"/>
      <dgm:spPr/>
    </dgm:pt>
    <dgm:pt modelId="{BFE82432-F86F-46E7-BD3A-72A078096EC5}" type="pres">
      <dgm:prSet presAssocID="{6F1689F5-26AB-417A-B72A-F71554BD4CEA}" presName="parentLeftMargin" presStyleLbl="node1" presStyleIdx="0" presStyleCnt="5"/>
      <dgm:spPr/>
    </dgm:pt>
    <dgm:pt modelId="{265D3A08-09BE-4813-88D2-99BC17C5D2F4}" type="pres">
      <dgm:prSet presAssocID="{6F1689F5-26AB-417A-B72A-F71554BD4CEA}" presName="parentText" presStyleLbl="node1" presStyleIdx="0" presStyleCnt="5">
        <dgm:presLayoutVars>
          <dgm:chMax val="0"/>
          <dgm:bulletEnabled val="1"/>
        </dgm:presLayoutVars>
      </dgm:prSet>
      <dgm:spPr/>
    </dgm:pt>
    <dgm:pt modelId="{D68E0911-A10C-4B92-99B5-5B631D5C427B}" type="pres">
      <dgm:prSet presAssocID="{6F1689F5-26AB-417A-B72A-F71554BD4CEA}" presName="negativeSpace" presStyleCnt="0"/>
      <dgm:spPr/>
    </dgm:pt>
    <dgm:pt modelId="{18B81154-EF7F-48F2-B718-79726EFFF060}" type="pres">
      <dgm:prSet presAssocID="{6F1689F5-26AB-417A-B72A-F71554BD4CEA}" presName="childText" presStyleLbl="conFgAcc1" presStyleIdx="0" presStyleCnt="5">
        <dgm:presLayoutVars>
          <dgm:bulletEnabled val="1"/>
        </dgm:presLayoutVars>
      </dgm:prSet>
      <dgm:spPr/>
    </dgm:pt>
    <dgm:pt modelId="{F12E2781-89F8-491C-90DA-06449220EFA4}" type="pres">
      <dgm:prSet presAssocID="{D6ED383F-4B7A-4647-8B9C-DF13FB21EEAB}" presName="spaceBetweenRectangles" presStyleCnt="0"/>
      <dgm:spPr/>
    </dgm:pt>
    <dgm:pt modelId="{BC76FBD8-38C2-49C1-A46E-ABDA16481C1A}" type="pres">
      <dgm:prSet presAssocID="{1F7F30E7-12D3-4104-BB2E-8FD9D3A3DB46}" presName="parentLin" presStyleCnt="0"/>
      <dgm:spPr/>
    </dgm:pt>
    <dgm:pt modelId="{5D042B2E-1132-4E1D-A4BF-831ACEA142BE}" type="pres">
      <dgm:prSet presAssocID="{1F7F30E7-12D3-4104-BB2E-8FD9D3A3DB46}" presName="parentLeftMargin" presStyleLbl="node1" presStyleIdx="0" presStyleCnt="5"/>
      <dgm:spPr/>
    </dgm:pt>
    <dgm:pt modelId="{2F67D183-0764-4D31-A7BD-84242BF3646E}" type="pres">
      <dgm:prSet presAssocID="{1F7F30E7-12D3-4104-BB2E-8FD9D3A3DB46}" presName="parentText" presStyleLbl="node1" presStyleIdx="1" presStyleCnt="5">
        <dgm:presLayoutVars>
          <dgm:chMax val="0"/>
          <dgm:bulletEnabled val="1"/>
        </dgm:presLayoutVars>
      </dgm:prSet>
      <dgm:spPr/>
    </dgm:pt>
    <dgm:pt modelId="{F5281E07-741E-4658-AF85-1D49526D3F4D}" type="pres">
      <dgm:prSet presAssocID="{1F7F30E7-12D3-4104-BB2E-8FD9D3A3DB46}" presName="negativeSpace" presStyleCnt="0"/>
      <dgm:spPr/>
    </dgm:pt>
    <dgm:pt modelId="{DBE0B5B8-71D9-475A-A310-657C02D947FE}" type="pres">
      <dgm:prSet presAssocID="{1F7F30E7-12D3-4104-BB2E-8FD9D3A3DB46}" presName="childText" presStyleLbl="conFgAcc1" presStyleIdx="1" presStyleCnt="5">
        <dgm:presLayoutVars>
          <dgm:bulletEnabled val="1"/>
        </dgm:presLayoutVars>
      </dgm:prSet>
      <dgm:spPr/>
    </dgm:pt>
    <dgm:pt modelId="{9E936699-7151-4DC8-8010-B4C7A7E9325E}" type="pres">
      <dgm:prSet presAssocID="{402EC2A7-BA1A-44CB-964A-97F5B3066219}" presName="spaceBetweenRectangles" presStyleCnt="0"/>
      <dgm:spPr/>
    </dgm:pt>
    <dgm:pt modelId="{2353E80C-56EF-4454-A295-693BE5DD1456}" type="pres">
      <dgm:prSet presAssocID="{9A00BC5A-68CE-41D3-A8AE-EC1F97B50A81}" presName="parentLin" presStyleCnt="0"/>
      <dgm:spPr/>
    </dgm:pt>
    <dgm:pt modelId="{FCE00034-755C-4DC5-8F0E-5CD35605302B}" type="pres">
      <dgm:prSet presAssocID="{9A00BC5A-68CE-41D3-A8AE-EC1F97B50A81}" presName="parentLeftMargin" presStyleLbl="node1" presStyleIdx="1" presStyleCnt="5"/>
      <dgm:spPr/>
    </dgm:pt>
    <dgm:pt modelId="{13CAF469-DBE1-4549-B627-CB06E7C1E00D}" type="pres">
      <dgm:prSet presAssocID="{9A00BC5A-68CE-41D3-A8AE-EC1F97B50A81}" presName="parentText" presStyleLbl="node1" presStyleIdx="2" presStyleCnt="5">
        <dgm:presLayoutVars>
          <dgm:chMax val="0"/>
          <dgm:bulletEnabled val="1"/>
        </dgm:presLayoutVars>
      </dgm:prSet>
      <dgm:spPr/>
    </dgm:pt>
    <dgm:pt modelId="{7434C9DB-CA37-47AF-BB47-30108899A1A3}" type="pres">
      <dgm:prSet presAssocID="{9A00BC5A-68CE-41D3-A8AE-EC1F97B50A81}" presName="negativeSpace" presStyleCnt="0"/>
      <dgm:spPr/>
    </dgm:pt>
    <dgm:pt modelId="{EDB30D5A-84BF-4DE1-B84A-AE32531705DC}" type="pres">
      <dgm:prSet presAssocID="{9A00BC5A-68CE-41D3-A8AE-EC1F97B50A81}" presName="childText" presStyleLbl="conFgAcc1" presStyleIdx="2" presStyleCnt="5">
        <dgm:presLayoutVars>
          <dgm:bulletEnabled val="1"/>
        </dgm:presLayoutVars>
      </dgm:prSet>
      <dgm:spPr/>
    </dgm:pt>
    <dgm:pt modelId="{81E71CCE-EB29-498E-8A74-A3E5EF54484E}" type="pres">
      <dgm:prSet presAssocID="{38F74661-18FA-4A82-B556-46971D655138}" presName="spaceBetweenRectangles" presStyleCnt="0"/>
      <dgm:spPr/>
    </dgm:pt>
    <dgm:pt modelId="{829F12DC-E543-4CA6-ADA5-1058D8B4AD26}" type="pres">
      <dgm:prSet presAssocID="{03F8FCEE-1700-497E-A8D5-7FE086FF5FB4}" presName="parentLin" presStyleCnt="0"/>
      <dgm:spPr/>
    </dgm:pt>
    <dgm:pt modelId="{26832AAF-7318-493B-97C0-57D870417CC2}" type="pres">
      <dgm:prSet presAssocID="{03F8FCEE-1700-497E-A8D5-7FE086FF5FB4}" presName="parentLeftMargin" presStyleLbl="node1" presStyleIdx="2" presStyleCnt="5"/>
      <dgm:spPr/>
    </dgm:pt>
    <dgm:pt modelId="{F422D23D-6CD7-402F-868E-C5DEBED227D6}" type="pres">
      <dgm:prSet presAssocID="{03F8FCEE-1700-497E-A8D5-7FE086FF5FB4}" presName="parentText" presStyleLbl="node1" presStyleIdx="3" presStyleCnt="5">
        <dgm:presLayoutVars>
          <dgm:chMax val="0"/>
          <dgm:bulletEnabled val="1"/>
        </dgm:presLayoutVars>
      </dgm:prSet>
      <dgm:spPr/>
    </dgm:pt>
    <dgm:pt modelId="{1B21F51A-F3FE-4CC3-AF92-5DF54F1AE801}" type="pres">
      <dgm:prSet presAssocID="{03F8FCEE-1700-497E-A8D5-7FE086FF5FB4}" presName="negativeSpace" presStyleCnt="0"/>
      <dgm:spPr/>
    </dgm:pt>
    <dgm:pt modelId="{AAD9133A-86F3-4387-ACE6-8BA93A7BF854}" type="pres">
      <dgm:prSet presAssocID="{03F8FCEE-1700-497E-A8D5-7FE086FF5FB4}" presName="childText" presStyleLbl="conFgAcc1" presStyleIdx="3" presStyleCnt="5">
        <dgm:presLayoutVars>
          <dgm:bulletEnabled val="1"/>
        </dgm:presLayoutVars>
      </dgm:prSet>
      <dgm:spPr/>
    </dgm:pt>
    <dgm:pt modelId="{913A7411-7A63-47B5-8B02-0A1F16653548}" type="pres">
      <dgm:prSet presAssocID="{4DDDD69F-06A5-4C8B-B7C7-9AA31697C554}" presName="spaceBetweenRectangles" presStyleCnt="0"/>
      <dgm:spPr/>
    </dgm:pt>
    <dgm:pt modelId="{6B6DB8B0-A4C6-4BEA-B019-4B17474254E7}" type="pres">
      <dgm:prSet presAssocID="{7AAF336E-7C3C-4EAD-BAAB-EF770ACE1EA6}" presName="parentLin" presStyleCnt="0"/>
      <dgm:spPr/>
    </dgm:pt>
    <dgm:pt modelId="{725BE91F-ECC6-4981-8782-DA1D242B9F28}" type="pres">
      <dgm:prSet presAssocID="{7AAF336E-7C3C-4EAD-BAAB-EF770ACE1EA6}" presName="parentLeftMargin" presStyleLbl="node1" presStyleIdx="3" presStyleCnt="5"/>
      <dgm:spPr/>
    </dgm:pt>
    <dgm:pt modelId="{0E82750F-2C04-4FD3-B8AF-A72EC2B963AC}" type="pres">
      <dgm:prSet presAssocID="{7AAF336E-7C3C-4EAD-BAAB-EF770ACE1EA6}" presName="parentText" presStyleLbl="node1" presStyleIdx="4" presStyleCnt="5">
        <dgm:presLayoutVars>
          <dgm:chMax val="0"/>
          <dgm:bulletEnabled val="1"/>
        </dgm:presLayoutVars>
      </dgm:prSet>
      <dgm:spPr/>
    </dgm:pt>
    <dgm:pt modelId="{7CD58C03-B258-4656-8572-DEEB136F7AC8}" type="pres">
      <dgm:prSet presAssocID="{7AAF336E-7C3C-4EAD-BAAB-EF770ACE1EA6}" presName="negativeSpace" presStyleCnt="0"/>
      <dgm:spPr/>
    </dgm:pt>
    <dgm:pt modelId="{63331F7E-1E09-43F7-B7A7-43F8B1D3EF3E}" type="pres">
      <dgm:prSet presAssocID="{7AAF336E-7C3C-4EAD-BAAB-EF770ACE1EA6}" presName="childText" presStyleLbl="conFgAcc1" presStyleIdx="4" presStyleCnt="5">
        <dgm:presLayoutVars>
          <dgm:bulletEnabled val="1"/>
        </dgm:presLayoutVars>
      </dgm:prSet>
      <dgm:spPr/>
    </dgm:pt>
  </dgm:ptLst>
  <dgm:cxnLst>
    <dgm:cxn modelId="{EA12F822-27DD-4BAF-A83E-A5A7F9367EB2}" type="presOf" srcId="{03F8FCEE-1700-497E-A8D5-7FE086FF5FB4}" destId="{26832AAF-7318-493B-97C0-57D870417CC2}" srcOrd="0" destOrd="0" presId="urn:microsoft.com/office/officeart/2005/8/layout/list1"/>
    <dgm:cxn modelId="{435B0665-07FA-40F3-9A42-7955F06FDC04}" type="presOf" srcId="{6F1689F5-26AB-417A-B72A-F71554BD4CEA}" destId="{BFE82432-F86F-46E7-BD3A-72A078096EC5}" srcOrd="0" destOrd="0" presId="urn:microsoft.com/office/officeart/2005/8/layout/list1"/>
    <dgm:cxn modelId="{6F1C8B45-24F1-4AC0-89A1-D466B08D9E49}" srcId="{5F5C9728-25DD-4D6A-93FE-B26A3094345E}" destId="{6F1689F5-26AB-417A-B72A-F71554BD4CEA}" srcOrd="0" destOrd="0" parTransId="{314EF16C-7761-4B92-AA60-3CEA7B2F931A}" sibTransId="{D6ED383F-4B7A-4647-8B9C-DF13FB21EEAB}"/>
    <dgm:cxn modelId="{B5773A4B-9BC4-4041-96B4-2D56E574E654}" type="presOf" srcId="{7AAF336E-7C3C-4EAD-BAAB-EF770ACE1EA6}" destId="{725BE91F-ECC6-4981-8782-DA1D242B9F28}" srcOrd="0" destOrd="0" presId="urn:microsoft.com/office/officeart/2005/8/layout/list1"/>
    <dgm:cxn modelId="{37133677-E07E-4774-837F-23C21030CA74}" type="presOf" srcId="{03F8FCEE-1700-497E-A8D5-7FE086FF5FB4}" destId="{F422D23D-6CD7-402F-868E-C5DEBED227D6}" srcOrd="1" destOrd="0" presId="urn:microsoft.com/office/officeart/2005/8/layout/list1"/>
    <dgm:cxn modelId="{81528995-2845-4F84-BA1F-F3FA5387C13B}" type="presOf" srcId="{5F5C9728-25DD-4D6A-93FE-B26A3094345E}" destId="{957CDA1C-7122-453C-856F-05C0F57BFDD8}" srcOrd="0" destOrd="0" presId="urn:microsoft.com/office/officeart/2005/8/layout/list1"/>
    <dgm:cxn modelId="{2185F095-2384-4874-BA38-7E2D92C5FF42}" type="presOf" srcId="{6F1689F5-26AB-417A-B72A-F71554BD4CEA}" destId="{265D3A08-09BE-4813-88D2-99BC17C5D2F4}" srcOrd="1" destOrd="0" presId="urn:microsoft.com/office/officeart/2005/8/layout/list1"/>
    <dgm:cxn modelId="{C7086E99-406E-40EB-9F7B-BD17B7884FCF}" type="presOf" srcId="{9A00BC5A-68CE-41D3-A8AE-EC1F97B50A81}" destId="{FCE00034-755C-4DC5-8F0E-5CD35605302B}" srcOrd="0" destOrd="0" presId="urn:microsoft.com/office/officeart/2005/8/layout/list1"/>
    <dgm:cxn modelId="{32AA4D9B-EFE6-4E73-9639-678B36A14609}" srcId="{5F5C9728-25DD-4D6A-93FE-B26A3094345E}" destId="{7AAF336E-7C3C-4EAD-BAAB-EF770ACE1EA6}" srcOrd="4" destOrd="0" parTransId="{309A98E7-1718-471C-A836-BACB8215C4E9}" sibTransId="{FE9A61B1-AA44-4A4D-8E72-6326F3D08928}"/>
    <dgm:cxn modelId="{AB68C89C-B369-406F-8CCE-8086AA1A270C}" srcId="{5F5C9728-25DD-4D6A-93FE-B26A3094345E}" destId="{9A00BC5A-68CE-41D3-A8AE-EC1F97B50A81}" srcOrd="2" destOrd="0" parTransId="{B83900DB-EFB6-4784-AE32-C1D95D7F9F07}" sibTransId="{38F74661-18FA-4A82-B556-46971D655138}"/>
    <dgm:cxn modelId="{65B6A9A6-A7A0-4497-BC7B-A958AD39CF2D}" type="presOf" srcId="{9A00BC5A-68CE-41D3-A8AE-EC1F97B50A81}" destId="{13CAF469-DBE1-4549-B627-CB06E7C1E00D}" srcOrd="1" destOrd="0" presId="urn:microsoft.com/office/officeart/2005/8/layout/list1"/>
    <dgm:cxn modelId="{493DAEA8-DBB7-43E5-919F-B6DA41DA089E}" type="presOf" srcId="{1F7F30E7-12D3-4104-BB2E-8FD9D3A3DB46}" destId="{2F67D183-0764-4D31-A7BD-84242BF3646E}" srcOrd="1" destOrd="0" presId="urn:microsoft.com/office/officeart/2005/8/layout/list1"/>
    <dgm:cxn modelId="{AB1649AD-8511-4987-8715-1794558D900A}" type="presOf" srcId="{7AAF336E-7C3C-4EAD-BAAB-EF770ACE1EA6}" destId="{0E82750F-2C04-4FD3-B8AF-A72EC2B963AC}" srcOrd="1" destOrd="0" presId="urn:microsoft.com/office/officeart/2005/8/layout/list1"/>
    <dgm:cxn modelId="{1FBEECCE-7A28-43B4-B95C-0D883543358B}" type="presOf" srcId="{1F7F30E7-12D3-4104-BB2E-8FD9D3A3DB46}" destId="{5D042B2E-1132-4E1D-A4BF-831ACEA142BE}" srcOrd="0" destOrd="0" presId="urn:microsoft.com/office/officeart/2005/8/layout/list1"/>
    <dgm:cxn modelId="{873952D2-3C71-4DD2-B3EF-EE645FE00222}" srcId="{5F5C9728-25DD-4D6A-93FE-B26A3094345E}" destId="{1F7F30E7-12D3-4104-BB2E-8FD9D3A3DB46}" srcOrd="1" destOrd="0" parTransId="{310E69B2-E4E5-4222-B53A-D150D635CBCC}" sibTransId="{402EC2A7-BA1A-44CB-964A-97F5B3066219}"/>
    <dgm:cxn modelId="{93EB9DD6-5A94-4416-91FD-5A1BD04EAFFF}" srcId="{5F5C9728-25DD-4D6A-93FE-B26A3094345E}" destId="{03F8FCEE-1700-497E-A8D5-7FE086FF5FB4}" srcOrd="3" destOrd="0" parTransId="{47629C26-4780-477C-B275-AB611CF41876}" sibTransId="{4DDDD69F-06A5-4C8B-B7C7-9AA31697C554}"/>
    <dgm:cxn modelId="{8DC058B5-F13C-48C7-842F-92CDCF5C8F1D}" type="presParOf" srcId="{957CDA1C-7122-453C-856F-05C0F57BFDD8}" destId="{1EB08B0D-1997-4673-B47D-C70886E9EE0F}" srcOrd="0" destOrd="0" presId="urn:microsoft.com/office/officeart/2005/8/layout/list1"/>
    <dgm:cxn modelId="{B83CA75B-CE9B-48FD-A458-41D6284B6E44}" type="presParOf" srcId="{1EB08B0D-1997-4673-B47D-C70886E9EE0F}" destId="{BFE82432-F86F-46E7-BD3A-72A078096EC5}" srcOrd="0" destOrd="0" presId="urn:microsoft.com/office/officeart/2005/8/layout/list1"/>
    <dgm:cxn modelId="{F9091488-6600-49A5-9365-8CDAB82317D7}" type="presParOf" srcId="{1EB08B0D-1997-4673-B47D-C70886E9EE0F}" destId="{265D3A08-09BE-4813-88D2-99BC17C5D2F4}" srcOrd="1" destOrd="0" presId="urn:microsoft.com/office/officeart/2005/8/layout/list1"/>
    <dgm:cxn modelId="{FFD50902-AA81-4D8B-9FB2-0169B3310D67}" type="presParOf" srcId="{957CDA1C-7122-453C-856F-05C0F57BFDD8}" destId="{D68E0911-A10C-4B92-99B5-5B631D5C427B}" srcOrd="1" destOrd="0" presId="urn:microsoft.com/office/officeart/2005/8/layout/list1"/>
    <dgm:cxn modelId="{A27B89ED-7138-42DD-934E-9AE0E3026F31}" type="presParOf" srcId="{957CDA1C-7122-453C-856F-05C0F57BFDD8}" destId="{18B81154-EF7F-48F2-B718-79726EFFF060}" srcOrd="2" destOrd="0" presId="urn:microsoft.com/office/officeart/2005/8/layout/list1"/>
    <dgm:cxn modelId="{E8E91AD8-6981-4DDC-BD33-825CB664770A}" type="presParOf" srcId="{957CDA1C-7122-453C-856F-05C0F57BFDD8}" destId="{F12E2781-89F8-491C-90DA-06449220EFA4}" srcOrd="3" destOrd="0" presId="urn:microsoft.com/office/officeart/2005/8/layout/list1"/>
    <dgm:cxn modelId="{2F6EE01A-9D95-474C-9180-E9BC9DA0CFDA}" type="presParOf" srcId="{957CDA1C-7122-453C-856F-05C0F57BFDD8}" destId="{BC76FBD8-38C2-49C1-A46E-ABDA16481C1A}" srcOrd="4" destOrd="0" presId="urn:microsoft.com/office/officeart/2005/8/layout/list1"/>
    <dgm:cxn modelId="{4DFEA67B-B574-4CCA-8778-4EB7FF1B0CFB}" type="presParOf" srcId="{BC76FBD8-38C2-49C1-A46E-ABDA16481C1A}" destId="{5D042B2E-1132-4E1D-A4BF-831ACEA142BE}" srcOrd="0" destOrd="0" presId="urn:microsoft.com/office/officeart/2005/8/layout/list1"/>
    <dgm:cxn modelId="{313FCD1F-E965-4D44-B70C-630709D7119B}" type="presParOf" srcId="{BC76FBD8-38C2-49C1-A46E-ABDA16481C1A}" destId="{2F67D183-0764-4D31-A7BD-84242BF3646E}" srcOrd="1" destOrd="0" presId="urn:microsoft.com/office/officeart/2005/8/layout/list1"/>
    <dgm:cxn modelId="{EC92F2B7-BF4F-471F-80DE-17B642A11A6F}" type="presParOf" srcId="{957CDA1C-7122-453C-856F-05C0F57BFDD8}" destId="{F5281E07-741E-4658-AF85-1D49526D3F4D}" srcOrd="5" destOrd="0" presId="urn:microsoft.com/office/officeart/2005/8/layout/list1"/>
    <dgm:cxn modelId="{9C5D549D-A75D-441A-A36C-F37F05F7106C}" type="presParOf" srcId="{957CDA1C-7122-453C-856F-05C0F57BFDD8}" destId="{DBE0B5B8-71D9-475A-A310-657C02D947FE}" srcOrd="6" destOrd="0" presId="urn:microsoft.com/office/officeart/2005/8/layout/list1"/>
    <dgm:cxn modelId="{23B0C9C0-8EE1-4083-A992-542966836CF4}" type="presParOf" srcId="{957CDA1C-7122-453C-856F-05C0F57BFDD8}" destId="{9E936699-7151-4DC8-8010-B4C7A7E9325E}" srcOrd="7" destOrd="0" presId="urn:microsoft.com/office/officeart/2005/8/layout/list1"/>
    <dgm:cxn modelId="{847F8980-F654-43C9-832C-E94E3E5E9C01}" type="presParOf" srcId="{957CDA1C-7122-453C-856F-05C0F57BFDD8}" destId="{2353E80C-56EF-4454-A295-693BE5DD1456}" srcOrd="8" destOrd="0" presId="urn:microsoft.com/office/officeart/2005/8/layout/list1"/>
    <dgm:cxn modelId="{FB09B6F3-3F48-4D89-817E-ED570DB206EE}" type="presParOf" srcId="{2353E80C-56EF-4454-A295-693BE5DD1456}" destId="{FCE00034-755C-4DC5-8F0E-5CD35605302B}" srcOrd="0" destOrd="0" presId="urn:microsoft.com/office/officeart/2005/8/layout/list1"/>
    <dgm:cxn modelId="{6E66D790-E8FF-4A4B-B202-42A1E733DE2D}" type="presParOf" srcId="{2353E80C-56EF-4454-A295-693BE5DD1456}" destId="{13CAF469-DBE1-4549-B627-CB06E7C1E00D}" srcOrd="1" destOrd="0" presId="urn:microsoft.com/office/officeart/2005/8/layout/list1"/>
    <dgm:cxn modelId="{9BB379D5-65F1-4360-8F8F-94652D5C354E}" type="presParOf" srcId="{957CDA1C-7122-453C-856F-05C0F57BFDD8}" destId="{7434C9DB-CA37-47AF-BB47-30108899A1A3}" srcOrd="9" destOrd="0" presId="urn:microsoft.com/office/officeart/2005/8/layout/list1"/>
    <dgm:cxn modelId="{58CA1DCF-EA7C-422A-B580-58D2F5402026}" type="presParOf" srcId="{957CDA1C-7122-453C-856F-05C0F57BFDD8}" destId="{EDB30D5A-84BF-4DE1-B84A-AE32531705DC}" srcOrd="10" destOrd="0" presId="urn:microsoft.com/office/officeart/2005/8/layout/list1"/>
    <dgm:cxn modelId="{85B13BA7-15D1-4B39-A30A-92F5544F0E38}" type="presParOf" srcId="{957CDA1C-7122-453C-856F-05C0F57BFDD8}" destId="{81E71CCE-EB29-498E-8A74-A3E5EF54484E}" srcOrd="11" destOrd="0" presId="urn:microsoft.com/office/officeart/2005/8/layout/list1"/>
    <dgm:cxn modelId="{3E796D30-A697-4C1D-88D6-1CAEAC38ED7E}" type="presParOf" srcId="{957CDA1C-7122-453C-856F-05C0F57BFDD8}" destId="{829F12DC-E543-4CA6-ADA5-1058D8B4AD26}" srcOrd="12" destOrd="0" presId="urn:microsoft.com/office/officeart/2005/8/layout/list1"/>
    <dgm:cxn modelId="{FCA43320-0CE0-458C-BEF9-4F696CAD92E4}" type="presParOf" srcId="{829F12DC-E543-4CA6-ADA5-1058D8B4AD26}" destId="{26832AAF-7318-493B-97C0-57D870417CC2}" srcOrd="0" destOrd="0" presId="urn:microsoft.com/office/officeart/2005/8/layout/list1"/>
    <dgm:cxn modelId="{3CEE1FC2-CA6B-49FB-992D-1E1E4C33599C}" type="presParOf" srcId="{829F12DC-E543-4CA6-ADA5-1058D8B4AD26}" destId="{F422D23D-6CD7-402F-868E-C5DEBED227D6}" srcOrd="1" destOrd="0" presId="urn:microsoft.com/office/officeart/2005/8/layout/list1"/>
    <dgm:cxn modelId="{1E99C159-978A-4A2B-837C-112864A3835B}" type="presParOf" srcId="{957CDA1C-7122-453C-856F-05C0F57BFDD8}" destId="{1B21F51A-F3FE-4CC3-AF92-5DF54F1AE801}" srcOrd="13" destOrd="0" presId="urn:microsoft.com/office/officeart/2005/8/layout/list1"/>
    <dgm:cxn modelId="{783014EC-AA9D-4EAE-9DD3-D37FFDB8EC9A}" type="presParOf" srcId="{957CDA1C-7122-453C-856F-05C0F57BFDD8}" destId="{AAD9133A-86F3-4387-ACE6-8BA93A7BF854}" srcOrd="14" destOrd="0" presId="urn:microsoft.com/office/officeart/2005/8/layout/list1"/>
    <dgm:cxn modelId="{E9F96689-6F20-4CA4-B07D-186E308AEB9F}" type="presParOf" srcId="{957CDA1C-7122-453C-856F-05C0F57BFDD8}" destId="{913A7411-7A63-47B5-8B02-0A1F16653548}" srcOrd="15" destOrd="0" presId="urn:microsoft.com/office/officeart/2005/8/layout/list1"/>
    <dgm:cxn modelId="{C53DB8CF-63AA-40F5-99F8-CB51A63697B6}" type="presParOf" srcId="{957CDA1C-7122-453C-856F-05C0F57BFDD8}" destId="{6B6DB8B0-A4C6-4BEA-B019-4B17474254E7}" srcOrd="16" destOrd="0" presId="urn:microsoft.com/office/officeart/2005/8/layout/list1"/>
    <dgm:cxn modelId="{B2157F99-4547-4E11-84AC-7D3208CA0C1A}" type="presParOf" srcId="{6B6DB8B0-A4C6-4BEA-B019-4B17474254E7}" destId="{725BE91F-ECC6-4981-8782-DA1D242B9F28}" srcOrd="0" destOrd="0" presId="urn:microsoft.com/office/officeart/2005/8/layout/list1"/>
    <dgm:cxn modelId="{555079E8-B7DA-4010-99D8-9F712F567559}" type="presParOf" srcId="{6B6DB8B0-A4C6-4BEA-B019-4B17474254E7}" destId="{0E82750F-2C04-4FD3-B8AF-A72EC2B963AC}" srcOrd="1" destOrd="0" presId="urn:microsoft.com/office/officeart/2005/8/layout/list1"/>
    <dgm:cxn modelId="{B84BD200-4345-4B46-97FE-4E2B6199CFDC}" type="presParOf" srcId="{957CDA1C-7122-453C-856F-05C0F57BFDD8}" destId="{7CD58C03-B258-4656-8572-DEEB136F7AC8}" srcOrd="17" destOrd="0" presId="urn:microsoft.com/office/officeart/2005/8/layout/list1"/>
    <dgm:cxn modelId="{E3D0979D-806D-4F29-AB2A-112B66BDB665}" type="presParOf" srcId="{957CDA1C-7122-453C-856F-05C0F57BFDD8}" destId="{63331F7E-1E09-43F7-B7A7-43F8B1D3EF3E}"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5C9728-25DD-4D6A-93FE-B26A3094345E}"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1F7F30E7-12D3-4104-BB2E-8FD9D3A3DB46}">
      <dgm:prSet/>
      <dgm:spPr/>
      <dgm:t>
        <a:bodyPr/>
        <a:lstStyle/>
        <a:p>
          <a:r>
            <a:rPr lang="en-US"/>
            <a:t>Cultural History</a:t>
          </a:r>
        </a:p>
      </dgm:t>
    </dgm:pt>
    <dgm:pt modelId="{310E69B2-E4E5-4222-B53A-D150D635CBCC}" type="parTrans" cxnId="{873952D2-3C71-4DD2-B3EF-EE645FE00222}">
      <dgm:prSet/>
      <dgm:spPr/>
      <dgm:t>
        <a:bodyPr/>
        <a:lstStyle/>
        <a:p>
          <a:endParaRPr lang="en-US"/>
        </a:p>
      </dgm:t>
    </dgm:pt>
    <dgm:pt modelId="{402EC2A7-BA1A-44CB-964A-97F5B3066219}" type="sibTrans" cxnId="{873952D2-3C71-4DD2-B3EF-EE645FE00222}">
      <dgm:prSet/>
      <dgm:spPr/>
      <dgm:t>
        <a:bodyPr/>
        <a:lstStyle/>
        <a:p>
          <a:endParaRPr lang="en-US"/>
        </a:p>
      </dgm:t>
    </dgm:pt>
    <dgm:pt modelId="{9A00BC5A-68CE-41D3-A8AE-EC1F97B50A81}">
      <dgm:prSet/>
      <dgm:spPr/>
      <dgm:t>
        <a:bodyPr/>
        <a:lstStyle/>
        <a:p>
          <a:r>
            <a:rPr lang="en-US"/>
            <a:t>Environmental &amp; Energy Programming</a:t>
          </a:r>
        </a:p>
      </dgm:t>
    </dgm:pt>
    <dgm:pt modelId="{B83900DB-EFB6-4784-AE32-C1D95D7F9F07}" type="parTrans" cxnId="{AB68C89C-B369-406F-8CCE-8086AA1A270C}">
      <dgm:prSet/>
      <dgm:spPr/>
      <dgm:t>
        <a:bodyPr/>
        <a:lstStyle/>
        <a:p>
          <a:endParaRPr lang="en-US"/>
        </a:p>
      </dgm:t>
    </dgm:pt>
    <dgm:pt modelId="{38F74661-18FA-4A82-B556-46971D655138}" type="sibTrans" cxnId="{AB68C89C-B369-406F-8CCE-8086AA1A270C}">
      <dgm:prSet/>
      <dgm:spPr/>
      <dgm:t>
        <a:bodyPr/>
        <a:lstStyle/>
        <a:p>
          <a:endParaRPr lang="en-US"/>
        </a:p>
      </dgm:t>
    </dgm:pt>
    <dgm:pt modelId="{03F8FCEE-1700-497E-A8D5-7FE086FF5FB4}">
      <dgm:prSet/>
      <dgm:spPr/>
      <dgm:t>
        <a:bodyPr/>
        <a:lstStyle/>
        <a:p>
          <a:r>
            <a:rPr lang="en-US"/>
            <a:t>Gullah Geechee Seafood Trail</a:t>
          </a:r>
        </a:p>
      </dgm:t>
    </dgm:pt>
    <dgm:pt modelId="{47629C26-4780-477C-B275-AB611CF41876}" type="parTrans" cxnId="{93EB9DD6-5A94-4416-91FD-5A1BD04EAFFF}">
      <dgm:prSet/>
      <dgm:spPr/>
      <dgm:t>
        <a:bodyPr/>
        <a:lstStyle/>
        <a:p>
          <a:endParaRPr lang="en-US"/>
        </a:p>
      </dgm:t>
    </dgm:pt>
    <dgm:pt modelId="{4DDDD69F-06A5-4C8B-B7C7-9AA31697C554}" type="sibTrans" cxnId="{93EB9DD6-5A94-4416-91FD-5A1BD04EAFFF}">
      <dgm:prSet/>
      <dgm:spPr/>
      <dgm:t>
        <a:bodyPr/>
        <a:lstStyle/>
        <a:p>
          <a:endParaRPr lang="en-US"/>
        </a:p>
      </dgm:t>
    </dgm:pt>
    <dgm:pt modelId="{7AAF336E-7C3C-4EAD-BAAB-EF770ACE1EA6}">
      <dgm:prSet/>
      <dgm:spPr/>
      <dgm:t>
        <a:bodyPr/>
        <a:lstStyle/>
        <a:p>
          <a:r>
            <a:rPr lang="en-US"/>
            <a:t>Gullah Geechee/African American Farmers</a:t>
          </a:r>
        </a:p>
      </dgm:t>
    </dgm:pt>
    <dgm:pt modelId="{309A98E7-1718-471C-A836-BACB8215C4E9}" type="parTrans" cxnId="{32AA4D9B-EFE6-4E73-9639-678B36A14609}">
      <dgm:prSet/>
      <dgm:spPr/>
      <dgm:t>
        <a:bodyPr/>
        <a:lstStyle/>
        <a:p>
          <a:endParaRPr lang="en-US"/>
        </a:p>
      </dgm:t>
    </dgm:pt>
    <dgm:pt modelId="{FE9A61B1-AA44-4A4D-8E72-6326F3D08928}" type="sibTrans" cxnId="{32AA4D9B-EFE6-4E73-9639-678B36A14609}">
      <dgm:prSet/>
      <dgm:spPr/>
      <dgm:t>
        <a:bodyPr/>
        <a:lstStyle/>
        <a:p>
          <a:endParaRPr lang="en-US"/>
        </a:p>
      </dgm:t>
    </dgm:pt>
    <dgm:pt modelId="{957CDA1C-7122-453C-856F-05C0F57BFDD8}" type="pres">
      <dgm:prSet presAssocID="{5F5C9728-25DD-4D6A-93FE-B26A3094345E}" presName="linear" presStyleCnt="0">
        <dgm:presLayoutVars>
          <dgm:dir/>
          <dgm:animLvl val="lvl"/>
          <dgm:resizeHandles val="exact"/>
        </dgm:presLayoutVars>
      </dgm:prSet>
      <dgm:spPr/>
    </dgm:pt>
    <dgm:pt modelId="{BC76FBD8-38C2-49C1-A46E-ABDA16481C1A}" type="pres">
      <dgm:prSet presAssocID="{1F7F30E7-12D3-4104-BB2E-8FD9D3A3DB46}" presName="parentLin" presStyleCnt="0"/>
      <dgm:spPr/>
    </dgm:pt>
    <dgm:pt modelId="{5D042B2E-1132-4E1D-A4BF-831ACEA142BE}" type="pres">
      <dgm:prSet presAssocID="{1F7F30E7-12D3-4104-BB2E-8FD9D3A3DB46}" presName="parentLeftMargin" presStyleLbl="node1" presStyleIdx="0" presStyleCnt="4"/>
      <dgm:spPr/>
    </dgm:pt>
    <dgm:pt modelId="{2F67D183-0764-4D31-A7BD-84242BF3646E}" type="pres">
      <dgm:prSet presAssocID="{1F7F30E7-12D3-4104-BB2E-8FD9D3A3DB46}" presName="parentText" presStyleLbl="node1" presStyleIdx="0" presStyleCnt="4">
        <dgm:presLayoutVars>
          <dgm:chMax val="0"/>
          <dgm:bulletEnabled val="1"/>
        </dgm:presLayoutVars>
      </dgm:prSet>
      <dgm:spPr/>
    </dgm:pt>
    <dgm:pt modelId="{F5281E07-741E-4658-AF85-1D49526D3F4D}" type="pres">
      <dgm:prSet presAssocID="{1F7F30E7-12D3-4104-BB2E-8FD9D3A3DB46}" presName="negativeSpace" presStyleCnt="0"/>
      <dgm:spPr/>
    </dgm:pt>
    <dgm:pt modelId="{DBE0B5B8-71D9-475A-A310-657C02D947FE}" type="pres">
      <dgm:prSet presAssocID="{1F7F30E7-12D3-4104-BB2E-8FD9D3A3DB46}" presName="childText" presStyleLbl="conFgAcc1" presStyleIdx="0" presStyleCnt="4">
        <dgm:presLayoutVars>
          <dgm:bulletEnabled val="1"/>
        </dgm:presLayoutVars>
      </dgm:prSet>
      <dgm:spPr/>
    </dgm:pt>
    <dgm:pt modelId="{9E936699-7151-4DC8-8010-B4C7A7E9325E}" type="pres">
      <dgm:prSet presAssocID="{402EC2A7-BA1A-44CB-964A-97F5B3066219}" presName="spaceBetweenRectangles" presStyleCnt="0"/>
      <dgm:spPr/>
    </dgm:pt>
    <dgm:pt modelId="{2353E80C-56EF-4454-A295-693BE5DD1456}" type="pres">
      <dgm:prSet presAssocID="{9A00BC5A-68CE-41D3-A8AE-EC1F97B50A81}" presName="parentLin" presStyleCnt="0"/>
      <dgm:spPr/>
    </dgm:pt>
    <dgm:pt modelId="{FCE00034-755C-4DC5-8F0E-5CD35605302B}" type="pres">
      <dgm:prSet presAssocID="{9A00BC5A-68CE-41D3-A8AE-EC1F97B50A81}" presName="parentLeftMargin" presStyleLbl="node1" presStyleIdx="0" presStyleCnt="4"/>
      <dgm:spPr/>
    </dgm:pt>
    <dgm:pt modelId="{13CAF469-DBE1-4549-B627-CB06E7C1E00D}" type="pres">
      <dgm:prSet presAssocID="{9A00BC5A-68CE-41D3-A8AE-EC1F97B50A81}" presName="parentText" presStyleLbl="node1" presStyleIdx="1" presStyleCnt="4">
        <dgm:presLayoutVars>
          <dgm:chMax val="0"/>
          <dgm:bulletEnabled val="1"/>
        </dgm:presLayoutVars>
      </dgm:prSet>
      <dgm:spPr/>
    </dgm:pt>
    <dgm:pt modelId="{7434C9DB-CA37-47AF-BB47-30108899A1A3}" type="pres">
      <dgm:prSet presAssocID="{9A00BC5A-68CE-41D3-A8AE-EC1F97B50A81}" presName="negativeSpace" presStyleCnt="0"/>
      <dgm:spPr/>
    </dgm:pt>
    <dgm:pt modelId="{EDB30D5A-84BF-4DE1-B84A-AE32531705DC}" type="pres">
      <dgm:prSet presAssocID="{9A00BC5A-68CE-41D3-A8AE-EC1F97B50A81}" presName="childText" presStyleLbl="conFgAcc1" presStyleIdx="1" presStyleCnt="4">
        <dgm:presLayoutVars>
          <dgm:bulletEnabled val="1"/>
        </dgm:presLayoutVars>
      </dgm:prSet>
      <dgm:spPr/>
    </dgm:pt>
    <dgm:pt modelId="{81E71CCE-EB29-498E-8A74-A3E5EF54484E}" type="pres">
      <dgm:prSet presAssocID="{38F74661-18FA-4A82-B556-46971D655138}" presName="spaceBetweenRectangles" presStyleCnt="0"/>
      <dgm:spPr/>
    </dgm:pt>
    <dgm:pt modelId="{829F12DC-E543-4CA6-ADA5-1058D8B4AD26}" type="pres">
      <dgm:prSet presAssocID="{03F8FCEE-1700-497E-A8D5-7FE086FF5FB4}" presName="parentLin" presStyleCnt="0"/>
      <dgm:spPr/>
    </dgm:pt>
    <dgm:pt modelId="{26832AAF-7318-493B-97C0-57D870417CC2}" type="pres">
      <dgm:prSet presAssocID="{03F8FCEE-1700-497E-A8D5-7FE086FF5FB4}" presName="parentLeftMargin" presStyleLbl="node1" presStyleIdx="1" presStyleCnt="4"/>
      <dgm:spPr/>
    </dgm:pt>
    <dgm:pt modelId="{F422D23D-6CD7-402F-868E-C5DEBED227D6}" type="pres">
      <dgm:prSet presAssocID="{03F8FCEE-1700-497E-A8D5-7FE086FF5FB4}" presName="parentText" presStyleLbl="node1" presStyleIdx="2" presStyleCnt="4">
        <dgm:presLayoutVars>
          <dgm:chMax val="0"/>
          <dgm:bulletEnabled val="1"/>
        </dgm:presLayoutVars>
      </dgm:prSet>
      <dgm:spPr/>
    </dgm:pt>
    <dgm:pt modelId="{1B21F51A-F3FE-4CC3-AF92-5DF54F1AE801}" type="pres">
      <dgm:prSet presAssocID="{03F8FCEE-1700-497E-A8D5-7FE086FF5FB4}" presName="negativeSpace" presStyleCnt="0"/>
      <dgm:spPr/>
    </dgm:pt>
    <dgm:pt modelId="{AAD9133A-86F3-4387-ACE6-8BA93A7BF854}" type="pres">
      <dgm:prSet presAssocID="{03F8FCEE-1700-497E-A8D5-7FE086FF5FB4}" presName="childText" presStyleLbl="conFgAcc1" presStyleIdx="2" presStyleCnt="4">
        <dgm:presLayoutVars>
          <dgm:bulletEnabled val="1"/>
        </dgm:presLayoutVars>
      </dgm:prSet>
      <dgm:spPr/>
    </dgm:pt>
    <dgm:pt modelId="{913A7411-7A63-47B5-8B02-0A1F16653548}" type="pres">
      <dgm:prSet presAssocID="{4DDDD69F-06A5-4C8B-B7C7-9AA31697C554}" presName="spaceBetweenRectangles" presStyleCnt="0"/>
      <dgm:spPr/>
    </dgm:pt>
    <dgm:pt modelId="{6B6DB8B0-A4C6-4BEA-B019-4B17474254E7}" type="pres">
      <dgm:prSet presAssocID="{7AAF336E-7C3C-4EAD-BAAB-EF770ACE1EA6}" presName="parentLin" presStyleCnt="0"/>
      <dgm:spPr/>
    </dgm:pt>
    <dgm:pt modelId="{725BE91F-ECC6-4981-8782-DA1D242B9F28}" type="pres">
      <dgm:prSet presAssocID="{7AAF336E-7C3C-4EAD-BAAB-EF770ACE1EA6}" presName="parentLeftMargin" presStyleLbl="node1" presStyleIdx="2" presStyleCnt="4"/>
      <dgm:spPr/>
    </dgm:pt>
    <dgm:pt modelId="{0E82750F-2C04-4FD3-B8AF-A72EC2B963AC}" type="pres">
      <dgm:prSet presAssocID="{7AAF336E-7C3C-4EAD-BAAB-EF770ACE1EA6}" presName="parentText" presStyleLbl="node1" presStyleIdx="3" presStyleCnt="4">
        <dgm:presLayoutVars>
          <dgm:chMax val="0"/>
          <dgm:bulletEnabled val="1"/>
        </dgm:presLayoutVars>
      </dgm:prSet>
      <dgm:spPr/>
    </dgm:pt>
    <dgm:pt modelId="{7CD58C03-B258-4656-8572-DEEB136F7AC8}" type="pres">
      <dgm:prSet presAssocID="{7AAF336E-7C3C-4EAD-BAAB-EF770ACE1EA6}" presName="negativeSpace" presStyleCnt="0"/>
      <dgm:spPr/>
    </dgm:pt>
    <dgm:pt modelId="{63331F7E-1E09-43F7-B7A7-43F8B1D3EF3E}" type="pres">
      <dgm:prSet presAssocID="{7AAF336E-7C3C-4EAD-BAAB-EF770ACE1EA6}" presName="childText" presStyleLbl="conFgAcc1" presStyleIdx="3" presStyleCnt="4">
        <dgm:presLayoutVars>
          <dgm:bulletEnabled val="1"/>
        </dgm:presLayoutVars>
      </dgm:prSet>
      <dgm:spPr/>
    </dgm:pt>
  </dgm:ptLst>
  <dgm:cxnLst>
    <dgm:cxn modelId="{EA12F822-27DD-4BAF-A83E-A5A7F9367EB2}" type="presOf" srcId="{03F8FCEE-1700-497E-A8D5-7FE086FF5FB4}" destId="{26832AAF-7318-493B-97C0-57D870417CC2}" srcOrd="0" destOrd="0" presId="urn:microsoft.com/office/officeart/2005/8/layout/list1"/>
    <dgm:cxn modelId="{B5773A4B-9BC4-4041-96B4-2D56E574E654}" type="presOf" srcId="{7AAF336E-7C3C-4EAD-BAAB-EF770ACE1EA6}" destId="{725BE91F-ECC6-4981-8782-DA1D242B9F28}" srcOrd="0" destOrd="0" presId="urn:microsoft.com/office/officeart/2005/8/layout/list1"/>
    <dgm:cxn modelId="{37133677-E07E-4774-837F-23C21030CA74}" type="presOf" srcId="{03F8FCEE-1700-497E-A8D5-7FE086FF5FB4}" destId="{F422D23D-6CD7-402F-868E-C5DEBED227D6}" srcOrd="1" destOrd="0" presId="urn:microsoft.com/office/officeart/2005/8/layout/list1"/>
    <dgm:cxn modelId="{81528995-2845-4F84-BA1F-F3FA5387C13B}" type="presOf" srcId="{5F5C9728-25DD-4D6A-93FE-B26A3094345E}" destId="{957CDA1C-7122-453C-856F-05C0F57BFDD8}" srcOrd="0" destOrd="0" presId="urn:microsoft.com/office/officeart/2005/8/layout/list1"/>
    <dgm:cxn modelId="{C7086E99-406E-40EB-9F7B-BD17B7884FCF}" type="presOf" srcId="{9A00BC5A-68CE-41D3-A8AE-EC1F97B50A81}" destId="{FCE00034-755C-4DC5-8F0E-5CD35605302B}" srcOrd="0" destOrd="0" presId="urn:microsoft.com/office/officeart/2005/8/layout/list1"/>
    <dgm:cxn modelId="{32AA4D9B-EFE6-4E73-9639-678B36A14609}" srcId="{5F5C9728-25DD-4D6A-93FE-B26A3094345E}" destId="{7AAF336E-7C3C-4EAD-BAAB-EF770ACE1EA6}" srcOrd="3" destOrd="0" parTransId="{309A98E7-1718-471C-A836-BACB8215C4E9}" sibTransId="{FE9A61B1-AA44-4A4D-8E72-6326F3D08928}"/>
    <dgm:cxn modelId="{AB68C89C-B369-406F-8CCE-8086AA1A270C}" srcId="{5F5C9728-25DD-4D6A-93FE-B26A3094345E}" destId="{9A00BC5A-68CE-41D3-A8AE-EC1F97B50A81}" srcOrd="1" destOrd="0" parTransId="{B83900DB-EFB6-4784-AE32-C1D95D7F9F07}" sibTransId="{38F74661-18FA-4A82-B556-46971D655138}"/>
    <dgm:cxn modelId="{65B6A9A6-A7A0-4497-BC7B-A958AD39CF2D}" type="presOf" srcId="{9A00BC5A-68CE-41D3-A8AE-EC1F97B50A81}" destId="{13CAF469-DBE1-4549-B627-CB06E7C1E00D}" srcOrd="1" destOrd="0" presId="urn:microsoft.com/office/officeart/2005/8/layout/list1"/>
    <dgm:cxn modelId="{493DAEA8-DBB7-43E5-919F-B6DA41DA089E}" type="presOf" srcId="{1F7F30E7-12D3-4104-BB2E-8FD9D3A3DB46}" destId="{2F67D183-0764-4D31-A7BD-84242BF3646E}" srcOrd="1" destOrd="0" presId="urn:microsoft.com/office/officeart/2005/8/layout/list1"/>
    <dgm:cxn modelId="{AB1649AD-8511-4987-8715-1794558D900A}" type="presOf" srcId="{7AAF336E-7C3C-4EAD-BAAB-EF770ACE1EA6}" destId="{0E82750F-2C04-4FD3-B8AF-A72EC2B963AC}" srcOrd="1" destOrd="0" presId="urn:microsoft.com/office/officeart/2005/8/layout/list1"/>
    <dgm:cxn modelId="{1FBEECCE-7A28-43B4-B95C-0D883543358B}" type="presOf" srcId="{1F7F30E7-12D3-4104-BB2E-8FD9D3A3DB46}" destId="{5D042B2E-1132-4E1D-A4BF-831ACEA142BE}" srcOrd="0" destOrd="0" presId="urn:microsoft.com/office/officeart/2005/8/layout/list1"/>
    <dgm:cxn modelId="{873952D2-3C71-4DD2-B3EF-EE645FE00222}" srcId="{5F5C9728-25DD-4D6A-93FE-B26A3094345E}" destId="{1F7F30E7-12D3-4104-BB2E-8FD9D3A3DB46}" srcOrd="0" destOrd="0" parTransId="{310E69B2-E4E5-4222-B53A-D150D635CBCC}" sibTransId="{402EC2A7-BA1A-44CB-964A-97F5B3066219}"/>
    <dgm:cxn modelId="{93EB9DD6-5A94-4416-91FD-5A1BD04EAFFF}" srcId="{5F5C9728-25DD-4D6A-93FE-B26A3094345E}" destId="{03F8FCEE-1700-497E-A8D5-7FE086FF5FB4}" srcOrd="2" destOrd="0" parTransId="{47629C26-4780-477C-B275-AB611CF41876}" sibTransId="{4DDDD69F-06A5-4C8B-B7C7-9AA31697C554}"/>
    <dgm:cxn modelId="{2F6EE01A-9D95-474C-9180-E9BC9DA0CFDA}" type="presParOf" srcId="{957CDA1C-7122-453C-856F-05C0F57BFDD8}" destId="{BC76FBD8-38C2-49C1-A46E-ABDA16481C1A}" srcOrd="0" destOrd="0" presId="urn:microsoft.com/office/officeart/2005/8/layout/list1"/>
    <dgm:cxn modelId="{4DFEA67B-B574-4CCA-8778-4EB7FF1B0CFB}" type="presParOf" srcId="{BC76FBD8-38C2-49C1-A46E-ABDA16481C1A}" destId="{5D042B2E-1132-4E1D-A4BF-831ACEA142BE}" srcOrd="0" destOrd="0" presId="urn:microsoft.com/office/officeart/2005/8/layout/list1"/>
    <dgm:cxn modelId="{313FCD1F-E965-4D44-B70C-630709D7119B}" type="presParOf" srcId="{BC76FBD8-38C2-49C1-A46E-ABDA16481C1A}" destId="{2F67D183-0764-4D31-A7BD-84242BF3646E}" srcOrd="1" destOrd="0" presId="urn:microsoft.com/office/officeart/2005/8/layout/list1"/>
    <dgm:cxn modelId="{EC92F2B7-BF4F-471F-80DE-17B642A11A6F}" type="presParOf" srcId="{957CDA1C-7122-453C-856F-05C0F57BFDD8}" destId="{F5281E07-741E-4658-AF85-1D49526D3F4D}" srcOrd="1" destOrd="0" presId="urn:microsoft.com/office/officeart/2005/8/layout/list1"/>
    <dgm:cxn modelId="{9C5D549D-A75D-441A-A36C-F37F05F7106C}" type="presParOf" srcId="{957CDA1C-7122-453C-856F-05C0F57BFDD8}" destId="{DBE0B5B8-71D9-475A-A310-657C02D947FE}" srcOrd="2" destOrd="0" presId="urn:microsoft.com/office/officeart/2005/8/layout/list1"/>
    <dgm:cxn modelId="{23B0C9C0-8EE1-4083-A992-542966836CF4}" type="presParOf" srcId="{957CDA1C-7122-453C-856F-05C0F57BFDD8}" destId="{9E936699-7151-4DC8-8010-B4C7A7E9325E}" srcOrd="3" destOrd="0" presId="urn:microsoft.com/office/officeart/2005/8/layout/list1"/>
    <dgm:cxn modelId="{847F8980-F654-43C9-832C-E94E3E5E9C01}" type="presParOf" srcId="{957CDA1C-7122-453C-856F-05C0F57BFDD8}" destId="{2353E80C-56EF-4454-A295-693BE5DD1456}" srcOrd="4" destOrd="0" presId="urn:microsoft.com/office/officeart/2005/8/layout/list1"/>
    <dgm:cxn modelId="{FB09B6F3-3F48-4D89-817E-ED570DB206EE}" type="presParOf" srcId="{2353E80C-56EF-4454-A295-693BE5DD1456}" destId="{FCE00034-755C-4DC5-8F0E-5CD35605302B}" srcOrd="0" destOrd="0" presId="urn:microsoft.com/office/officeart/2005/8/layout/list1"/>
    <dgm:cxn modelId="{6E66D790-E8FF-4A4B-B202-42A1E733DE2D}" type="presParOf" srcId="{2353E80C-56EF-4454-A295-693BE5DD1456}" destId="{13CAF469-DBE1-4549-B627-CB06E7C1E00D}" srcOrd="1" destOrd="0" presId="urn:microsoft.com/office/officeart/2005/8/layout/list1"/>
    <dgm:cxn modelId="{9BB379D5-65F1-4360-8F8F-94652D5C354E}" type="presParOf" srcId="{957CDA1C-7122-453C-856F-05C0F57BFDD8}" destId="{7434C9DB-CA37-47AF-BB47-30108899A1A3}" srcOrd="5" destOrd="0" presId="urn:microsoft.com/office/officeart/2005/8/layout/list1"/>
    <dgm:cxn modelId="{58CA1DCF-EA7C-422A-B580-58D2F5402026}" type="presParOf" srcId="{957CDA1C-7122-453C-856F-05C0F57BFDD8}" destId="{EDB30D5A-84BF-4DE1-B84A-AE32531705DC}" srcOrd="6" destOrd="0" presId="urn:microsoft.com/office/officeart/2005/8/layout/list1"/>
    <dgm:cxn modelId="{85B13BA7-15D1-4B39-A30A-92F5544F0E38}" type="presParOf" srcId="{957CDA1C-7122-453C-856F-05C0F57BFDD8}" destId="{81E71CCE-EB29-498E-8A74-A3E5EF54484E}" srcOrd="7" destOrd="0" presId="urn:microsoft.com/office/officeart/2005/8/layout/list1"/>
    <dgm:cxn modelId="{3E796D30-A697-4C1D-88D6-1CAEAC38ED7E}" type="presParOf" srcId="{957CDA1C-7122-453C-856F-05C0F57BFDD8}" destId="{829F12DC-E543-4CA6-ADA5-1058D8B4AD26}" srcOrd="8" destOrd="0" presId="urn:microsoft.com/office/officeart/2005/8/layout/list1"/>
    <dgm:cxn modelId="{FCA43320-0CE0-458C-BEF9-4F696CAD92E4}" type="presParOf" srcId="{829F12DC-E543-4CA6-ADA5-1058D8B4AD26}" destId="{26832AAF-7318-493B-97C0-57D870417CC2}" srcOrd="0" destOrd="0" presId="urn:microsoft.com/office/officeart/2005/8/layout/list1"/>
    <dgm:cxn modelId="{3CEE1FC2-CA6B-49FB-992D-1E1E4C33599C}" type="presParOf" srcId="{829F12DC-E543-4CA6-ADA5-1058D8B4AD26}" destId="{F422D23D-6CD7-402F-868E-C5DEBED227D6}" srcOrd="1" destOrd="0" presId="urn:microsoft.com/office/officeart/2005/8/layout/list1"/>
    <dgm:cxn modelId="{1E99C159-978A-4A2B-837C-112864A3835B}" type="presParOf" srcId="{957CDA1C-7122-453C-856F-05C0F57BFDD8}" destId="{1B21F51A-F3FE-4CC3-AF92-5DF54F1AE801}" srcOrd="9" destOrd="0" presId="urn:microsoft.com/office/officeart/2005/8/layout/list1"/>
    <dgm:cxn modelId="{783014EC-AA9D-4EAE-9DD3-D37FFDB8EC9A}" type="presParOf" srcId="{957CDA1C-7122-453C-856F-05C0F57BFDD8}" destId="{AAD9133A-86F3-4387-ACE6-8BA93A7BF854}" srcOrd="10" destOrd="0" presId="urn:microsoft.com/office/officeart/2005/8/layout/list1"/>
    <dgm:cxn modelId="{E9F96689-6F20-4CA4-B07D-186E308AEB9F}" type="presParOf" srcId="{957CDA1C-7122-453C-856F-05C0F57BFDD8}" destId="{913A7411-7A63-47B5-8B02-0A1F16653548}" srcOrd="11" destOrd="0" presId="urn:microsoft.com/office/officeart/2005/8/layout/list1"/>
    <dgm:cxn modelId="{C53DB8CF-63AA-40F5-99F8-CB51A63697B6}" type="presParOf" srcId="{957CDA1C-7122-453C-856F-05C0F57BFDD8}" destId="{6B6DB8B0-A4C6-4BEA-B019-4B17474254E7}" srcOrd="12" destOrd="0" presId="urn:microsoft.com/office/officeart/2005/8/layout/list1"/>
    <dgm:cxn modelId="{B2157F99-4547-4E11-84AC-7D3208CA0C1A}" type="presParOf" srcId="{6B6DB8B0-A4C6-4BEA-B019-4B17474254E7}" destId="{725BE91F-ECC6-4981-8782-DA1D242B9F28}" srcOrd="0" destOrd="0" presId="urn:microsoft.com/office/officeart/2005/8/layout/list1"/>
    <dgm:cxn modelId="{555079E8-B7DA-4010-99D8-9F712F567559}" type="presParOf" srcId="{6B6DB8B0-A4C6-4BEA-B019-4B17474254E7}" destId="{0E82750F-2C04-4FD3-B8AF-A72EC2B963AC}" srcOrd="1" destOrd="0" presId="urn:microsoft.com/office/officeart/2005/8/layout/list1"/>
    <dgm:cxn modelId="{B84BD200-4345-4B46-97FE-4E2B6199CFDC}" type="presParOf" srcId="{957CDA1C-7122-453C-856F-05C0F57BFDD8}" destId="{7CD58C03-B258-4656-8572-DEEB136F7AC8}" srcOrd="13" destOrd="0" presId="urn:microsoft.com/office/officeart/2005/8/layout/list1"/>
    <dgm:cxn modelId="{E3D0979D-806D-4F29-AB2A-112B66BDB665}" type="presParOf" srcId="{957CDA1C-7122-453C-856F-05C0F57BFDD8}" destId="{63331F7E-1E09-43F7-B7A7-43F8B1D3EF3E}"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5C9728-25DD-4D6A-93FE-B26A3094345E}"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9A00BC5A-68CE-41D3-A8AE-EC1F97B50A81}">
      <dgm:prSet/>
      <dgm:spPr/>
      <dgm:t>
        <a:bodyPr/>
        <a:lstStyle/>
        <a:p>
          <a:r>
            <a:rPr lang="en-US"/>
            <a:t>Environmental &amp; Energy Programming</a:t>
          </a:r>
        </a:p>
      </dgm:t>
    </dgm:pt>
    <dgm:pt modelId="{B83900DB-EFB6-4784-AE32-C1D95D7F9F07}" type="parTrans" cxnId="{AB68C89C-B369-406F-8CCE-8086AA1A270C}">
      <dgm:prSet/>
      <dgm:spPr/>
      <dgm:t>
        <a:bodyPr/>
        <a:lstStyle/>
        <a:p>
          <a:endParaRPr lang="en-US"/>
        </a:p>
      </dgm:t>
    </dgm:pt>
    <dgm:pt modelId="{38F74661-18FA-4A82-B556-46971D655138}" type="sibTrans" cxnId="{AB68C89C-B369-406F-8CCE-8086AA1A270C}">
      <dgm:prSet/>
      <dgm:spPr/>
      <dgm:t>
        <a:bodyPr/>
        <a:lstStyle/>
        <a:p>
          <a:endParaRPr lang="en-US"/>
        </a:p>
      </dgm:t>
    </dgm:pt>
    <dgm:pt modelId="{03F8FCEE-1700-497E-A8D5-7FE086FF5FB4}">
      <dgm:prSet/>
      <dgm:spPr/>
      <dgm:t>
        <a:bodyPr/>
        <a:lstStyle/>
        <a:p>
          <a:r>
            <a:rPr lang="en-US"/>
            <a:t>Gullah Geechee Seafood Trail</a:t>
          </a:r>
        </a:p>
      </dgm:t>
    </dgm:pt>
    <dgm:pt modelId="{47629C26-4780-477C-B275-AB611CF41876}" type="parTrans" cxnId="{93EB9DD6-5A94-4416-91FD-5A1BD04EAFFF}">
      <dgm:prSet/>
      <dgm:spPr/>
      <dgm:t>
        <a:bodyPr/>
        <a:lstStyle/>
        <a:p>
          <a:endParaRPr lang="en-US"/>
        </a:p>
      </dgm:t>
    </dgm:pt>
    <dgm:pt modelId="{4DDDD69F-06A5-4C8B-B7C7-9AA31697C554}" type="sibTrans" cxnId="{93EB9DD6-5A94-4416-91FD-5A1BD04EAFFF}">
      <dgm:prSet/>
      <dgm:spPr/>
      <dgm:t>
        <a:bodyPr/>
        <a:lstStyle/>
        <a:p>
          <a:endParaRPr lang="en-US"/>
        </a:p>
      </dgm:t>
    </dgm:pt>
    <dgm:pt modelId="{7AAF336E-7C3C-4EAD-BAAB-EF770ACE1EA6}">
      <dgm:prSet/>
      <dgm:spPr/>
      <dgm:t>
        <a:bodyPr/>
        <a:lstStyle/>
        <a:p>
          <a:r>
            <a:rPr lang="en-US"/>
            <a:t>Gullah Geechee/African American Farmers</a:t>
          </a:r>
        </a:p>
      </dgm:t>
    </dgm:pt>
    <dgm:pt modelId="{309A98E7-1718-471C-A836-BACB8215C4E9}" type="parTrans" cxnId="{32AA4D9B-EFE6-4E73-9639-678B36A14609}">
      <dgm:prSet/>
      <dgm:spPr/>
      <dgm:t>
        <a:bodyPr/>
        <a:lstStyle/>
        <a:p>
          <a:endParaRPr lang="en-US"/>
        </a:p>
      </dgm:t>
    </dgm:pt>
    <dgm:pt modelId="{FE9A61B1-AA44-4A4D-8E72-6326F3D08928}" type="sibTrans" cxnId="{32AA4D9B-EFE6-4E73-9639-678B36A14609}">
      <dgm:prSet/>
      <dgm:spPr/>
      <dgm:t>
        <a:bodyPr/>
        <a:lstStyle/>
        <a:p>
          <a:endParaRPr lang="en-US"/>
        </a:p>
      </dgm:t>
    </dgm:pt>
    <dgm:pt modelId="{957CDA1C-7122-453C-856F-05C0F57BFDD8}" type="pres">
      <dgm:prSet presAssocID="{5F5C9728-25DD-4D6A-93FE-B26A3094345E}" presName="linear" presStyleCnt="0">
        <dgm:presLayoutVars>
          <dgm:dir/>
          <dgm:animLvl val="lvl"/>
          <dgm:resizeHandles val="exact"/>
        </dgm:presLayoutVars>
      </dgm:prSet>
      <dgm:spPr/>
    </dgm:pt>
    <dgm:pt modelId="{2353E80C-56EF-4454-A295-693BE5DD1456}" type="pres">
      <dgm:prSet presAssocID="{9A00BC5A-68CE-41D3-A8AE-EC1F97B50A81}" presName="parentLin" presStyleCnt="0"/>
      <dgm:spPr/>
    </dgm:pt>
    <dgm:pt modelId="{FCE00034-755C-4DC5-8F0E-5CD35605302B}" type="pres">
      <dgm:prSet presAssocID="{9A00BC5A-68CE-41D3-A8AE-EC1F97B50A81}" presName="parentLeftMargin" presStyleLbl="node1" presStyleIdx="0" presStyleCnt="3"/>
      <dgm:spPr/>
    </dgm:pt>
    <dgm:pt modelId="{13CAF469-DBE1-4549-B627-CB06E7C1E00D}" type="pres">
      <dgm:prSet presAssocID="{9A00BC5A-68CE-41D3-A8AE-EC1F97B50A81}" presName="parentText" presStyleLbl="node1" presStyleIdx="0" presStyleCnt="3">
        <dgm:presLayoutVars>
          <dgm:chMax val="0"/>
          <dgm:bulletEnabled val="1"/>
        </dgm:presLayoutVars>
      </dgm:prSet>
      <dgm:spPr/>
    </dgm:pt>
    <dgm:pt modelId="{7434C9DB-CA37-47AF-BB47-30108899A1A3}" type="pres">
      <dgm:prSet presAssocID="{9A00BC5A-68CE-41D3-A8AE-EC1F97B50A81}" presName="negativeSpace" presStyleCnt="0"/>
      <dgm:spPr/>
    </dgm:pt>
    <dgm:pt modelId="{EDB30D5A-84BF-4DE1-B84A-AE32531705DC}" type="pres">
      <dgm:prSet presAssocID="{9A00BC5A-68CE-41D3-A8AE-EC1F97B50A81}" presName="childText" presStyleLbl="conFgAcc1" presStyleIdx="0" presStyleCnt="3">
        <dgm:presLayoutVars>
          <dgm:bulletEnabled val="1"/>
        </dgm:presLayoutVars>
      </dgm:prSet>
      <dgm:spPr/>
    </dgm:pt>
    <dgm:pt modelId="{81E71CCE-EB29-498E-8A74-A3E5EF54484E}" type="pres">
      <dgm:prSet presAssocID="{38F74661-18FA-4A82-B556-46971D655138}" presName="spaceBetweenRectangles" presStyleCnt="0"/>
      <dgm:spPr/>
    </dgm:pt>
    <dgm:pt modelId="{829F12DC-E543-4CA6-ADA5-1058D8B4AD26}" type="pres">
      <dgm:prSet presAssocID="{03F8FCEE-1700-497E-A8D5-7FE086FF5FB4}" presName="parentLin" presStyleCnt="0"/>
      <dgm:spPr/>
    </dgm:pt>
    <dgm:pt modelId="{26832AAF-7318-493B-97C0-57D870417CC2}" type="pres">
      <dgm:prSet presAssocID="{03F8FCEE-1700-497E-A8D5-7FE086FF5FB4}" presName="parentLeftMargin" presStyleLbl="node1" presStyleIdx="0" presStyleCnt="3"/>
      <dgm:spPr/>
    </dgm:pt>
    <dgm:pt modelId="{F422D23D-6CD7-402F-868E-C5DEBED227D6}" type="pres">
      <dgm:prSet presAssocID="{03F8FCEE-1700-497E-A8D5-7FE086FF5FB4}" presName="parentText" presStyleLbl="node1" presStyleIdx="1" presStyleCnt="3">
        <dgm:presLayoutVars>
          <dgm:chMax val="0"/>
          <dgm:bulletEnabled val="1"/>
        </dgm:presLayoutVars>
      </dgm:prSet>
      <dgm:spPr/>
    </dgm:pt>
    <dgm:pt modelId="{1B21F51A-F3FE-4CC3-AF92-5DF54F1AE801}" type="pres">
      <dgm:prSet presAssocID="{03F8FCEE-1700-497E-A8D5-7FE086FF5FB4}" presName="negativeSpace" presStyleCnt="0"/>
      <dgm:spPr/>
    </dgm:pt>
    <dgm:pt modelId="{AAD9133A-86F3-4387-ACE6-8BA93A7BF854}" type="pres">
      <dgm:prSet presAssocID="{03F8FCEE-1700-497E-A8D5-7FE086FF5FB4}" presName="childText" presStyleLbl="conFgAcc1" presStyleIdx="1" presStyleCnt="3">
        <dgm:presLayoutVars>
          <dgm:bulletEnabled val="1"/>
        </dgm:presLayoutVars>
      </dgm:prSet>
      <dgm:spPr/>
    </dgm:pt>
    <dgm:pt modelId="{913A7411-7A63-47B5-8B02-0A1F16653548}" type="pres">
      <dgm:prSet presAssocID="{4DDDD69F-06A5-4C8B-B7C7-9AA31697C554}" presName="spaceBetweenRectangles" presStyleCnt="0"/>
      <dgm:spPr/>
    </dgm:pt>
    <dgm:pt modelId="{6B6DB8B0-A4C6-4BEA-B019-4B17474254E7}" type="pres">
      <dgm:prSet presAssocID="{7AAF336E-7C3C-4EAD-BAAB-EF770ACE1EA6}" presName="parentLin" presStyleCnt="0"/>
      <dgm:spPr/>
    </dgm:pt>
    <dgm:pt modelId="{725BE91F-ECC6-4981-8782-DA1D242B9F28}" type="pres">
      <dgm:prSet presAssocID="{7AAF336E-7C3C-4EAD-BAAB-EF770ACE1EA6}" presName="parentLeftMargin" presStyleLbl="node1" presStyleIdx="1" presStyleCnt="3"/>
      <dgm:spPr/>
    </dgm:pt>
    <dgm:pt modelId="{0E82750F-2C04-4FD3-B8AF-A72EC2B963AC}" type="pres">
      <dgm:prSet presAssocID="{7AAF336E-7C3C-4EAD-BAAB-EF770ACE1EA6}" presName="parentText" presStyleLbl="node1" presStyleIdx="2" presStyleCnt="3">
        <dgm:presLayoutVars>
          <dgm:chMax val="0"/>
          <dgm:bulletEnabled val="1"/>
        </dgm:presLayoutVars>
      </dgm:prSet>
      <dgm:spPr/>
    </dgm:pt>
    <dgm:pt modelId="{7CD58C03-B258-4656-8572-DEEB136F7AC8}" type="pres">
      <dgm:prSet presAssocID="{7AAF336E-7C3C-4EAD-BAAB-EF770ACE1EA6}" presName="negativeSpace" presStyleCnt="0"/>
      <dgm:spPr/>
    </dgm:pt>
    <dgm:pt modelId="{63331F7E-1E09-43F7-B7A7-43F8B1D3EF3E}" type="pres">
      <dgm:prSet presAssocID="{7AAF336E-7C3C-4EAD-BAAB-EF770ACE1EA6}" presName="childText" presStyleLbl="conFgAcc1" presStyleIdx="2" presStyleCnt="3">
        <dgm:presLayoutVars>
          <dgm:bulletEnabled val="1"/>
        </dgm:presLayoutVars>
      </dgm:prSet>
      <dgm:spPr/>
    </dgm:pt>
  </dgm:ptLst>
  <dgm:cxnLst>
    <dgm:cxn modelId="{EA12F822-27DD-4BAF-A83E-A5A7F9367EB2}" type="presOf" srcId="{03F8FCEE-1700-497E-A8D5-7FE086FF5FB4}" destId="{26832AAF-7318-493B-97C0-57D870417CC2}" srcOrd="0" destOrd="0" presId="urn:microsoft.com/office/officeart/2005/8/layout/list1"/>
    <dgm:cxn modelId="{B5773A4B-9BC4-4041-96B4-2D56E574E654}" type="presOf" srcId="{7AAF336E-7C3C-4EAD-BAAB-EF770ACE1EA6}" destId="{725BE91F-ECC6-4981-8782-DA1D242B9F28}" srcOrd="0" destOrd="0" presId="urn:microsoft.com/office/officeart/2005/8/layout/list1"/>
    <dgm:cxn modelId="{37133677-E07E-4774-837F-23C21030CA74}" type="presOf" srcId="{03F8FCEE-1700-497E-A8D5-7FE086FF5FB4}" destId="{F422D23D-6CD7-402F-868E-C5DEBED227D6}" srcOrd="1" destOrd="0" presId="urn:microsoft.com/office/officeart/2005/8/layout/list1"/>
    <dgm:cxn modelId="{81528995-2845-4F84-BA1F-F3FA5387C13B}" type="presOf" srcId="{5F5C9728-25DD-4D6A-93FE-B26A3094345E}" destId="{957CDA1C-7122-453C-856F-05C0F57BFDD8}" srcOrd="0" destOrd="0" presId="urn:microsoft.com/office/officeart/2005/8/layout/list1"/>
    <dgm:cxn modelId="{C7086E99-406E-40EB-9F7B-BD17B7884FCF}" type="presOf" srcId="{9A00BC5A-68CE-41D3-A8AE-EC1F97B50A81}" destId="{FCE00034-755C-4DC5-8F0E-5CD35605302B}" srcOrd="0" destOrd="0" presId="urn:microsoft.com/office/officeart/2005/8/layout/list1"/>
    <dgm:cxn modelId="{32AA4D9B-EFE6-4E73-9639-678B36A14609}" srcId="{5F5C9728-25DD-4D6A-93FE-B26A3094345E}" destId="{7AAF336E-7C3C-4EAD-BAAB-EF770ACE1EA6}" srcOrd="2" destOrd="0" parTransId="{309A98E7-1718-471C-A836-BACB8215C4E9}" sibTransId="{FE9A61B1-AA44-4A4D-8E72-6326F3D08928}"/>
    <dgm:cxn modelId="{AB68C89C-B369-406F-8CCE-8086AA1A270C}" srcId="{5F5C9728-25DD-4D6A-93FE-B26A3094345E}" destId="{9A00BC5A-68CE-41D3-A8AE-EC1F97B50A81}" srcOrd="0" destOrd="0" parTransId="{B83900DB-EFB6-4784-AE32-C1D95D7F9F07}" sibTransId="{38F74661-18FA-4A82-B556-46971D655138}"/>
    <dgm:cxn modelId="{65B6A9A6-A7A0-4497-BC7B-A958AD39CF2D}" type="presOf" srcId="{9A00BC5A-68CE-41D3-A8AE-EC1F97B50A81}" destId="{13CAF469-DBE1-4549-B627-CB06E7C1E00D}" srcOrd="1" destOrd="0" presId="urn:microsoft.com/office/officeart/2005/8/layout/list1"/>
    <dgm:cxn modelId="{AB1649AD-8511-4987-8715-1794558D900A}" type="presOf" srcId="{7AAF336E-7C3C-4EAD-BAAB-EF770ACE1EA6}" destId="{0E82750F-2C04-4FD3-B8AF-A72EC2B963AC}" srcOrd="1" destOrd="0" presId="urn:microsoft.com/office/officeart/2005/8/layout/list1"/>
    <dgm:cxn modelId="{93EB9DD6-5A94-4416-91FD-5A1BD04EAFFF}" srcId="{5F5C9728-25DD-4D6A-93FE-B26A3094345E}" destId="{03F8FCEE-1700-497E-A8D5-7FE086FF5FB4}" srcOrd="1" destOrd="0" parTransId="{47629C26-4780-477C-B275-AB611CF41876}" sibTransId="{4DDDD69F-06A5-4C8B-B7C7-9AA31697C554}"/>
    <dgm:cxn modelId="{847F8980-F654-43C9-832C-E94E3E5E9C01}" type="presParOf" srcId="{957CDA1C-7122-453C-856F-05C0F57BFDD8}" destId="{2353E80C-56EF-4454-A295-693BE5DD1456}" srcOrd="0" destOrd="0" presId="urn:microsoft.com/office/officeart/2005/8/layout/list1"/>
    <dgm:cxn modelId="{FB09B6F3-3F48-4D89-817E-ED570DB206EE}" type="presParOf" srcId="{2353E80C-56EF-4454-A295-693BE5DD1456}" destId="{FCE00034-755C-4DC5-8F0E-5CD35605302B}" srcOrd="0" destOrd="0" presId="urn:microsoft.com/office/officeart/2005/8/layout/list1"/>
    <dgm:cxn modelId="{6E66D790-E8FF-4A4B-B202-42A1E733DE2D}" type="presParOf" srcId="{2353E80C-56EF-4454-A295-693BE5DD1456}" destId="{13CAF469-DBE1-4549-B627-CB06E7C1E00D}" srcOrd="1" destOrd="0" presId="urn:microsoft.com/office/officeart/2005/8/layout/list1"/>
    <dgm:cxn modelId="{9BB379D5-65F1-4360-8F8F-94652D5C354E}" type="presParOf" srcId="{957CDA1C-7122-453C-856F-05C0F57BFDD8}" destId="{7434C9DB-CA37-47AF-BB47-30108899A1A3}" srcOrd="1" destOrd="0" presId="urn:microsoft.com/office/officeart/2005/8/layout/list1"/>
    <dgm:cxn modelId="{58CA1DCF-EA7C-422A-B580-58D2F5402026}" type="presParOf" srcId="{957CDA1C-7122-453C-856F-05C0F57BFDD8}" destId="{EDB30D5A-84BF-4DE1-B84A-AE32531705DC}" srcOrd="2" destOrd="0" presId="urn:microsoft.com/office/officeart/2005/8/layout/list1"/>
    <dgm:cxn modelId="{85B13BA7-15D1-4B39-A30A-92F5544F0E38}" type="presParOf" srcId="{957CDA1C-7122-453C-856F-05C0F57BFDD8}" destId="{81E71CCE-EB29-498E-8A74-A3E5EF54484E}" srcOrd="3" destOrd="0" presId="urn:microsoft.com/office/officeart/2005/8/layout/list1"/>
    <dgm:cxn modelId="{3E796D30-A697-4C1D-88D6-1CAEAC38ED7E}" type="presParOf" srcId="{957CDA1C-7122-453C-856F-05C0F57BFDD8}" destId="{829F12DC-E543-4CA6-ADA5-1058D8B4AD26}" srcOrd="4" destOrd="0" presId="urn:microsoft.com/office/officeart/2005/8/layout/list1"/>
    <dgm:cxn modelId="{FCA43320-0CE0-458C-BEF9-4F696CAD92E4}" type="presParOf" srcId="{829F12DC-E543-4CA6-ADA5-1058D8B4AD26}" destId="{26832AAF-7318-493B-97C0-57D870417CC2}" srcOrd="0" destOrd="0" presId="urn:microsoft.com/office/officeart/2005/8/layout/list1"/>
    <dgm:cxn modelId="{3CEE1FC2-CA6B-49FB-992D-1E1E4C33599C}" type="presParOf" srcId="{829F12DC-E543-4CA6-ADA5-1058D8B4AD26}" destId="{F422D23D-6CD7-402F-868E-C5DEBED227D6}" srcOrd="1" destOrd="0" presId="urn:microsoft.com/office/officeart/2005/8/layout/list1"/>
    <dgm:cxn modelId="{1E99C159-978A-4A2B-837C-112864A3835B}" type="presParOf" srcId="{957CDA1C-7122-453C-856F-05C0F57BFDD8}" destId="{1B21F51A-F3FE-4CC3-AF92-5DF54F1AE801}" srcOrd="5" destOrd="0" presId="urn:microsoft.com/office/officeart/2005/8/layout/list1"/>
    <dgm:cxn modelId="{783014EC-AA9D-4EAE-9DD3-D37FFDB8EC9A}" type="presParOf" srcId="{957CDA1C-7122-453C-856F-05C0F57BFDD8}" destId="{AAD9133A-86F3-4387-ACE6-8BA93A7BF854}" srcOrd="6" destOrd="0" presId="urn:microsoft.com/office/officeart/2005/8/layout/list1"/>
    <dgm:cxn modelId="{E9F96689-6F20-4CA4-B07D-186E308AEB9F}" type="presParOf" srcId="{957CDA1C-7122-453C-856F-05C0F57BFDD8}" destId="{913A7411-7A63-47B5-8B02-0A1F16653548}" srcOrd="7" destOrd="0" presId="urn:microsoft.com/office/officeart/2005/8/layout/list1"/>
    <dgm:cxn modelId="{C53DB8CF-63AA-40F5-99F8-CB51A63697B6}" type="presParOf" srcId="{957CDA1C-7122-453C-856F-05C0F57BFDD8}" destId="{6B6DB8B0-A4C6-4BEA-B019-4B17474254E7}" srcOrd="8" destOrd="0" presId="urn:microsoft.com/office/officeart/2005/8/layout/list1"/>
    <dgm:cxn modelId="{B2157F99-4547-4E11-84AC-7D3208CA0C1A}" type="presParOf" srcId="{6B6DB8B0-A4C6-4BEA-B019-4B17474254E7}" destId="{725BE91F-ECC6-4981-8782-DA1D242B9F28}" srcOrd="0" destOrd="0" presId="urn:microsoft.com/office/officeart/2005/8/layout/list1"/>
    <dgm:cxn modelId="{555079E8-B7DA-4010-99D8-9F712F567559}" type="presParOf" srcId="{6B6DB8B0-A4C6-4BEA-B019-4B17474254E7}" destId="{0E82750F-2C04-4FD3-B8AF-A72EC2B963AC}" srcOrd="1" destOrd="0" presId="urn:microsoft.com/office/officeart/2005/8/layout/list1"/>
    <dgm:cxn modelId="{B84BD200-4345-4B46-97FE-4E2B6199CFDC}" type="presParOf" srcId="{957CDA1C-7122-453C-856F-05C0F57BFDD8}" destId="{7CD58C03-B258-4656-8572-DEEB136F7AC8}" srcOrd="9" destOrd="0" presId="urn:microsoft.com/office/officeart/2005/8/layout/list1"/>
    <dgm:cxn modelId="{E3D0979D-806D-4F29-AB2A-112B66BDB665}" type="presParOf" srcId="{957CDA1C-7122-453C-856F-05C0F57BFDD8}" destId="{63331F7E-1E09-43F7-B7A7-43F8B1D3EF3E}"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3A2B0F-3B02-44DB-A727-A0917EC2F7DC}" type="doc">
      <dgm:prSet loTypeId="urn:microsoft.com/office/officeart/2008/layout/LinedList" loCatId="list" qsTypeId="urn:microsoft.com/office/officeart/2005/8/quickstyle/simple4" qsCatId="simple" csTypeId="urn:microsoft.com/office/officeart/2005/8/colors/accent2_2" csCatId="accent2"/>
      <dgm:spPr/>
      <dgm:t>
        <a:bodyPr/>
        <a:lstStyle/>
        <a:p>
          <a:endParaRPr lang="en-US"/>
        </a:p>
      </dgm:t>
    </dgm:pt>
    <dgm:pt modelId="{9041E89C-8605-4C7B-B3C8-D9C537A6EBEE}">
      <dgm:prSet/>
      <dgm:spPr/>
      <dgm:t>
        <a:bodyPr/>
        <a:lstStyle/>
        <a:p>
          <a:r>
            <a:rPr lang="en-US" b="1" u="sng"/>
            <a:t>Gullah Geechee Environment &amp; Energy Roundtables – </a:t>
          </a:r>
          <a:r>
            <a:rPr lang="en-US"/>
            <a:t>Small focus groups of 12 - 15 persons hosted by the Gullah Geechee Chamber Foundation throughout our community to determine the levels of knowledge and the work being done in regarding the impact of climate change, career and business opportunities in green, renewable energy, and environmental justice.</a:t>
          </a:r>
        </a:p>
      </dgm:t>
    </dgm:pt>
    <dgm:pt modelId="{F67B2544-5D83-4EA6-B8F6-8319870A2A34}" type="parTrans" cxnId="{DD56CA9C-28EC-48B7-9D36-89FE32519BD3}">
      <dgm:prSet/>
      <dgm:spPr/>
      <dgm:t>
        <a:bodyPr/>
        <a:lstStyle/>
        <a:p>
          <a:endParaRPr lang="en-US"/>
        </a:p>
      </dgm:t>
    </dgm:pt>
    <dgm:pt modelId="{559901B9-63B8-4ED2-A6AF-EC20F2ABE1A9}" type="sibTrans" cxnId="{DD56CA9C-28EC-48B7-9D36-89FE32519BD3}">
      <dgm:prSet/>
      <dgm:spPr/>
      <dgm:t>
        <a:bodyPr/>
        <a:lstStyle/>
        <a:p>
          <a:endParaRPr lang="en-US"/>
        </a:p>
      </dgm:t>
    </dgm:pt>
    <dgm:pt modelId="{D0A0490B-A7C9-4C7D-96E7-157CDAE39EF4}">
      <dgm:prSet/>
      <dgm:spPr/>
      <dgm:t>
        <a:bodyPr/>
        <a:lstStyle/>
        <a:p>
          <a:r>
            <a:rPr lang="en-US" b="1" u="sng" dirty="0"/>
            <a:t>Gullah Geechee Environment &amp; Energy Conversations – </a:t>
          </a:r>
          <a:r>
            <a:rPr lang="en-US" dirty="0"/>
            <a:t>Monthly conversations between environment/energy organizations and the Gullah community to “be a resource to each other” through the exchange of ideas, missions and to advocate with and for the community.</a:t>
          </a:r>
        </a:p>
      </dgm:t>
    </dgm:pt>
    <dgm:pt modelId="{9E6D9D89-CEA6-452A-9F67-62EF0902A585}" type="parTrans" cxnId="{FCEA27AF-F05D-442E-8290-1FB0F8AD3A0E}">
      <dgm:prSet/>
      <dgm:spPr/>
      <dgm:t>
        <a:bodyPr/>
        <a:lstStyle/>
        <a:p>
          <a:endParaRPr lang="en-US"/>
        </a:p>
      </dgm:t>
    </dgm:pt>
    <dgm:pt modelId="{BFB8736F-D7BB-437F-81A2-C1E1B961F3A5}" type="sibTrans" cxnId="{FCEA27AF-F05D-442E-8290-1FB0F8AD3A0E}">
      <dgm:prSet/>
      <dgm:spPr/>
      <dgm:t>
        <a:bodyPr/>
        <a:lstStyle/>
        <a:p>
          <a:endParaRPr lang="en-US"/>
        </a:p>
      </dgm:t>
    </dgm:pt>
    <dgm:pt modelId="{331C18C9-942B-4866-9DFE-ADE1571C53EC}">
      <dgm:prSet/>
      <dgm:spPr/>
      <dgm:t>
        <a:bodyPr/>
        <a:lstStyle/>
        <a:p>
          <a:r>
            <a:rPr lang="en-US" b="1" u="sng" dirty="0"/>
            <a:t>The Gullah Geechee Environment &amp; Energy Conference - </a:t>
          </a:r>
          <a:r>
            <a:rPr lang="en-US" dirty="0"/>
            <a:t>an annual Conference hosting Environment, Energy and Cultural speakers and panels with a focus on sharing knowledge regarding the impact of Climate Change, career and business opportunities in green, renewable energy, electric vehicles and the training of activists to advocate for the community and its role in the future of solar, wind, green hydrogen and other energy sources</a:t>
          </a:r>
        </a:p>
      </dgm:t>
    </dgm:pt>
    <dgm:pt modelId="{EBB66296-548F-4D2A-9B9A-EB25F60BF178}" type="parTrans" cxnId="{8D02C798-D73A-4DC0-8B1D-39198A81AAE5}">
      <dgm:prSet/>
      <dgm:spPr/>
      <dgm:t>
        <a:bodyPr/>
        <a:lstStyle/>
        <a:p>
          <a:endParaRPr lang="en-US"/>
        </a:p>
      </dgm:t>
    </dgm:pt>
    <dgm:pt modelId="{D7AE9D67-505E-4A05-835D-298F1280C57C}" type="sibTrans" cxnId="{8D02C798-D73A-4DC0-8B1D-39198A81AAE5}">
      <dgm:prSet/>
      <dgm:spPr/>
      <dgm:t>
        <a:bodyPr/>
        <a:lstStyle/>
        <a:p>
          <a:endParaRPr lang="en-US"/>
        </a:p>
      </dgm:t>
    </dgm:pt>
    <dgm:pt modelId="{A9992EBE-724D-4B6D-A101-CF55F8AC6177}" type="pres">
      <dgm:prSet presAssocID="{463A2B0F-3B02-44DB-A727-A0917EC2F7DC}" presName="vert0" presStyleCnt="0">
        <dgm:presLayoutVars>
          <dgm:dir/>
          <dgm:animOne val="branch"/>
          <dgm:animLvl val="lvl"/>
        </dgm:presLayoutVars>
      </dgm:prSet>
      <dgm:spPr/>
    </dgm:pt>
    <dgm:pt modelId="{19E35E3E-1540-4037-8586-65453A2D14A9}" type="pres">
      <dgm:prSet presAssocID="{9041E89C-8605-4C7B-B3C8-D9C537A6EBEE}" presName="thickLine" presStyleLbl="alignNode1" presStyleIdx="0" presStyleCnt="3"/>
      <dgm:spPr/>
    </dgm:pt>
    <dgm:pt modelId="{E83D40FB-936A-49EF-9704-B92EF0D35CD8}" type="pres">
      <dgm:prSet presAssocID="{9041E89C-8605-4C7B-B3C8-D9C537A6EBEE}" presName="horz1" presStyleCnt="0"/>
      <dgm:spPr/>
    </dgm:pt>
    <dgm:pt modelId="{7AF57B0C-AAC9-45B7-BA33-083DF281C46F}" type="pres">
      <dgm:prSet presAssocID="{9041E89C-8605-4C7B-B3C8-D9C537A6EBEE}" presName="tx1" presStyleLbl="revTx" presStyleIdx="0" presStyleCnt="3"/>
      <dgm:spPr/>
    </dgm:pt>
    <dgm:pt modelId="{9DE979A8-DCC2-41AE-89FE-9344F8D572FE}" type="pres">
      <dgm:prSet presAssocID="{9041E89C-8605-4C7B-B3C8-D9C537A6EBEE}" presName="vert1" presStyleCnt="0"/>
      <dgm:spPr/>
    </dgm:pt>
    <dgm:pt modelId="{3A02F242-AD1F-4412-8CE3-A7C22CE178DE}" type="pres">
      <dgm:prSet presAssocID="{D0A0490B-A7C9-4C7D-96E7-157CDAE39EF4}" presName="thickLine" presStyleLbl="alignNode1" presStyleIdx="1" presStyleCnt="3"/>
      <dgm:spPr/>
    </dgm:pt>
    <dgm:pt modelId="{84E8591D-F3D6-44CF-9040-EEAD808E397D}" type="pres">
      <dgm:prSet presAssocID="{D0A0490B-A7C9-4C7D-96E7-157CDAE39EF4}" presName="horz1" presStyleCnt="0"/>
      <dgm:spPr/>
    </dgm:pt>
    <dgm:pt modelId="{F7D23CD7-0749-4DE6-B5CD-8D1C18B6F1F5}" type="pres">
      <dgm:prSet presAssocID="{D0A0490B-A7C9-4C7D-96E7-157CDAE39EF4}" presName="tx1" presStyleLbl="revTx" presStyleIdx="1" presStyleCnt="3"/>
      <dgm:spPr/>
    </dgm:pt>
    <dgm:pt modelId="{D295995A-F82D-4606-BB53-EF7C46206AD6}" type="pres">
      <dgm:prSet presAssocID="{D0A0490B-A7C9-4C7D-96E7-157CDAE39EF4}" presName="vert1" presStyleCnt="0"/>
      <dgm:spPr/>
    </dgm:pt>
    <dgm:pt modelId="{F0AAAFE6-FF90-46D4-86A6-BCCC8585B42A}" type="pres">
      <dgm:prSet presAssocID="{331C18C9-942B-4866-9DFE-ADE1571C53EC}" presName="thickLine" presStyleLbl="alignNode1" presStyleIdx="2" presStyleCnt="3"/>
      <dgm:spPr/>
    </dgm:pt>
    <dgm:pt modelId="{1B389854-E62D-4C8D-8570-35E532A49B3D}" type="pres">
      <dgm:prSet presAssocID="{331C18C9-942B-4866-9DFE-ADE1571C53EC}" presName="horz1" presStyleCnt="0"/>
      <dgm:spPr/>
    </dgm:pt>
    <dgm:pt modelId="{FDFD8CA0-1C3E-4745-B171-8BCDA6DB798D}" type="pres">
      <dgm:prSet presAssocID="{331C18C9-942B-4866-9DFE-ADE1571C53EC}" presName="tx1" presStyleLbl="revTx" presStyleIdx="2" presStyleCnt="3"/>
      <dgm:spPr/>
    </dgm:pt>
    <dgm:pt modelId="{8CD1556F-BB44-47FF-B259-CD99CE8E0121}" type="pres">
      <dgm:prSet presAssocID="{331C18C9-942B-4866-9DFE-ADE1571C53EC}" presName="vert1" presStyleCnt="0"/>
      <dgm:spPr/>
    </dgm:pt>
  </dgm:ptLst>
  <dgm:cxnLst>
    <dgm:cxn modelId="{6471DF5E-CD18-4AB9-A51E-D4670A70429D}" type="presOf" srcId="{9041E89C-8605-4C7B-B3C8-D9C537A6EBEE}" destId="{7AF57B0C-AAC9-45B7-BA33-083DF281C46F}" srcOrd="0" destOrd="0" presId="urn:microsoft.com/office/officeart/2008/layout/LinedList"/>
    <dgm:cxn modelId="{7530B695-8FD3-4800-8201-7F464E10FD5B}" type="presOf" srcId="{463A2B0F-3B02-44DB-A727-A0917EC2F7DC}" destId="{A9992EBE-724D-4B6D-A101-CF55F8AC6177}" srcOrd="0" destOrd="0" presId="urn:microsoft.com/office/officeart/2008/layout/LinedList"/>
    <dgm:cxn modelId="{8D02C798-D73A-4DC0-8B1D-39198A81AAE5}" srcId="{463A2B0F-3B02-44DB-A727-A0917EC2F7DC}" destId="{331C18C9-942B-4866-9DFE-ADE1571C53EC}" srcOrd="2" destOrd="0" parTransId="{EBB66296-548F-4D2A-9B9A-EB25F60BF178}" sibTransId="{D7AE9D67-505E-4A05-835D-298F1280C57C}"/>
    <dgm:cxn modelId="{DD56CA9C-28EC-48B7-9D36-89FE32519BD3}" srcId="{463A2B0F-3B02-44DB-A727-A0917EC2F7DC}" destId="{9041E89C-8605-4C7B-B3C8-D9C537A6EBEE}" srcOrd="0" destOrd="0" parTransId="{F67B2544-5D83-4EA6-B8F6-8319870A2A34}" sibTransId="{559901B9-63B8-4ED2-A6AF-EC20F2ABE1A9}"/>
    <dgm:cxn modelId="{FCEA27AF-F05D-442E-8290-1FB0F8AD3A0E}" srcId="{463A2B0F-3B02-44DB-A727-A0917EC2F7DC}" destId="{D0A0490B-A7C9-4C7D-96E7-157CDAE39EF4}" srcOrd="1" destOrd="0" parTransId="{9E6D9D89-CEA6-452A-9F67-62EF0902A585}" sibTransId="{BFB8736F-D7BB-437F-81A2-C1E1B961F3A5}"/>
    <dgm:cxn modelId="{6DA28ACC-6BD1-4746-B424-3D517D009BF1}" type="presOf" srcId="{D0A0490B-A7C9-4C7D-96E7-157CDAE39EF4}" destId="{F7D23CD7-0749-4DE6-B5CD-8D1C18B6F1F5}" srcOrd="0" destOrd="0" presId="urn:microsoft.com/office/officeart/2008/layout/LinedList"/>
    <dgm:cxn modelId="{AF390FD6-ED56-4647-9C92-3766AFBCC1B9}" type="presOf" srcId="{331C18C9-942B-4866-9DFE-ADE1571C53EC}" destId="{FDFD8CA0-1C3E-4745-B171-8BCDA6DB798D}" srcOrd="0" destOrd="0" presId="urn:microsoft.com/office/officeart/2008/layout/LinedList"/>
    <dgm:cxn modelId="{4DCCDD3A-BE4E-4C0F-8887-0369BDD5D65C}" type="presParOf" srcId="{A9992EBE-724D-4B6D-A101-CF55F8AC6177}" destId="{19E35E3E-1540-4037-8586-65453A2D14A9}" srcOrd="0" destOrd="0" presId="urn:microsoft.com/office/officeart/2008/layout/LinedList"/>
    <dgm:cxn modelId="{48234043-93CC-4825-9DCD-A1C955C34194}" type="presParOf" srcId="{A9992EBE-724D-4B6D-A101-CF55F8AC6177}" destId="{E83D40FB-936A-49EF-9704-B92EF0D35CD8}" srcOrd="1" destOrd="0" presId="urn:microsoft.com/office/officeart/2008/layout/LinedList"/>
    <dgm:cxn modelId="{CBB803F7-52B5-495D-9380-C3F859064AEE}" type="presParOf" srcId="{E83D40FB-936A-49EF-9704-B92EF0D35CD8}" destId="{7AF57B0C-AAC9-45B7-BA33-083DF281C46F}" srcOrd="0" destOrd="0" presId="urn:microsoft.com/office/officeart/2008/layout/LinedList"/>
    <dgm:cxn modelId="{067A4630-CBBF-499C-8098-78E1528BAA57}" type="presParOf" srcId="{E83D40FB-936A-49EF-9704-B92EF0D35CD8}" destId="{9DE979A8-DCC2-41AE-89FE-9344F8D572FE}" srcOrd="1" destOrd="0" presId="urn:microsoft.com/office/officeart/2008/layout/LinedList"/>
    <dgm:cxn modelId="{7EAFD108-6AC6-4C13-B21A-F80203A5B2EB}" type="presParOf" srcId="{A9992EBE-724D-4B6D-A101-CF55F8AC6177}" destId="{3A02F242-AD1F-4412-8CE3-A7C22CE178DE}" srcOrd="2" destOrd="0" presId="urn:microsoft.com/office/officeart/2008/layout/LinedList"/>
    <dgm:cxn modelId="{66FF19F9-8422-49D4-ABBD-080CCF11010A}" type="presParOf" srcId="{A9992EBE-724D-4B6D-A101-CF55F8AC6177}" destId="{84E8591D-F3D6-44CF-9040-EEAD808E397D}" srcOrd="3" destOrd="0" presId="urn:microsoft.com/office/officeart/2008/layout/LinedList"/>
    <dgm:cxn modelId="{0A96D288-3A65-45C8-B8D7-C18DC9A727EE}" type="presParOf" srcId="{84E8591D-F3D6-44CF-9040-EEAD808E397D}" destId="{F7D23CD7-0749-4DE6-B5CD-8D1C18B6F1F5}" srcOrd="0" destOrd="0" presId="urn:microsoft.com/office/officeart/2008/layout/LinedList"/>
    <dgm:cxn modelId="{DFE2258A-A444-4C77-878A-F5C06ACB0669}" type="presParOf" srcId="{84E8591D-F3D6-44CF-9040-EEAD808E397D}" destId="{D295995A-F82D-4606-BB53-EF7C46206AD6}" srcOrd="1" destOrd="0" presId="urn:microsoft.com/office/officeart/2008/layout/LinedList"/>
    <dgm:cxn modelId="{102E5402-B1A1-4416-A053-1B0734A89BD2}" type="presParOf" srcId="{A9992EBE-724D-4B6D-A101-CF55F8AC6177}" destId="{F0AAAFE6-FF90-46D4-86A6-BCCC8585B42A}" srcOrd="4" destOrd="0" presId="urn:microsoft.com/office/officeart/2008/layout/LinedList"/>
    <dgm:cxn modelId="{6B65157A-F7ED-4476-A52B-10AE33375A24}" type="presParOf" srcId="{A9992EBE-724D-4B6D-A101-CF55F8AC6177}" destId="{1B389854-E62D-4C8D-8570-35E532A49B3D}" srcOrd="5" destOrd="0" presId="urn:microsoft.com/office/officeart/2008/layout/LinedList"/>
    <dgm:cxn modelId="{9C721870-1E1E-4DE3-A1D8-CE82DEB1FF16}" type="presParOf" srcId="{1B389854-E62D-4C8D-8570-35E532A49B3D}" destId="{FDFD8CA0-1C3E-4745-B171-8BCDA6DB798D}" srcOrd="0" destOrd="0" presId="urn:microsoft.com/office/officeart/2008/layout/LinedList"/>
    <dgm:cxn modelId="{4EDFA0A3-5926-4025-BB46-08C576809413}" type="presParOf" srcId="{1B389854-E62D-4C8D-8570-35E532A49B3D}" destId="{8CD1556F-BB44-47FF-B259-CD99CE8E012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5C9728-25DD-4D6A-93FE-B26A3094345E}"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03F8FCEE-1700-497E-A8D5-7FE086FF5FB4}">
      <dgm:prSet/>
      <dgm:spPr/>
      <dgm:t>
        <a:bodyPr/>
        <a:lstStyle/>
        <a:p>
          <a:r>
            <a:rPr lang="en-US"/>
            <a:t>Gullah Geechee Seafood Trail</a:t>
          </a:r>
        </a:p>
      </dgm:t>
    </dgm:pt>
    <dgm:pt modelId="{47629C26-4780-477C-B275-AB611CF41876}" type="parTrans" cxnId="{93EB9DD6-5A94-4416-91FD-5A1BD04EAFFF}">
      <dgm:prSet/>
      <dgm:spPr/>
      <dgm:t>
        <a:bodyPr/>
        <a:lstStyle/>
        <a:p>
          <a:endParaRPr lang="en-US"/>
        </a:p>
      </dgm:t>
    </dgm:pt>
    <dgm:pt modelId="{4DDDD69F-06A5-4C8B-B7C7-9AA31697C554}" type="sibTrans" cxnId="{93EB9DD6-5A94-4416-91FD-5A1BD04EAFFF}">
      <dgm:prSet/>
      <dgm:spPr/>
      <dgm:t>
        <a:bodyPr/>
        <a:lstStyle/>
        <a:p>
          <a:endParaRPr lang="en-US"/>
        </a:p>
      </dgm:t>
    </dgm:pt>
    <dgm:pt modelId="{7AAF336E-7C3C-4EAD-BAAB-EF770ACE1EA6}">
      <dgm:prSet/>
      <dgm:spPr/>
      <dgm:t>
        <a:bodyPr/>
        <a:lstStyle/>
        <a:p>
          <a:r>
            <a:rPr lang="en-US"/>
            <a:t>Gullah Geechee/African American Farmers</a:t>
          </a:r>
        </a:p>
      </dgm:t>
    </dgm:pt>
    <dgm:pt modelId="{309A98E7-1718-471C-A836-BACB8215C4E9}" type="parTrans" cxnId="{32AA4D9B-EFE6-4E73-9639-678B36A14609}">
      <dgm:prSet/>
      <dgm:spPr/>
      <dgm:t>
        <a:bodyPr/>
        <a:lstStyle/>
        <a:p>
          <a:endParaRPr lang="en-US"/>
        </a:p>
      </dgm:t>
    </dgm:pt>
    <dgm:pt modelId="{FE9A61B1-AA44-4A4D-8E72-6326F3D08928}" type="sibTrans" cxnId="{32AA4D9B-EFE6-4E73-9639-678B36A14609}">
      <dgm:prSet/>
      <dgm:spPr/>
      <dgm:t>
        <a:bodyPr/>
        <a:lstStyle/>
        <a:p>
          <a:endParaRPr lang="en-US"/>
        </a:p>
      </dgm:t>
    </dgm:pt>
    <dgm:pt modelId="{957CDA1C-7122-453C-856F-05C0F57BFDD8}" type="pres">
      <dgm:prSet presAssocID="{5F5C9728-25DD-4D6A-93FE-B26A3094345E}" presName="linear" presStyleCnt="0">
        <dgm:presLayoutVars>
          <dgm:dir/>
          <dgm:animLvl val="lvl"/>
          <dgm:resizeHandles val="exact"/>
        </dgm:presLayoutVars>
      </dgm:prSet>
      <dgm:spPr/>
    </dgm:pt>
    <dgm:pt modelId="{829F12DC-E543-4CA6-ADA5-1058D8B4AD26}" type="pres">
      <dgm:prSet presAssocID="{03F8FCEE-1700-497E-A8D5-7FE086FF5FB4}" presName="parentLin" presStyleCnt="0"/>
      <dgm:spPr/>
    </dgm:pt>
    <dgm:pt modelId="{26832AAF-7318-493B-97C0-57D870417CC2}" type="pres">
      <dgm:prSet presAssocID="{03F8FCEE-1700-497E-A8D5-7FE086FF5FB4}" presName="parentLeftMargin" presStyleLbl="node1" presStyleIdx="0" presStyleCnt="2"/>
      <dgm:spPr/>
    </dgm:pt>
    <dgm:pt modelId="{F422D23D-6CD7-402F-868E-C5DEBED227D6}" type="pres">
      <dgm:prSet presAssocID="{03F8FCEE-1700-497E-A8D5-7FE086FF5FB4}" presName="parentText" presStyleLbl="node1" presStyleIdx="0" presStyleCnt="2">
        <dgm:presLayoutVars>
          <dgm:chMax val="0"/>
          <dgm:bulletEnabled val="1"/>
        </dgm:presLayoutVars>
      </dgm:prSet>
      <dgm:spPr/>
    </dgm:pt>
    <dgm:pt modelId="{1B21F51A-F3FE-4CC3-AF92-5DF54F1AE801}" type="pres">
      <dgm:prSet presAssocID="{03F8FCEE-1700-497E-A8D5-7FE086FF5FB4}" presName="negativeSpace" presStyleCnt="0"/>
      <dgm:spPr/>
    </dgm:pt>
    <dgm:pt modelId="{AAD9133A-86F3-4387-ACE6-8BA93A7BF854}" type="pres">
      <dgm:prSet presAssocID="{03F8FCEE-1700-497E-A8D5-7FE086FF5FB4}" presName="childText" presStyleLbl="conFgAcc1" presStyleIdx="0" presStyleCnt="2">
        <dgm:presLayoutVars>
          <dgm:bulletEnabled val="1"/>
        </dgm:presLayoutVars>
      </dgm:prSet>
      <dgm:spPr/>
    </dgm:pt>
    <dgm:pt modelId="{913A7411-7A63-47B5-8B02-0A1F16653548}" type="pres">
      <dgm:prSet presAssocID="{4DDDD69F-06A5-4C8B-B7C7-9AA31697C554}" presName="spaceBetweenRectangles" presStyleCnt="0"/>
      <dgm:spPr/>
    </dgm:pt>
    <dgm:pt modelId="{6B6DB8B0-A4C6-4BEA-B019-4B17474254E7}" type="pres">
      <dgm:prSet presAssocID="{7AAF336E-7C3C-4EAD-BAAB-EF770ACE1EA6}" presName="parentLin" presStyleCnt="0"/>
      <dgm:spPr/>
    </dgm:pt>
    <dgm:pt modelId="{725BE91F-ECC6-4981-8782-DA1D242B9F28}" type="pres">
      <dgm:prSet presAssocID="{7AAF336E-7C3C-4EAD-BAAB-EF770ACE1EA6}" presName="parentLeftMargin" presStyleLbl="node1" presStyleIdx="0" presStyleCnt="2"/>
      <dgm:spPr/>
    </dgm:pt>
    <dgm:pt modelId="{0E82750F-2C04-4FD3-B8AF-A72EC2B963AC}" type="pres">
      <dgm:prSet presAssocID="{7AAF336E-7C3C-4EAD-BAAB-EF770ACE1EA6}" presName="parentText" presStyleLbl="node1" presStyleIdx="1" presStyleCnt="2">
        <dgm:presLayoutVars>
          <dgm:chMax val="0"/>
          <dgm:bulletEnabled val="1"/>
        </dgm:presLayoutVars>
      </dgm:prSet>
      <dgm:spPr/>
    </dgm:pt>
    <dgm:pt modelId="{7CD58C03-B258-4656-8572-DEEB136F7AC8}" type="pres">
      <dgm:prSet presAssocID="{7AAF336E-7C3C-4EAD-BAAB-EF770ACE1EA6}" presName="negativeSpace" presStyleCnt="0"/>
      <dgm:spPr/>
    </dgm:pt>
    <dgm:pt modelId="{63331F7E-1E09-43F7-B7A7-43F8B1D3EF3E}" type="pres">
      <dgm:prSet presAssocID="{7AAF336E-7C3C-4EAD-BAAB-EF770ACE1EA6}" presName="childText" presStyleLbl="conFgAcc1" presStyleIdx="1" presStyleCnt="2">
        <dgm:presLayoutVars>
          <dgm:bulletEnabled val="1"/>
        </dgm:presLayoutVars>
      </dgm:prSet>
      <dgm:spPr/>
    </dgm:pt>
  </dgm:ptLst>
  <dgm:cxnLst>
    <dgm:cxn modelId="{EA12F822-27DD-4BAF-A83E-A5A7F9367EB2}" type="presOf" srcId="{03F8FCEE-1700-497E-A8D5-7FE086FF5FB4}" destId="{26832AAF-7318-493B-97C0-57D870417CC2}" srcOrd="0" destOrd="0" presId="urn:microsoft.com/office/officeart/2005/8/layout/list1"/>
    <dgm:cxn modelId="{B5773A4B-9BC4-4041-96B4-2D56E574E654}" type="presOf" srcId="{7AAF336E-7C3C-4EAD-BAAB-EF770ACE1EA6}" destId="{725BE91F-ECC6-4981-8782-DA1D242B9F28}" srcOrd="0" destOrd="0" presId="urn:microsoft.com/office/officeart/2005/8/layout/list1"/>
    <dgm:cxn modelId="{37133677-E07E-4774-837F-23C21030CA74}" type="presOf" srcId="{03F8FCEE-1700-497E-A8D5-7FE086FF5FB4}" destId="{F422D23D-6CD7-402F-868E-C5DEBED227D6}" srcOrd="1" destOrd="0" presId="urn:microsoft.com/office/officeart/2005/8/layout/list1"/>
    <dgm:cxn modelId="{81528995-2845-4F84-BA1F-F3FA5387C13B}" type="presOf" srcId="{5F5C9728-25DD-4D6A-93FE-B26A3094345E}" destId="{957CDA1C-7122-453C-856F-05C0F57BFDD8}" srcOrd="0" destOrd="0" presId="urn:microsoft.com/office/officeart/2005/8/layout/list1"/>
    <dgm:cxn modelId="{32AA4D9B-EFE6-4E73-9639-678B36A14609}" srcId="{5F5C9728-25DD-4D6A-93FE-B26A3094345E}" destId="{7AAF336E-7C3C-4EAD-BAAB-EF770ACE1EA6}" srcOrd="1" destOrd="0" parTransId="{309A98E7-1718-471C-A836-BACB8215C4E9}" sibTransId="{FE9A61B1-AA44-4A4D-8E72-6326F3D08928}"/>
    <dgm:cxn modelId="{AB1649AD-8511-4987-8715-1794558D900A}" type="presOf" srcId="{7AAF336E-7C3C-4EAD-BAAB-EF770ACE1EA6}" destId="{0E82750F-2C04-4FD3-B8AF-A72EC2B963AC}" srcOrd="1" destOrd="0" presId="urn:microsoft.com/office/officeart/2005/8/layout/list1"/>
    <dgm:cxn modelId="{93EB9DD6-5A94-4416-91FD-5A1BD04EAFFF}" srcId="{5F5C9728-25DD-4D6A-93FE-B26A3094345E}" destId="{03F8FCEE-1700-497E-A8D5-7FE086FF5FB4}" srcOrd="0" destOrd="0" parTransId="{47629C26-4780-477C-B275-AB611CF41876}" sibTransId="{4DDDD69F-06A5-4C8B-B7C7-9AA31697C554}"/>
    <dgm:cxn modelId="{3E796D30-A697-4C1D-88D6-1CAEAC38ED7E}" type="presParOf" srcId="{957CDA1C-7122-453C-856F-05C0F57BFDD8}" destId="{829F12DC-E543-4CA6-ADA5-1058D8B4AD26}" srcOrd="0" destOrd="0" presId="urn:microsoft.com/office/officeart/2005/8/layout/list1"/>
    <dgm:cxn modelId="{FCA43320-0CE0-458C-BEF9-4F696CAD92E4}" type="presParOf" srcId="{829F12DC-E543-4CA6-ADA5-1058D8B4AD26}" destId="{26832AAF-7318-493B-97C0-57D870417CC2}" srcOrd="0" destOrd="0" presId="urn:microsoft.com/office/officeart/2005/8/layout/list1"/>
    <dgm:cxn modelId="{3CEE1FC2-CA6B-49FB-992D-1E1E4C33599C}" type="presParOf" srcId="{829F12DC-E543-4CA6-ADA5-1058D8B4AD26}" destId="{F422D23D-6CD7-402F-868E-C5DEBED227D6}" srcOrd="1" destOrd="0" presId="urn:microsoft.com/office/officeart/2005/8/layout/list1"/>
    <dgm:cxn modelId="{1E99C159-978A-4A2B-837C-112864A3835B}" type="presParOf" srcId="{957CDA1C-7122-453C-856F-05C0F57BFDD8}" destId="{1B21F51A-F3FE-4CC3-AF92-5DF54F1AE801}" srcOrd="1" destOrd="0" presId="urn:microsoft.com/office/officeart/2005/8/layout/list1"/>
    <dgm:cxn modelId="{783014EC-AA9D-4EAE-9DD3-D37FFDB8EC9A}" type="presParOf" srcId="{957CDA1C-7122-453C-856F-05C0F57BFDD8}" destId="{AAD9133A-86F3-4387-ACE6-8BA93A7BF854}" srcOrd="2" destOrd="0" presId="urn:microsoft.com/office/officeart/2005/8/layout/list1"/>
    <dgm:cxn modelId="{E9F96689-6F20-4CA4-B07D-186E308AEB9F}" type="presParOf" srcId="{957CDA1C-7122-453C-856F-05C0F57BFDD8}" destId="{913A7411-7A63-47B5-8B02-0A1F16653548}" srcOrd="3" destOrd="0" presId="urn:microsoft.com/office/officeart/2005/8/layout/list1"/>
    <dgm:cxn modelId="{C53DB8CF-63AA-40F5-99F8-CB51A63697B6}" type="presParOf" srcId="{957CDA1C-7122-453C-856F-05C0F57BFDD8}" destId="{6B6DB8B0-A4C6-4BEA-B019-4B17474254E7}" srcOrd="4" destOrd="0" presId="urn:microsoft.com/office/officeart/2005/8/layout/list1"/>
    <dgm:cxn modelId="{B2157F99-4547-4E11-84AC-7D3208CA0C1A}" type="presParOf" srcId="{6B6DB8B0-A4C6-4BEA-B019-4B17474254E7}" destId="{725BE91F-ECC6-4981-8782-DA1D242B9F28}" srcOrd="0" destOrd="0" presId="urn:microsoft.com/office/officeart/2005/8/layout/list1"/>
    <dgm:cxn modelId="{555079E8-B7DA-4010-99D8-9F712F567559}" type="presParOf" srcId="{6B6DB8B0-A4C6-4BEA-B019-4B17474254E7}" destId="{0E82750F-2C04-4FD3-B8AF-A72EC2B963AC}" srcOrd="1" destOrd="0" presId="urn:microsoft.com/office/officeart/2005/8/layout/list1"/>
    <dgm:cxn modelId="{B84BD200-4345-4B46-97FE-4E2B6199CFDC}" type="presParOf" srcId="{957CDA1C-7122-453C-856F-05C0F57BFDD8}" destId="{7CD58C03-B258-4656-8572-DEEB136F7AC8}" srcOrd="5" destOrd="0" presId="urn:microsoft.com/office/officeart/2005/8/layout/list1"/>
    <dgm:cxn modelId="{E3D0979D-806D-4F29-AB2A-112B66BDB665}" type="presParOf" srcId="{957CDA1C-7122-453C-856F-05C0F57BFDD8}" destId="{63331F7E-1E09-43F7-B7A7-43F8B1D3EF3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F5C9728-25DD-4D6A-93FE-B26A3094345E}"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7AAF336E-7C3C-4EAD-BAAB-EF770ACE1EA6}">
      <dgm:prSet/>
      <dgm:spPr/>
      <dgm:t>
        <a:bodyPr/>
        <a:lstStyle/>
        <a:p>
          <a:r>
            <a:rPr lang="en-US"/>
            <a:t>Gullah Geechee/African American Farmers</a:t>
          </a:r>
        </a:p>
      </dgm:t>
    </dgm:pt>
    <dgm:pt modelId="{309A98E7-1718-471C-A836-BACB8215C4E9}" type="parTrans" cxnId="{32AA4D9B-EFE6-4E73-9639-678B36A14609}">
      <dgm:prSet/>
      <dgm:spPr/>
      <dgm:t>
        <a:bodyPr/>
        <a:lstStyle/>
        <a:p>
          <a:endParaRPr lang="en-US"/>
        </a:p>
      </dgm:t>
    </dgm:pt>
    <dgm:pt modelId="{FE9A61B1-AA44-4A4D-8E72-6326F3D08928}" type="sibTrans" cxnId="{32AA4D9B-EFE6-4E73-9639-678B36A14609}">
      <dgm:prSet/>
      <dgm:spPr/>
      <dgm:t>
        <a:bodyPr/>
        <a:lstStyle/>
        <a:p>
          <a:endParaRPr lang="en-US"/>
        </a:p>
      </dgm:t>
    </dgm:pt>
    <dgm:pt modelId="{957CDA1C-7122-453C-856F-05C0F57BFDD8}" type="pres">
      <dgm:prSet presAssocID="{5F5C9728-25DD-4D6A-93FE-B26A3094345E}" presName="linear" presStyleCnt="0">
        <dgm:presLayoutVars>
          <dgm:dir/>
          <dgm:animLvl val="lvl"/>
          <dgm:resizeHandles val="exact"/>
        </dgm:presLayoutVars>
      </dgm:prSet>
      <dgm:spPr/>
    </dgm:pt>
    <dgm:pt modelId="{6B6DB8B0-A4C6-4BEA-B019-4B17474254E7}" type="pres">
      <dgm:prSet presAssocID="{7AAF336E-7C3C-4EAD-BAAB-EF770ACE1EA6}" presName="parentLin" presStyleCnt="0"/>
      <dgm:spPr/>
    </dgm:pt>
    <dgm:pt modelId="{725BE91F-ECC6-4981-8782-DA1D242B9F28}" type="pres">
      <dgm:prSet presAssocID="{7AAF336E-7C3C-4EAD-BAAB-EF770ACE1EA6}" presName="parentLeftMargin" presStyleLbl="node1" presStyleIdx="0" presStyleCnt="1"/>
      <dgm:spPr/>
    </dgm:pt>
    <dgm:pt modelId="{0E82750F-2C04-4FD3-B8AF-A72EC2B963AC}" type="pres">
      <dgm:prSet presAssocID="{7AAF336E-7C3C-4EAD-BAAB-EF770ACE1EA6}" presName="parentText" presStyleLbl="node1" presStyleIdx="0" presStyleCnt="1">
        <dgm:presLayoutVars>
          <dgm:chMax val="0"/>
          <dgm:bulletEnabled val="1"/>
        </dgm:presLayoutVars>
      </dgm:prSet>
      <dgm:spPr/>
    </dgm:pt>
    <dgm:pt modelId="{7CD58C03-B258-4656-8572-DEEB136F7AC8}" type="pres">
      <dgm:prSet presAssocID="{7AAF336E-7C3C-4EAD-BAAB-EF770ACE1EA6}" presName="negativeSpace" presStyleCnt="0"/>
      <dgm:spPr/>
    </dgm:pt>
    <dgm:pt modelId="{63331F7E-1E09-43F7-B7A7-43F8B1D3EF3E}" type="pres">
      <dgm:prSet presAssocID="{7AAF336E-7C3C-4EAD-BAAB-EF770ACE1EA6}" presName="childText" presStyleLbl="conFgAcc1" presStyleIdx="0" presStyleCnt="1">
        <dgm:presLayoutVars>
          <dgm:bulletEnabled val="1"/>
        </dgm:presLayoutVars>
      </dgm:prSet>
      <dgm:spPr/>
    </dgm:pt>
  </dgm:ptLst>
  <dgm:cxnLst>
    <dgm:cxn modelId="{B5773A4B-9BC4-4041-96B4-2D56E574E654}" type="presOf" srcId="{7AAF336E-7C3C-4EAD-BAAB-EF770ACE1EA6}" destId="{725BE91F-ECC6-4981-8782-DA1D242B9F28}" srcOrd="0" destOrd="0" presId="urn:microsoft.com/office/officeart/2005/8/layout/list1"/>
    <dgm:cxn modelId="{81528995-2845-4F84-BA1F-F3FA5387C13B}" type="presOf" srcId="{5F5C9728-25DD-4D6A-93FE-B26A3094345E}" destId="{957CDA1C-7122-453C-856F-05C0F57BFDD8}" srcOrd="0" destOrd="0" presId="urn:microsoft.com/office/officeart/2005/8/layout/list1"/>
    <dgm:cxn modelId="{32AA4D9B-EFE6-4E73-9639-678B36A14609}" srcId="{5F5C9728-25DD-4D6A-93FE-B26A3094345E}" destId="{7AAF336E-7C3C-4EAD-BAAB-EF770ACE1EA6}" srcOrd="0" destOrd="0" parTransId="{309A98E7-1718-471C-A836-BACB8215C4E9}" sibTransId="{FE9A61B1-AA44-4A4D-8E72-6326F3D08928}"/>
    <dgm:cxn modelId="{AB1649AD-8511-4987-8715-1794558D900A}" type="presOf" srcId="{7AAF336E-7C3C-4EAD-BAAB-EF770ACE1EA6}" destId="{0E82750F-2C04-4FD3-B8AF-A72EC2B963AC}" srcOrd="1" destOrd="0" presId="urn:microsoft.com/office/officeart/2005/8/layout/list1"/>
    <dgm:cxn modelId="{C53DB8CF-63AA-40F5-99F8-CB51A63697B6}" type="presParOf" srcId="{957CDA1C-7122-453C-856F-05C0F57BFDD8}" destId="{6B6DB8B0-A4C6-4BEA-B019-4B17474254E7}" srcOrd="0" destOrd="0" presId="urn:microsoft.com/office/officeart/2005/8/layout/list1"/>
    <dgm:cxn modelId="{B2157F99-4547-4E11-84AC-7D3208CA0C1A}" type="presParOf" srcId="{6B6DB8B0-A4C6-4BEA-B019-4B17474254E7}" destId="{725BE91F-ECC6-4981-8782-DA1D242B9F28}" srcOrd="0" destOrd="0" presId="urn:microsoft.com/office/officeart/2005/8/layout/list1"/>
    <dgm:cxn modelId="{555079E8-B7DA-4010-99D8-9F712F567559}" type="presParOf" srcId="{6B6DB8B0-A4C6-4BEA-B019-4B17474254E7}" destId="{0E82750F-2C04-4FD3-B8AF-A72EC2B963AC}" srcOrd="1" destOrd="0" presId="urn:microsoft.com/office/officeart/2005/8/layout/list1"/>
    <dgm:cxn modelId="{B84BD200-4345-4B46-97FE-4E2B6199CFDC}" type="presParOf" srcId="{957CDA1C-7122-453C-856F-05C0F57BFDD8}" destId="{7CD58C03-B258-4656-8572-DEEB136F7AC8}" srcOrd="1" destOrd="0" presId="urn:microsoft.com/office/officeart/2005/8/layout/list1"/>
    <dgm:cxn modelId="{E3D0979D-806D-4F29-AB2A-112B66BDB665}" type="presParOf" srcId="{957CDA1C-7122-453C-856F-05C0F57BFDD8}" destId="{63331F7E-1E09-43F7-B7A7-43F8B1D3EF3E}"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8099B05-8A49-4F79-807E-091908BC008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49A3C60-A533-4525-9C23-15F12FC9C213}">
      <dgm:prSet/>
      <dgm:spPr/>
      <dgm:t>
        <a:bodyPr/>
        <a:lstStyle/>
        <a:p>
          <a:r>
            <a:rPr lang="en-US"/>
            <a:t>Create Infrastructure:</a:t>
          </a:r>
        </a:p>
      </dgm:t>
    </dgm:pt>
    <dgm:pt modelId="{5DDC93A2-C5D7-48DF-A636-B5B90F7FE51A}" type="parTrans" cxnId="{83CCB5F8-AC5F-42F9-B59E-08BB26FC9306}">
      <dgm:prSet/>
      <dgm:spPr/>
      <dgm:t>
        <a:bodyPr/>
        <a:lstStyle/>
        <a:p>
          <a:endParaRPr lang="en-US"/>
        </a:p>
      </dgm:t>
    </dgm:pt>
    <dgm:pt modelId="{93A6324D-2733-4AFD-B0D8-EE5054B808D4}" type="sibTrans" cxnId="{83CCB5F8-AC5F-42F9-B59E-08BB26FC9306}">
      <dgm:prSet/>
      <dgm:spPr/>
      <dgm:t>
        <a:bodyPr/>
        <a:lstStyle/>
        <a:p>
          <a:endParaRPr lang="en-US"/>
        </a:p>
      </dgm:t>
    </dgm:pt>
    <dgm:pt modelId="{0BE1FD64-E7B4-4FE1-89A5-7ECEF2663148}">
      <dgm:prSet/>
      <dgm:spPr/>
      <dgm:t>
        <a:bodyPr/>
        <a:lstStyle/>
        <a:p>
          <a:pPr marL="114300" lvl="1" indent="0" defTabSz="666750">
            <a:lnSpc>
              <a:spcPct val="90000"/>
            </a:lnSpc>
            <a:spcBef>
              <a:spcPct val="0"/>
            </a:spcBef>
            <a:spcAft>
              <a:spcPct val="15000"/>
            </a:spcAft>
            <a:buFontTx/>
            <a:buNone/>
          </a:pPr>
          <a:endParaRPr lang="en-US" dirty="0"/>
        </a:p>
      </dgm:t>
    </dgm:pt>
    <dgm:pt modelId="{4F2F2EFB-F7C6-420C-B769-C0042FC5A997}" type="parTrans" cxnId="{87B3C6B0-E734-44CB-956A-32310B041CA2}">
      <dgm:prSet/>
      <dgm:spPr/>
      <dgm:t>
        <a:bodyPr/>
        <a:lstStyle/>
        <a:p>
          <a:endParaRPr lang="en-US"/>
        </a:p>
      </dgm:t>
    </dgm:pt>
    <dgm:pt modelId="{2565FB5D-F493-4BA4-9429-A79EE7C34AD3}" type="sibTrans" cxnId="{87B3C6B0-E734-44CB-956A-32310B041CA2}">
      <dgm:prSet/>
      <dgm:spPr/>
      <dgm:t>
        <a:bodyPr/>
        <a:lstStyle/>
        <a:p>
          <a:endParaRPr lang="en-US"/>
        </a:p>
      </dgm:t>
    </dgm:pt>
    <dgm:pt modelId="{DF3222A9-5225-47A2-9D90-064E7B2C5C22}">
      <dgm:prSet/>
      <dgm:spPr/>
      <dgm:t>
        <a:bodyPr/>
        <a:lstStyle/>
        <a:p>
          <a:pPr marL="114300" lvl="1" indent="0" defTabSz="666750">
            <a:lnSpc>
              <a:spcPct val="90000"/>
            </a:lnSpc>
            <a:spcBef>
              <a:spcPct val="0"/>
            </a:spcBef>
            <a:spcAft>
              <a:spcPct val="15000"/>
            </a:spcAft>
            <a:buFont typeface="Arial" panose="020B0604020202020204" pitchFamily="34" charset="0"/>
            <a:buChar char="•"/>
          </a:pPr>
          <a:r>
            <a:rPr lang="en-US" dirty="0"/>
            <a:t>End Cultural Appropriation</a:t>
          </a:r>
        </a:p>
      </dgm:t>
    </dgm:pt>
    <dgm:pt modelId="{9C273F02-A2CD-4076-AD25-2CCA00C44C49}" type="parTrans" cxnId="{1B62638A-725D-4594-ACAF-BB4797959F26}">
      <dgm:prSet/>
      <dgm:spPr/>
      <dgm:t>
        <a:bodyPr/>
        <a:lstStyle/>
        <a:p>
          <a:endParaRPr lang="en-US"/>
        </a:p>
      </dgm:t>
    </dgm:pt>
    <dgm:pt modelId="{F30F35E8-6029-436F-850F-DE39B933E324}" type="sibTrans" cxnId="{1B62638A-725D-4594-ACAF-BB4797959F26}">
      <dgm:prSet/>
      <dgm:spPr/>
      <dgm:t>
        <a:bodyPr/>
        <a:lstStyle/>
        <a:p>
          <a:endParaRPr lang="en-US"/>
        </a:p>
      </dgm:t>
    </dgm:pt>
    <dgm:pt modelId="{14686EC8-2AC1-4945-8C6F-90D0CF66E014}">
      <dgm:prSet/>
      <dgm:spPr/>
      <dgm:t>
        <a:bodyPr/>
        <a:lstStyle/>
        <a:p>
          <a:pPr marL="114300" lvl="1" indent="0" defTabSz="666750">
            <a:lnSpc>
              <a:spcPct val="90000"/>
            </a:lnSpc>
            <a:spcBef>
              <a:spcPct val="0"/>
            </a:spcBef>
            <a:spcAft>
              <a:spcPct val="15000"/>
            </a:spcAft>
            <a:buFont typeface="Arial" panose="020B0604020202020204" pitchFamily="34" charset="0"/>
            <a:buChar char="•"/>
          </a:pPr>
          <a:r>
            <a:rPr lang="en-US" dirty="0"/>
            <a:t>Increase people and financial capacity</a:t>
          </a:r>
        </a:p>
      </dgm:t>
    </dgm:pt>
    <dgm:pt modelId="{5D80CD67-A860-4E4E-914D-B89E076F9F4F}" type="parTrans" cxnId="{E16BEE47-22E2-4604-BC29-11ECCEC4A121}">
      <dgm:prSet/>
      <dgm:spPr/>
      <dgm:t>
        <a:bodyPr/>
        <a:lstStyle/>
        <a:p>
          <a:endParaRPr lang="en-US"/>
        </a:p>
      </dgm:t>
    </dgm:pt>
    <dgm:pt modelId="{DDC567EB-4499-4D89-904E-1ABD4188BD8F}" type="sibTrans" cxnId="{E16BEE47-22E2-4604-BC29-11ECCEC4A121}">
      <dgm:prSet/>
      <dgm:spPr/>
      <dgm:t>
        <a:bodyPr/>
        <a:lstStyle/>
        <a:p>
          <a:endParaRPr lang="en-US"/>
        </a:p>
      </dgm:t>
    </dgm:pt>
    <dgm:pt modelId="{C57EFD8F-6F6E-4819-824F-F535500AB47B}">
      <dgm:prSet/>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Develop Collaborative Partnerships</a:t>
          </a:r>
        </a:p>
      </dgm:t>
    </dgm:pt>
    <dgm:pt modelId="{2A5FE56D-9746-4919-931F-B90B02177B7D}" type="parTrans" cxnId="{9C04C590-509A-44A1-ADBE-EE16DFBADCFE}">
      <dgm:prSet/>
      <dgm:spPr/>
      <dgm:t>
        <a:bodyPr/>
        <a:lstStyle/>
        <a:p>
          <a:endParaRPr lang="en-US"/>
        </a:p>
      </dgm:t>
    </dgm:pt>
    <dgm:pt modelId="{9C354059-17A4-41A3-A240-3A5863321916}" type="sibTrans" cxnId="{9C04C590-509A-44A1-ADBE-EE16DFBADCFE}">
      <dgm:prSet/>
      <dgm:spPr/>
      <dgm:t>
        <a:bodyPr/>
        <a:lstStyle/>
        <a:p>
          <a:endParaRPr lang="en-US"/>
        </a:p>
      </dgm:t>
    </dgm:pt>
    <dgm:pt modelId="{1CBF56F3-4A7D-4E43-8C32-C09D13FAB5F2}">
      <dgm:prSet/>
      <dgm:spPr/>
      <dgm:t>
        <a:bodyPr/>
        <a:lstStyle/>
        <a:p>
          <a:r>
            <a:rPr lang="en-US"/>
            <a:t>Address Environmental Issues:</a:t>
          </a:r>
        </a:p>
      </dgm:t>
    </dgm:pt>
    <dgm:pt modelId="{87E969C4-40BC-49E9-BB6D-901C582D2CDE}" type="parTrans" cxnId="{C7E9D1B3-458C-41C1-B5FE-7FBCCB5BC6CD}">
      <dgm:prSet/>
      <dgm:spPr/>
      <dgm:t>
        <a:bodyPr/>
        <a:lstStyle/>
        <a:p>
          <a:endParaRPr lang="en-US"/>
        </a:p>
      </dgm:t>
    </dgm:pt>
    <dgm:pt modelId="{2BFB9AE1-B944-4BE4-81E7-17008BFA2044}" type="sibTrans" cxnId="{C7E9D1B3-458C-41C1-B5FE-7FBCCB5BC6CD}">
      <dgm:prSet/>
      <dgm:spPr/>
      <dgm:t>
        <a:bodyPr/>
        <a:lstStyle/>
        <a:p>
          <a:endParaRPr lang="en-US"/>
        </a:p>
      </dgm:t>
    </dgm:pt>
    <dgm:pt modelId="{DA2591BD-2CAE-4FAC-9D16-9D22ECCEF0FD}">
      <dgm:prSet/>
      <dgm:spPr/>
      <dgm:t>
        <a:bodyPr/>
        <a:lstStyle/>
        <a:p>
          <a:r>
            <a:rPr lang="en-US"/>
            <a:t>Address Impact of Climate Change</a:t>
          </a:r>
        </a:p>
      </dgm:t>
    </dgm:pt>
    <dgm:pt modelId="{F8747846-987F-4738-9913-67627AA391FD}" type="parTrans" cxnId="{008F9FC4-6B21-44AE-8E9B-662BB1EC146D}">
      <dgm:prSet/>
      <dgm:spPr/>
      <dgm:t>
        <a:bodyPr/>
        <a:lstStyle/>
        <a:p>
          <a:endParaRPr lang="en-US"/>
        </a:p>
      </dgm:t>
    </dgm:pt>
    <dgm:pt modelId="{420B0762-F53A-4CBE-A000-0D9E474257F0}" type="sibTrans" cxnId="{008F9FC4-6B21-44AE-8E9B-662BB1EC146D}">
      <dgm:prSet/>
      <dgm:spPr/>
      <dgm:t>
        <a:bodyPr/>
        <a:lstStyle/>
        <a:p>
          <a:endParaRPr lang="en-US"/>
        </a:p>
      </dgm:t>
    </dgm:pt>
    <dgm:pt modelId="{C33EEBCD-1CCD-42A0-AF49-57703C68A6A8}">
      <dgm:prSet/>
      <dgm:spPr/>
      <dgm:t>
        <a:bodyPr/>
        <a:lstStyle/>
        <a:p>
          <a:r>
            <a:rPr lang="en-US"/>
            <a:t>Build Relationships with the Scientific Community</a:t>
          </a:r>
        </a:p>
      </dgm:t>
    </dgm:pt>
    <dgm:pt modelId="{F0E60E67-6059-4B5E-BE16-6157DA1F21EC}" type="parTrans" cxnId="{38C58759-099D-491C-9A54-15C2B6E78C3C}">
      <dgm:prSet/>
      <dgm:spPr/>
      <dgm:t>
        <a:bodyPr/>
        <a:lstStyle/>
        <a:p>
          <a:endParaRPr lang="en-US"/>
        </a:p>
      </dgm:t>
    </dgm:pt>
    <dgm:pt modelId="{587D1FD9-6C6D-4A7A-A54E-093B3D6993A8}" type="sibTrans" cxnId="{38C58759-099D-491C-9A54-15C2B6E78C3C}">
      <dgm:prSet/>
      <dgm:spPr/>
      <dgm:t>
        <a:bodyPr/>
        <a:lstStyle/>
        <a:p>
          <a:endParaRPr lang="en-US"/>
        </a:p>
      </dgm:t>
    </dgm:pt>
    <dgm:pt modelId="{9D0FA234-FE5D-4315-9C31-36E172E03424}">
      <dgm:prSet/>
      <dgm:spPr/>
      <dgm:t>
        <a:bodyPr/>
        <a:lstStyle/>
        <a:p>
          <a:r>
            <a:rPr lang="en-US" dirty="0"/>
            <a:t>Support Community-based Leadership and Solutions addressing Environmental Justice</a:t>
          </a:r>
        </a:p>
      </dgm:t>
    </dgm:pt>
    <dgm:pt modelId="{142CCF49-E4AA-4A80-81BD-F585F128068A}" type="parTrans" cxnId="{FCAED83B-022B-4278-981E-B561C04BCA13}">
      <dgm:prSet/>
      <dgm:spPr/>
      <dgm:t>
        <a:bodyPr/>
        <a:lstStyle/>
        <a:p>
          <a:endParaRPr lang="en-US"/>
        </a:p>
      </dgm:t>
    </dgm:pt>
    <dgm:pt modelId="{C3025C99-22A7-4F0A-BEE1-CFC0AD9567A0}" type="sibTrans" cxnId="{FCAED83B-022B-4278-981E-B561C04BCA13}">
      <dgm:prSet/>
      <dgm:spPr/>
      <dgm:t>
        <a:bodyPr/>
        <a:lstStyle/>
        <a:p>
          <a:endParaRPr lang="en-US"/>
        </a:p>
      </dgm:t>
    </dgm:pt>
    <dgm:pt modelId="{7EA8533B-2CE6-446D-8196-C38009A16E61}">
      <dgm:prSet/>
      <dgm:spPr/>
      <dgm:t>
        <a:bodyPr/>
        <a:lstStyle/>
        <a:p>
          <a:r>
            <a:rPr lang="en-US"/>
            <a:t>Education</a:t>
          </a:r>
        </a:p>
      </dgm:t>
    </dgm:pt>
    <dgm:pt modelId="{F3D9CE5A-DB55-4F88-AB74-3E8BB6DF94F4}" type="parTrans" cxnId="{B810DAE6-E726-4E99-A172-4DAD0F15C080}">
      <dgm:prSet/>
      <dgm:spPr/>
      <dgm:t>
        <a:bodyPr/>
        <a:lstStyle/>
        <a:p>
          <a:endParaRPr lang="en-US"/>
        </a:p>
      </dgm:t>
    </dgm:pt>
    <dgm:pt modelId="{7157FD0C-5098-4CAE-A2D1-54A441916362}" type="sibTrans" cxnId="{B810DAE6-E726-4E99-A172-4DAD0F15C080}">
      <dgm:prSet/>
      <dgm:spPr/>
      <dgm:t>
        <a:bodyPr/>
        <a:lstStyle/>
        <a:p>
          <a:endParaRPr lang="en-US"/>
        </a:p>
      </dgm:t>
    </dgm:pt>
    <dgm:pt modelId="{5896A226-2C6A-4A21-A32D-3D5DD8C124C7}">
      <dgm:prSet/>
      <dgm:spPr/>
      <dgm:t>
        <a:bodyPr/>
        <a:lstStyle/>
        <a:p>
          <a:r>
            <a:rPr lang="en-US" dirty="0"/>
            <a:t>Introduce Gullah Geechee University</a:t>
          </a:r>
        </a:p>
      </dgm:t>
    </dgm:pt>
    <dgm:pt modelId="{DF3E9F10-D85A-498E-9140-F9B261CF3405}" type="parTrans" cxnId="{052F0E70-AA9F-4B1D-88D7-27CE48A4DFE1}">
      <dgm:prSet/>
      <dgm:spPr/>
      <dgm:t>
        <a:bodyPr/>
        <a:lstStyle/>
        <a:p>
          <a:endParaRPr lang="en-US"/>
        </a:p>
      </dgm:t>
    </dgm:pt>
    <dgm:pt modelId="{C90A0A02-56EF-4B45-B28A-CEBB684FB4CA}" type="sibTrans" cxnId="{052F0E70-AA9F-4B1D-88D7-27CE48A4DFE1}">
      <dgm:prSet/>
      <dgm:spPr/>
      <dgm:t>
        <a:bodyPr/>
        <a:lstStyle/>
        <a:p>
          <a:endParaRPr lang="en-US"/>
        </a:p>
      </dgm:t>
    </dgm:pt>
    <dgm:pt modelId="{A0C6668B-AF45-4365-86E9-A29EB07CEA79}">
      <dgm:prSet/>
      <dgm:spPr/>
      <dgm:t>
        <a:bodyPr/>
        <a:lstStyle/>
        <a:p>
          <a:pPr marL="114300" lvl="1" indent="0" defTabSz="666750">
            <a:lnSpc>
              <a:spcPct val="90000"/>
            </a:lnSpc>
            <a:spcBef>
              <a:spcPct val="0"/>
            </a:spcBef>
            <a:spcAft>
              <a:spcPct val="15000"/>
            </a:spcAft>
            <a:buFont typeface="Arial" panose="020B0604020202020204" pitchFamily="34" charset="0"/>
            <a:buChar char="•"/>
          </a:pPr>
          <a:r>
            <a:rPr lang="en-US" dirty="0"/>
            <a:t>Create a cultural knowledge base</a:t>
          </a:r>
        </a:p>
      </dgm:t>
    </dgm:pt>
    <dgm:pt modelId="{0BFFD715-AE28-4659-91E2-E66009B1C12B}" type="parTrans" cxnId="{8AA03056-AC33-4FA8-BF65-B67022F23263}">
      <dgm:prSet/>
      <dgm:spPr/>
      <dgm:t>
        <a:bodyPr/>
        <a:lstStyle/>
        <a:p>
          <a:endParaRPr lang="en-US"/>
        </a:p>
      </dgm:t>
    </dgm:pt>
    <dgm:pt modelId="{DAE0786E-C0CF-4318-B7FC-0B7E7784EF11}" type="sibTrans" cxnId="{8AA03056-AC33-4FA8-BF65-B67022F23263}">
      <dgm:prSet/>
      <dgm:spPr/>
      <dgm:t>
        <a:bodyPr/>
        <a:lstStyle/>
        <a:p>
          <a:endParaRPr lang="en-US"/>
        </a:p>
      </dgm:t>
    </dgm:pt>
    <dgm:pt modelId="{84E9AA83-B374-4A92-864E-C1BCEBF029D1}">
      <dgm:prSet/>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Build Sustainable small and micro business ownership</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dgm:t>
    </dgm:pt>
    <dgm:pt modelId="{D4C0B41A-CACE-4DDE-BE64-31AAA32BA27C}" type="parTrans" cxnId="{65362540-23C2-4E78-9A8A-9BAE888BEEBB}">
      <dgm:prSet/>
      <dgm:spPr/>
      <dgm:t>
        <a:bodyPr/>
        <a:lstStyle/>
        <a:p>
          <a:endParaRPr lang="en-US"/>
        </a:p>
      </dgm:t>
    </dgm:pt>
    <dgm:pt modelId="{1E645692-1335-4E55-88D0-0E1A6E4131CB}" type="sibTrans" cxnId="{65362540-23C2-4E78-9A8A-9BAE888BEEBB}">
      <dgm:prSet/>
      <dgm:spPr/>
      <dgm:t>
        <a:bodyPr/>
        <a:lstStyle/>
        <a:p>
          <a:endParaRPr lang="en-US"/>
        </a:p>
      </dgm:t>
    </dgm:pt>
    <dgm:pt modelId="{0BEE3DF9-1141-4EFD-BFE6-AA90B1BBA907}">
      <dgm:prSet/>
      <dgm:spPr/>
      <dgm:t>
        <a:bodyPr/>
        <a:lstStyle/>
        <a:p>
          <a:pPr marL="114300" lvl="1" indent="0" defTabSz="666750">
            <a:lnSpc>
              <a:spcPct val="90000"/>
            </a:lnSpc>
            <a:spcBef>
              <a:spcPct val="0"/>
            </a:spcBef>
            <a:spcAft>
              <a:spcPct val="15000"/>
            </a:spcAft>
            <a:buFont typeface="Arial" panose="020B0604020202020204" pitchFamily="34" charset="0"/>
            <a:buChar char="•"/>
          </a:pPr>
          <a:r>
            <a:rPr lang="en-US" dirty="0"/>
            <a:t>Connect Culture to Health Equity</a:t>
          </a:r>
        </a:p>
      </dgm:t>
    </dgm:pt>
    <dgm:pt modelId="{C29BFC61-8B6D-444F-A493-7D0697B227EC}" type="parTrans" cxnId="{569EB0BB-9EBE-45FF-B4F1-366813418F1E}">
      <dgm:prSet/>
      <dgm:spPr/>
      <dgm:t>
        <a:bodyPr/>
        <a:lstStyle/>
        <a:p>
          <a:endParaRPr lang="en-US"/>
        </a:p>
      </dgm:t>
    </dgm:pt>
    <dgm:pt modelId="{4A2340A8-7D1E-4E7E-9495-01E8D06A8CC0}" type="sibTrans" cxnId="{569EB0BB-9EBE-45FF-B4F1-366813418F1E}">
      <dgm:prSet/>
      <dgm:spPr/>
      <dgm:t>
        <a:bodyPr/>
        <a:lstStyle/>
        <a:p>
          <a:endParaRPr lang="en-US"/>
        </a:p>
      </dgm:t>
    </dgm:pt>
    <dgm:pt modelId="{2F172E0F-C95F-4444-A405-97846249F7F2}" type="pres">
      <dgm:prSet presAssocID="{58099B05-8A49-4F79-807E-091908BC0088}" presName="linear" presStyleCnt="0">
        <dgm:presLayoutVars>
          <dgm:dir/>
          <dgm:animLvl val="lvl"/>
          <dgm:resizeHandles val="exact"/>
        </dgm:presLayoutVars>
      </dgm:prSet>
      <dgm:spPr/>
    </dgm:pt>
    <dgm:pt modelId="{32CFCA35-20F3-47F5-9905-F0C72E3444ED}" type="pres">
      <dgm:prSet presAssocID="{349A3C60-A533-4525-9C23-15F12FC9C213}" presName="parentLin" presStyleCnt="0"/>
      <dgm:spPr/>
    </dgm:pt>
    <dgm:pt modelId="{E41882D8-E5AB-4B53-A6E9-6F0873E16711}" type="pres">
      <dgm:prSet presAssocID="{349A3C60-A533-4525-9C23-15F12FC9C213}" presName="parentLeftMargin" presStyleLbl="node1" presStyleIdx="0" presStyleCnt="3"/>
      <dgm:spPr/>
    </dgm:pt>
    <dgm:pt modelId="{E4654B78-4F2A-4CB6-B701-27343EB6CC0E}" type="pres">
      <dgm:prSet presAssocID="{349A3C60-A533-4525-9C23-15F12FC9C213}" presName="parentText" presStyleLbl="node1" presStyleIdx="0" presStyleCnt="3">
        <dgm:presLayoutVars>
          <dgm:chMax val="0"/>
          <dgm:bulletEnabled val="1"/>
        </dgm:presLayoutVars>
      </dgm:prSet>
      <dgm:spPr/>
    </dgm:pt>
    <dgm:pt modelId="{E4895905-AAF6-4FC8-BDB5-05C83397ADED}" type="pres">
      <dgm:prSet presAssocID="{349A3C60-A533-4525-9C23-15F12FC9C213}" presName="negativeSpace" presStyleCnt="0"/>
      <dgm:spPr/>
    </dgm:pt>
    <dgm:pt modelId="{79016329-B7A4-4ADC-869C-E674A1862E5B}" type="pres">
      <dgm:prSet presAssocID="{349A3C60-A533-4525-9C23-15F12FC9C213}" presName="childText" presStyleLbl="conFgAcc1" presStyleIdx="0" presStyleCnt="3" custLinFactNeighborX="-9904" custLinFactNeighborY="30388">
        <dgm:presLayoutVars>
          <dgm:bulletEnabled val="1"/>
        </dgm:presLayoutVars>
      </dgm:prSet>
      <dgm:spPr/>
    </dgm:pt>
    <dgm:pt modelId="{B1235AE3-7B4E-41E6-8439-E2063525E26E}" type="pres">
      <dgm:prSet presAssocID="{93A6324D-2733-4AFD-B0D8-EE5054B808D4}" presName="spaceBetweenRectangles" presStyleCnt="0"/>
      <dgm:spPr/>
    </dgm:pt>
    <dgm:pt modelId="{7D72F90B-E318-4F25-9797-87C42A99E3E8}" type="pres">
      <dgm:prSet presAssocID="{1CBF56F3-4A7D-4E43-8C32-C09D13FAB5F2}" presName="parentLin" presStyleCnt="0"/>
      <dgm:spPr/>
    </dgm:pt>
    <dgm:pt modelId="{CFBB5EEC-37D0-4729-ADBE-1820FCFDCE14}" type="pres">
      <dgm:prSet presAssocID="{1CBF56F3-4A7D-4E43-8C32-C09D13FAB5F2}" presName="parentLeftMargin" presStyleLbl="node1" presStyleIdx="0" presStyleCnt="3"/>
      <dgm:spPr/>
    </dgm:pt>
    <dgm:pt modelId="{C9295E88-E9D8-412A-95A8-DE7752001052}" type="pres">
      <dgm:prSet presAssocID="{1CBF56F3-4A7D-4E43-8C32-C09D13FAB5F2}" presName="parentText" presStyleLbl="node1" presStyleIdx="1" presStyleCnt="3">
        <dgm:presLayoutVars>
          <dgm:chMax val="0"/>
          <dgm:bulletEnabled val="1"/>
        </dgm:presLayoutVars>
      </dgm:prSet>
      <dgm:spPr/>
    </dgm:pt>
    <dgm:pt modelId="{2B20A178-5D7F-40B5-A963-A53A01678288}" type="pres">
      <dgm:prSet presAssocID="{1CBF56F3-4A7D-4E43-8C32-C09D13FAB5F2}" presName="negativeSpace" presStyleCnt="0"/>
      <dgm:spPr/>
    </dgm:pt>
    <dgm:pt modelId="{13AE7B04-0788-43F0-A042-FA277FC2F7FF}" type="pres">
      <dgm:prSet presAssocID="{1CBF56F3-4A7D-4E43-8C32-C09D13FAB5F2}" presName="childText" presStyleLbl="conFgAcc1" presStyleIdx="1" presStyleCnt="3">
        <dgm:presLayoutVars>
          <dgm:bulletEnabled val="1"/>
        </dgm:presLayoutVars>
      </dgm:prSet>
      <dgm:spPr/>
    </dgm:pt>
    <dgm:pt modelId="{092EFC5C-CBF5-4C12-8208-CE80B1A6314F}" type="pres">
      <dgm:prSet presAssocID="{2BFB9AE1-B944-4BE4-81E7-17008BFA2044}" presName="spaceBetweenRectangles" presStyleCnt="0"/>
      <dgm:spPr/>
    </dgm:pt>
    <dgm:pt modelId="{74EC1A15-1940-48C3-8BE0-315A9FA8F40E}" type="pres">
      <dgm:prSet presAssocID="{7EA8533B-2CE6-446D-8196-C38009A16E61}" presName="parentLin" presStyleCnt="0"/>
      <dgm:spPr/>
    </dgm:pt>
    <dgm:pt modelId="{677987E2-7F5B-4C50-B86C-8A8CFA225E47}" type="pres">
      <dgm:prSet presAssocID="{7EA8533B-2CE6-446D-8196-C38009A16E61}" presName="parentLeftMargin" presStyleLbl="node1" presStyleIdx="1" presStyleCnt="3"/>
      <dgm:spPr/>
    </dgm:pt>
    <dgm:pt modelId="{F17A644E-8B13-4400-AA2A-22CA849B7C30}" type="pres">
      <dgm:prSet presAssocID="{7EA8533B-2CE6-446D-8196-C38009A16E61}" presName="parentText" presStyleLbl="node1" presStyleIdx="2" presStyleCnt="3">
        <dgm:presLayoutVars>
          <dgm:chMax val="0"/>
          <dgm:bulletEnabled val="1"/>
        </dgm:presLayoutVars>
      </dgm:prSet>
      <dgm:spPr/>
    </dgm:pt>
    <dgm:pt modelId="{6017B6FA-DEB6-42CF-B67E-F7CD0DB0977B}" type="pres">
      <dgm:prSet presAssocID="{7EA8533B-2CE6-446D-8196-C38009A16E61}" presName="negativeSpace" presStyleCnt="0"/>
      <dgm:spPr/>
    </dgm:pt>
    <dgm:pt modelId="{D7CA5CA6-336F-4491-9D5A-3510E4707F06}" type="pres">
      <dgm:prSet presAssocID="{7EA8533B-2CE6-446D-8196-C38009A16E61}" presName="childText" presStyleLbl="conFgAcc1" presStyleIdx="2" presStyleCnt="3">
        <dgm:presLayoutVars>
          <dgm:bulletEnabled val="1"/>
        </dgm:presLayoutVars>
      </dgm:prSet>
      <dgm:spPr/>
    </dgm:pt>
  </dgm:ptLst>
  <dgm:cxnLst>
    <dgm:cxn modelId="{52A66000-C712-41DC-B390-FB3CBC84FBC4}" type="presOf" srcId="{C33EEBCD-1CCD-42A0-AF49-57703C68A6A8}" destId="{13AE7B04-0788-43F0-A042-FA277FC2F7FF}" srcOrd="0" destOrd="1" presId="urn:microsoft.com/office/officeart/2005/8/layout/list1"/>
    <dgm:cxn modelId="{FCDC760A-5A76-42FA-8FB4-29B7DDF20D78}" type="presOf" srcId="{349A3C60-A533-4525-9C23-15F12FC9C213}" destId="{E41882D8-E5AB-4B53-A6E9-6F0873E16711}" srcOrd="0" destOrd="0" presId="urn:microsoft.com/office/officeart/2005/8/layout/list1"/>
    <dgm:cxn modelId="{15E07B13-C008-4D60-AD89-2CAE63A19B8E}" type="presOf" srcId="{9D0FA234-FE5D-4315-9C31-36E172E03424}" destId="{13AE7B04-0788-43F0-A042-FA277FC2F7FF}" srcOrd="0" destOrd="2" presId="urn:microsoft.com/office/officeart/2005/8/layout/list1"/>
    <dgm:cxn modelId="{9131CA2E-BAB3-436D-87DB-7771F464F75E}" type="presOf" srcId="{7EA8533B-2CE6-446D-8196-C38009A16E61}" destId="{F17A644E-8B13-4400-AA2A-22CA849B7C30}" srcOrd="1" destOrd="0" presId="urn:microsoft.com/office/officeart/2005/8/layout/list1"/>
    <dgm:cxn modelId="{FCAED83B-022B-4278-981E-B561C04BCA13}" srcId="{1CBF56F3-4A7D-4E43-8C32-C09D13FAB5F2}" destId="{9D0FA234-FE5D-4315-9C31-36E172E03424}" srcOrd="2" destOrd="0" parTransId="{142CCF49-E4AA-4A80-81BD-F585F128068A}" sibTransId="{C3025C99-22A7-4F0A-BEE1-CFC0AD9567A0}"/>
    <dgm:cxn modelId="{65362540-23C2-4E78-9A8A-9BAE888BEEBB}" srcId="{349A3C60-A533-4525-9C23-15F12FC9C213}" destId="{84E9AA83-B374-4A92-864E-C1BCEBF029D1}" srcOrd="6" destOrd="0" parTransId="{D4C0B41A-CACE-4DDE-BE64-31AAA32BA27C}" sibTransId="{1E645692-1335-4E55-88D0-0E1A6E4131CB}"/>
    <dgm:cxn modelId="{E16BEE47-22E2-4604-BC29-11ECCEC4A121}" srcId="{349A3C60-A533-4525-9C23-15F12FC9C213}" destId="{14686EC8-2AC1-4945-8C6F-90D0CF66E014}" srcOrd="4" destOrd="0" parTransId="{5D80CD67-A860-4E4E-914D-B89E076F9F4F}" sibTransId="{DDC567EB-4499-4D89-904E-1ABD4188BD8F}"/>
    <dgm:cxn modelId="{052F0E70-AA9F-4B1D-88D7-27CE48A4DFE1}" srcId="{7EA8533B-2CE6-446D-8196-C38009A16E61}" destId="{5896A226-2C6A-4A21-A32D-3D5DD8C124C7}" srcOrd="0" destOrd="0" parTransId="{DF3E9F10-D85A-498E-9140-F9B261CF3405}" sibTransId="{C90A0A02-56EF-4B45-B28A-CEBB684FB4CA}"/>
    <dgm:cxn modelId="{4D064E51-4613-4970-B4E4-44886777392A}" type="presOf" srcId="{58099B05-8A49-4F79-807E-091908BC0088}" destId="{2F172E0F-C95F-4444-A405-97846249F7F2}" srcOrd="0" destOrd="0" presId="urn:microsoft.com/office/officeart/2005/8/layout/list1"/>
    <dgm:cxn modelId="{4BA41653-9D8F-4E50-A059-80B51FB75867}" type="presOf" srcId="{0BE1FD64-E7B4-4FE1-89A5-7ECEF2663148}" destId="{79016329-B7A4-4ADC-869C-E674A1862E5B}" srcOrd="0" destOrd="0" presId="urn:microsoft.com/office/officeart/2005/8/layout/list1"/>
    <dgm:cxn modelId="{8AA03056-AC33-4FA8-BF65-B67022F23263}" srcId="{349A3C60-A533-4525-9C23-15F12FC9C213}" destId="{A0C6668B-AF45-4365-86E9-A29EB07CEA79}" srcOrd="1" destOrd="0" parTransId="{0BFFD715-AE28-4659-91E2-E66009B1C12B}" sibTransId="{DAE0786E-C0CF-4318-B7FC-0B7E7784EF11}"/>
    <dgm:cxn modelId="{98293977-AB63-4483-8808-A19236F1D845}" type="presOf" srcId="{349A3C60-A533-4525-9C23-15F12FC9C213}" destId="{E4654B78-4F2A-4CB6-B701-27343EB6CC0E}" srcOrd="1" destOrd="0" presId="urn:microsoft.com/office/officeart/2005/8/layout/list1"/>
    <dgm:cxn modelId="{38C58759-099D-491C-9A54-15C2B6E78C3C}" srcId="{1CBF56F3-4A7D-4E43-8C32-C09D13FAB5F2}" destId="{C33EEBCD-1CCD-42A0-AF49-57703C68A6A8}" srcOrd="1" destOrd="0" parTransId="{F0E60E67-6059-4B5E-BE16-6157DA1F21EC}" sibTransId="{587D1FD9-6C6D-4A7A-A54E-093B3D6993A8}"/>
    <dgm:cxn modelId="{F23E2A5A-80F2-472F-A011-C3AE517A311D}" type="presOf" srcId="{7EA8533B-2CE6-446D-8196-C38009A16E61}" destId="{677987E2-7F5B-4C50-B86C-8A8CFA225E47}" srcOrd="0" destOrd="0" presId="urn:microsoft.com/office/officeart/2005/8/layout/list1"/>
    <dgm:cxn modelId="{0BDAAD81-1079-435D-9C3E-6F7590DA0FB4}" type="presOf" srcId="{1CBF56F3-4A7D-4E43-8C32-C09D13FAB5F2}" destId="{C9295E88-E9D8-412A-95A8-DE7752001052}" srcOrd="1" destOrd="0" presId="urn:microsoft.com/office/officeart/2005/8/layout/list1"/>
    <dgm:cxn modelId="{ED44AC88-C09A-4E70-AF59-DD829B38126D}" type="presOf" srcId="{DF3222A9-5225-47A2-9D90-064E7B2C5C22}" destId="{79016329-B7A4-4ADC-869C-E674A1862E5B}" srcOrd="0" destOrd="3" presId="urn:microsoft.com/office/officeart/2005/8/layout/list1"/>
    <dgm:cxn modelId="{1B62638A-725D-4594-ACAF-BB4797959F26}" srcId="{349A3C60-A533-4525-9C23-15F12FC9C213}" destId="{DF3222A9-5225-47A2-9D90-064E7B2C5C22}" srcOrd="3" destOrd="0" parTransId="{9C273F02-A2CD-4076-AD25-2CCA00C44C49}" sibTransId="{F30F35E8-6029-436F-850F-DE39B933E324}"/>
    <dgm:cxn modelId="{CF349E8E-DF68-4FBA-93ED-4F12A5B9849E}" type="presOf" srcId="{84E9AA83-B374-4A92-864E-C1BCEBF029D1}" destId="{79016329-B7A4-4ADC-869C-E674A1862E5B}" srcOrd="0" destOrd="6" presId="urn:microsoft.com/office/officeart/2005/8/layout/list1"/>
    <dgm:cxn modelId="{9C04C590-509A-44A1-ADBE-EE16DFBADCFE}" srcId="{349A3C60-A533-4525-9C23-15F12FC9C213}" destId="{C57EFD8F-6F6E-4819-824F-F535500AB47B}" srcOrd="5" destOrd="0" parTransId="{2A5FE56D-9746-4919-931F-B90B02177B7D}" sibTransId="{9C354059-17A4-41A3-A240-3A5863321916}"/>
    <dgm:cxn modelId="{A1622495-457C-4642-8C20-82C0519237C8}" type="presOf" srcId="{A0C6668B-AF45-4365-86E9-A29EB07CEA79}" destId="{79016329-B7A4-4ADC-869C-E674A1862E5B}" srcOrd="0" destOrd="1" presId="urn:microsoft.com/office/officeart/2005/8/layout/list1"/>
    <dgm:cxn modelId="{565DFA95-973C-4A8B-856C-02413F2EFD0C}" type="presOf" srcId="{C57EFD8F-6F6E-4819-824F-F535500AB47B}" destId="{79016329-B7A4-4ADC-869C-E674A1862E5B}" srcOrd="0" destOrd="5" presId="urn:microsoft.com/office/officeart/2005/8/layout/list1"/>
    <dgm:cxn modelId="{F1B72DA0-5849-4971-9C81-B5B6987038F4}" type="presOf" srcId="{DA2591BD-2CAE-4FAC-9D16-9D22ECCEF0FD}" destId="{13AE7B04-0788-43F0-A042-FA277FC2F7FF}" srcOrd="0" destOrd="0" presId="urn:microsoft.com/office/officeart/2005/8/layout/list1"/>
    <dgm:cxn modelId="{15F297AD-25E1-486D-B219-80F1C679E71C}" type="presOf" srcId="{1CBF56F3-4A7D-4E43-8C32-C09D13FAB5F2}" destId="{CFBB5EEC-37D0-4729-ADBE-1820FCFDCE14}" srcOrd="0" destOrd="0" presId="urn:microsoft.com/office/officeart/2005/8/layout/list1"/>
    <dgm:cxn modelId="{87B3C6B0-E734-44CB-956A-32310B041CA2}" srcId="{349A3C60-A533-4525-9C23-15F12FC9C213}" destId="{0BE1FD64-E7B4-4FE1-89A5-7ECEF2663148}" srcOrd="0" destOrd="0" parTransId="{4F2F2EFB-F7C6-420C-B769-C0042FC5A997}" sibTransId="{2565FB5D-F493-4BA4-9429-A79EE7C34AD3}"/>
    <dgm:cxn modelId="{C7E9D1B3-458C-41C1-B5FE-7FBCCB5BC6CD}" srcId="{58099B05-8A49-4F79-807E-091908BC0088}" destId="{1CBF56F3-4A7D-4E43-8C32-C09D13FAB5F2}" srcOrd="1" destOrd="0" parTransId="{87E969C4-40BC-49E9-BB6D-901C582D2CDE}" sibTransId="{2BFB9AE1-B944-4BE4-81E7-17008BFA2044}"/>
    <dgm:cxn modelId="{569EB0BB-9EBE-45FF-B4F1-366813418F1E}" srcId="{349A3C60-A533-4525-9C23-15F12FC9C213}" destId="{0BEE3DF9-1141-4EFD-BFE6-AA90B1BBA907}" srcOrd="2" destOrd="0" parTransId="{C29BFC61-8B6D-444F-A493-7D0697B227EC}" sibTransId="{4A2340A8-7D1E-4E7E-9495-01E8D06A8CC0}"/>
    <dgm:cxn modelId="{008F9FC4-6B21-44AE-8E9B-662BB1EC146D}" srcId="{1CBF56F3-4A7D-4E43-8C32-C09D13FAB5F2}" destId="{DA2591BD-2CAE-4FAC-9D16-9D22ECCEF0FD}" srcOrd="0" destOrd="0" parTransId="{F8747846-987F-4738-9913-67627AA391FD}" sibTransId="{420B0762-F53A-4CBE-A000-0D9E474257F0}"/>
    <dgm:cxn modelId="{14D491D3-1C69-4F85-AF27-A6BD155ADECE}" type="presOf" srcId="{5896A226-2C6A-4A21-A32D-3D5DD8C124C7}" destId="{D7CA5CA6-336F-4491-9D5A-3510E4707F06}" srcOrd="0" destOrd="0" presId="urn:microsoft.com/office/officeart/2005/8/layout/list1"/>
    <dgm:cxn modelId="{B810DAE6-E726-4E99-A172-4DAD0F15C080}" srcId="{58099B05-8A49-4F79-807E-091908BC0088}" destId="{7EA8533B-2CE6-446D-8196-C38009A16E61}" srcOrd="2" destOrd="0" parTransId="{F3D9CE5A-DB55-4F88-AB74-3E8BB6DF94F4}" sibTransId="{7157FD0C-5098-4CAE-A2D1-54A441916362}"/>
    <dgm:cxn modelId="{7CCF58EA-6A5C-402C-87B9-C5D21AD89721}" type="presOf" srcId="{14686EC8-2AC1-4945-8C6F-90D0CF66E014}" destId="{79016329-B7A4-4ADC-869C-E674A1862E5B}" srcOrd="0" destOrd="4" presId="urn:microsoft.com/office/officeart/2005/8/layout/list1"/>
    <dgm:cxn modelId="{49C665ED-484E-42F9-8AC8-082F1CC63FD3}" type="presOf" srcId="{0BEE3DF9-1141-4EFD-BFE6-AA90B1BBA907}" destId="{79016329-B7A4-4ADC-869C-E674A1862E5B}" srcOrd="0" destOrd="2" presId="urn:microsoft.com/office/officeart/2005/8/layout/list1"/>
    <dgm:cxn modelId="{83CCB5F8-AC5F-42F9-B59E-08BB26FC9306}" srcId="{58099B05-8A49-4F79-807E-091908BC0088}" destId="{349A3C60-A533-4525-9C23-15F12FC9C213}" srcOrd="0" destOrd="0" parTransId="{5DDC93A2-C5D7-48DF-A636-B5B90F7FE51A}" sibTransId="{93A6324D-2733-4AFD-B0D8-EE5054B808D4}"/>
    <dgm:cxn modelId="{99BB100E-1EE5-4FC4-ACAA-DD46B917941F}" type="presParOf" srcId="{2F172E0F-C95F-4444-A405-97846249F7F2}" destId="{32CFCA35-20F3-47F5-9905-F0C72E3444ED}" srcOrd="0" destOrd="0" presId="urn:microsoft.com/office/officeart/2005/8/layout/list1"/>
    <dgm:cxn modelId="{51F84E82-4792-4567-8E69-A341FE72FBE1}" type="presParOf" srcId="{32CFCA35-20F3-47F5-9905-F0C72E3444ED}" destId="{E41882D8-E5AB-4B53-A6E9-6F0873E16711}" srcOrd="0" destOrd="0" presId="urn:microsoft.com/office/officeart/2005/8/layout/list1"/>
    <dgm:cxn modelId="{50601135-132D-40BD-B6E2-9D4262B76572}" type="presParOf" srcId="{32CFCA35-20F3-47F5-9905-F0C72E3444ED}" destId="{E4654B78-4F2A-4CB6-B701-27343EB6CC0E}" srcOrd="1" destOrd="0" presId="urn:microsoft.com/office/officeart/2005/8/layout/list1"/>
    <dgm:cxn modelId="{2DB08C80-63DF-42FB-988D-FB7C517DA6CF}" type="presParOf" srcId="{2F172E0F-C95F-4444-A405-97846249F7F2}" destId="{E4895905-AAF6-4FC8-BDB5-05C83397ADED}" srcOrd="1" destOrd="0" presId="urn:microsoft.com/office/officeart/2005/8/layout/list1"/>
    <dgm:cxn modelId="{4A395FE6-0583-44FB-AB4F-EBAE6B0C91FD}" type="presParOf" srcId="{2F172E0F-C95F-4444-A405-97846249F7F2}" destId="{79016329-B7A4-4ADC-869C-E674A1862E5B}" srcOrd="2" destOrd="0" presId="urn:microsoft.com/office/officeart/2005/8/layout/list1"/>
    <dgm:cxn modelId="{883DD810-B2AC-4B1B-8754-7222B902F6E9}" type="presParOf" srcId="{2F172E0F-C95F-4444-A405-97846249F7F2}" destId="{B1235AE3-7B4E-41E6-8439-E2063525E26E}" srcOrd="3" destOrd="0" presId="urn:microsoft.com/office/officeart/2005/8/layout/list1"/>
    <dgm:cxn modelId="{75895200-A0C6-451F-BAFC-8F98B0957989}" type="presParOf" srcId="{2F172E0F-C95F-4444-A405-97846249F7F2}" destId="{7D72F90B-E318-4F25-9797-87C42A99E3E8}" srcOrd="4" destOrd="0" presId="urn:microsoft.com/office/officeart/2005/8/layout/list1"/>
    <dgm:cxn modelId="{91028BBF-983E-476B-BF95-F709ACD0C0ED}" type="presParOf" srcId="{7D72F90B-E318-4F25-9797-87C42A99E3E8}" destId="{CFBB5EEC-37D0-4729-ADBE-1820FCFDCE14}" srcOrd="0" destOrd="0" presId="urn:microsoft.com/office/officeart/2005/8/layout/list1"/>
    <dgm:cxn modelId="{506CFBEA-2DE1-43C8-9768-03054F14BF1B}" type="presParOf" srcId="{7D72F90B-E318-4F25-9797-87C42A99E3E8}" destId="{C9295E88-E9D8-412A-95A8-DE7752001052}" srcOrd="1" destOrd="0" presId="urn:microsoft.com/office/officeart/2005/8/layout/list1"/>
    <dgm:cxn modelId="{58234B4E-B49B-4A28-8F53-3F46B6399053}" type="presParOf" srcId="{2F172E0F-C95F-4444-A405-97846249F7F2}" destId="{2B20A178-5D7F-40B5-A963-A53A01678288}" srcOrd="5" destOrd="0" presId="urn:microsoft.com/office/officeart/2005/8/layout/list1"/>
    <dgm:cxn modelId="{B9D6AEFD-156E-4B2C-B794-B55512FC30BE}" type="presParOf" srcId="{2F172E0F-C95F-4444-A405-97846249F7F2}" destId="{13AE7B04-0788-43F0-A042-FA277FC2F7FF}" srcOrd="6" destOrd="0" presId="urn:microsoft.com/office/officeart/2005/8/layout/list1"/>
    <dgm:cxn modelId="{F0B3EC48-887A-46E0-A157-D10D284C30C6}" type="presParOf" srcId="{2F172E0F-C95F-4444-A405-97846249F7F2}" destId="{092EFC5C-CBF5-4C12-8208-CE80B1A6314F}" srcOrd="7" destOrd="0" presId="urn:microsoft.com/office/officeart/2005/8/layout/list1"/>
    <dgm:cxn modelId="{2529D054-84C3-4A7D-BA62-7EB0B6F1B0A7}" type="presParOf" srcId="{2F172E0F-C95F-4444-A405-97846249F7F2}" destId="{74EC1A15-1940-48C3-8BE0-315A9FA8F40E}" srcOrd="8" destOrd="0" presId="urn:microsoft.com/office/officeart/2005/8/layout/list1"/>
    <dgm:cxn modelId="{545D60FE-A499-4DB8-BFC3-F011A4880B81}" type="presParOf" srcId="{74EC1A15-1940-48C3-8BE0-315A9FA8F40E}" destId="{677987E2-7F5B-4C50-B86C-8A8CFA225E47}" srcOrd="0" destOrd="0" presId="urn:microsoft.com/office/officeart/2005/8/layout/list1"/>
    <dgm:cxn modelId="{4CB16C79-3118-4E1A-B472-3D4FAEA2F380}" type="presParOf" srcId="{74EC1A15-1940-48C3-8BE0-315A9FA8F40E}" destId="{F17A644E-8B13-4400-AA2A-22CA849B7C30}" srcOrd="1" destOrd="0" presId="urn:microsoft.com/office/officeart/2005/8/layout/list1"/>
    <dgm:cxn modelId="{CF8A7AD6-2BEF-47B9-9714-27D18D4DFE60}" type="presParOf" srcId="{2F172E0F-C95F-4444-A405-97846249F7F2}" destId="{6017B6FA-DEB6-42CF-B67E-F7CD0DB0977B}" srcOrd="9" destOrd="0" presId="urn:microsoft.com/office/officeart/2005/8/layout/list1"/>
    <dgm:cxn modelId="{CD57E382-618C-4232-B09D-1EBDD6530BD3}" type="presParOf" srcId="{2F172E0F-C95F-4444-A405-97846249F7F2}" destId="{D7CA5CA6-336F-4491-9D5A-3510E4707F06}"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060906D-9A43-423D-8FE9-5CC6C60D5BF3}"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6412A3AE-189C-471D-88F5-9769CC689059}">
      <dgm:prSet/>
      <dgm:spPr/>
      <dgm:t>
        <a:bodyPr/>
        <a:lstStyle/>
        <a:p>
          <a:r>
            <a:rPr lang="en-US" dirty="0"/>
            <a:t>Culturally-Embedded Business Course</a:t>
          </a:r>
        </a:p>
      </dgm:t>
    </dgm:pt>
    <dgm:pt modelId="{105D9D94-15A2-4842-B1D4-8C277F0896A8}" type="parTrans" cxnId="{D72CE56A-15A4-492B-BBC7-96477AEE81F5}">
      <dgm:prSet/>
      <dgm:spPr/>
      <dgm:t>
        <a:bodyPr/>
        <a:lstStyle/>
        <a:p>
          <a:endParaRPr lang="en-US"/>
        </a:p>
      </dgm:t>
    </dgm:pt>
    <dgm:pt modelId="{3056705A-75BA-4BE5-917A-DE99C21F0D9E}" type="sibTrans" cxnId="{D72CE56A-15A4-492B-BBC7-96477AEE81F5}">
      <dgm:prSet/>
      <dgm:spPr/>
      <dgm:t>
        <a:bodyPr/>
        <a:lstStyle/>
        <a:p>
          <a:endParaRPr lang="en-US"/>
        </a:p>
      </dgm:t>
    </dgm:pt>
    <dgm:pt modelId="{0E696351-167C-49D5-8147-9CD383374F73}">
      <dgm:prSet/>
      <dgm:spPr/>
      <dgm:t>
        <a:bodyPr/>
        <a:lstStyle/>
        <a:p>
          <a:r>
            <a:rPr lang="en-US"/>
            <a:t>Business Boot Camps</a:t>
          </a:r>
        </a:p>
      </dgm:t>
    </dgm:pt>
    <dgm:pt modelId="{C00F75F7-6B8D-47B3-8586-94F84F9FCC0B}" type="parTrans" cxnId="{3852F749-233D-4D3B-8F98-52311553E29E}">
      <dgm:prSet/>
      <dgm:spPr/>
      <dgm:t>
        <a:bodyPr/>
        <a:lstStyle/>
        <a:p>
          <a:endParaRPr lang="en-US"/>
        </a:p>
      </dgm:t>
    </dgm:pt>
    <dgm:pt modelId="{C535B681-8388-41A2-A7B4-647D920EF731}" type="sibTrans" cxnId="{3852F749-233D-4D3B-8F98-52311553E29E}">
      <dgm:prSet/>
      <dgm:spPr/>
      <dgm:t>
        <a:bodyPr/>
        <a:lstStyle/>
        <a:p>
          <a:endParaRPr lang="en-US"/>
        </a:p>
      </dgm:t>
    </dgm:pt>
    <dgm:pt modelId="{1BBAA9E5-1305-4B4C-92F6-4ADE1118A20B}">
      <dgm:prSet/>
      <dgm:spPr/>
      <dgm:t>
        <a:bodyPr/>
        <a:lstStyle/>
        <a:p>
          <a:r>
            <a:rPr lang="en-US" dirty="0"/>
            <a:t>Stand-alone, refresher classes</a:t>
          </a:r>
        </a:p>
      </dgm:t>
    </dgm:pt>
    <dgm:pt modelId="{E437C067-546C-4ECE-8D19-7056C4136F2C}" type="parTrans" cxnId="{E05CA9CA-FB9C-4359-B079-D3CE21E98B19}">
      <dgm:prSet/>
      <dgm:spPr/>
      <dgm:t>
        <a:bodyPr/>
        <a:lstStyle/>
        <a:p>
          <a:endParaRPr lang="en-US"/>
        </a:p>
      </dgm:t>
    </dgm:pt>
    <dgm:pt modelId="{522FE75C-55B4-4C26-A6DF-03110CD0A1CF}" type="sibTrans" cxnId="{E05CA9CA-FB9C-4359-B079-D3CE21E98B19}">
      <dgm:prSet/>
      <dgm:spPr/>
      <dgm:t>
        <a:bodyPr/>
        <a:lstStyle/>
        <a:p>
          <a:endParaRPr lang="en-US"/>
        </a:p>
      </dgm:t>
    </dgm:pt>
    <dgm:pt modelId="{DC802675-FC87-45BA-B549-8BC08D38CCBA}">
      <dgm:prSet/>
      <dgm:spPr/>
      <dgm:t>
        <a:bodyPr/>
        <a:lstStyle/>
        <a:p>
          <a:r>
            <a:rPr lang="en-US"/>
            <a:t>Creator Workshops/Pop-up Shops</a:t>
          </a:r>
        </a:p>
      </dgm:t>
    </dgm:pt>
    <dgm:pt modelId="{DD45B161-2B1C-4D5E-A5F1-976D7E776726}" type="parTrans" cxnId="{088103BF-2136-4328-8BC6-877E30F41518}">
      <dgm:prSet/>
      <dgm:spPr/>
      <dgm:t>
        <a:bodyPr/>
        <a:lstStyle/>
        <a:p>
          <a:endParaRPr lang="en-US"/>
        </a:p>
      </dgm:t>
    </dgm:pt>
    <dgm:pt modelId="{77AC36A6-6916-4EE2-B88C-71857A068995}" type="sibTrans" cxnId="{088103BF-2136-4328-8BC6-877E30F41518}">
      <dgm:prSet/>
      <dgm:spPr/>
      <dgm:t>
        <a:bodyPr/>
        <a:lstStyle/>
        <a:p>
          <a:endParaRPr lang="en-US"/>
        </a:p>
      </dgm:t>
    </dgm:pt>
    <dgm:pt modelId="{B9C34B6A-3F80-404E-BE32-19F3ECFECF60}" type="pres">
      <dgm:prSet presAssocID="{4060906D-9A43-423D-8FE9-5CC6C60D5BF3}" presName="hierChild1" presStyleCnt="0">
        <dgm:presLayoutVars>
          <dgm:chPref val="1"/>
          <dgm:dir/>
          <dgm:animOne val="branch"/>
          <dgm:animLvl val="lvl"/>
          <dgm:resizeHandles/>
        </dgm:presLayoutVars>
      </dgm:prSet>
      <dgm:spPr/>
    </dgm:pt>
    <dgm:pt modelId="{6A99FFE0-67CD-4843-9331-93D3E2FE6C8B}" type="pres">
      <dgm:prSet presAssocID="{6412A3AE-189C-471D-88F5-9769CC689059}" presName="hierRoot1" presStyleCnt="0"/>
      <dgm:spPr/>
    </dgm:pt>
    <dgm:pt modelId="{9AF9CD22-D076-453E-A3E2-C9B9006CC9C9}" type="pres">
      <dgm:prSet presAssocID="{6412A3AE-189C-471D-88F5-9769CC689059}" presName="composite" presStyleCnt="0"/>
      <dgm:spPr/>
    </dgm:pt>
    <dgm:pt modelId="{F32571E7-5528-47B1-A62C-F80F0FFD0698}" type="pres">
      <dgm:prSet presAssocID="{6412A3AE-189C-471D-88F5-9769CC689059}" presName="background" presStyleLbl="node0" presStyleIdx="0" presStyleCnt="4"/>
      <dgm:spPr/>
    </dgm:pt>
    <dgm:pt modelId="{F5B03BA0-0C7D-4E4A-BB6B-A1F6842F1D61}" type="pres">
      <dgm:prSet presAssocID="{6412A3AE-189C-471D-88F5-9769CC689059}" presName="text" presStyleLbl="fgAcc0" presStyleIdx="0" presStyleCnt="4">
        <dgm:presLayoutVars>
          <dgm:chPref val="3"/>
        </dgm:presLayoutVars>
      </dgm:prSet>
      <dgm:spPr/>
    </dgm:pt>
    <dgm:pt modelId="{6325EB0C-2745-461F-B568-5EEB1F105AB4}" type="pres">
      <dgm:prSet presAssocID="{6412A3AE-189C-471D-88F5-9769CC689059}" presName="hierChild2" presStyleCnt="0"/>
      <dgm:spPr/>
    </dgm:pt>
    <dgm:pt modelId="{81D707FD-5BA3-46A4-B9C4-DE6990CCD879}" type="pres">
      <dgm:prSet presAssocID="{0E696351-167C-49D5-8147-9CD383374F73}" presName="hierRoot1" presStyleCnt="0"/>
      <dgm:spPr/>
    </dgm:pt>
    <dgm:pt modelId="{37C22ED7-8C35-46A6-89E9-2DBC17A4C892}" type="pres">
      <dgm:prSet presAssocID="{0E696351-167C-49D5-8147-9CD383374F73}" presName="composite" presStyleCnt="0"/>
      <dgm:spPr/>
    </dgm:pt>
    <dgm:pt modelId="{F3BBDFFC-7A51-4A68-B842-9BD0E9AE6EE3}" type="pres">
      <dgm:prSet presAssocID="{0E696351-167C-49D5-8147-9CD383374F73}" presName="background" presStyleLbl="node0" presStyleIdx="1" presStyleCnt="4"/>
      <dgm:spPr/>
    </dgm:pt>
    <dgm:pt modelId="{805453B9-BBE2-4EE1-8C88-6453D8644B58}" type="pres">
      <dgm:prSet presAssocID="{0E696351-167C-49D5-8147-9CD383374F73}" presName="text" presStyleLbl="fgAcc0" presStyleIdx="1" presStyleCnt="4">
        <dgm:presLayoutVars>
          <dgm:chPref val="3"/>
        </dgm:presLayoutVars>
      </dgm:prSet>
      <dgm:spPr/>
    </dgm:pt>
    <dgm:pt modelId="{358AD08C-1939-436D-9702-41DF284F7510}" type="pres">
      <dgm:prSet presAssocID="{0E696351-167C-49D5-8147-9CD383374F73}" presName="hierChild2" presStyleCnt="0"/>
      <dgm:spPr/>
    </dgm:pt>
    <dgm:pt modelId="{2402B94D-49B3-4DCB-A563-D482B630B30B}" type="pres">
      <dgm:prSet presAssocID="{1BBAA9E5-1305-4B4C-92F6-4ADE1118A20B}" presName="hierRoot1" presStyleCnt="0"/>
      <dgm:spPr/>
    </dgm:pt>
    <dgm:pt modelId="{03401B38-6D72-48CC-9CDD-B19A8527478B}" type="pres">
      <dgm:prSet presAssocID="{1BBAA9E5-1305-4B4C-92F6-4ADE1118A20B}" presName="composite" presStyleCnt="0"/>
      <dgm:spPr/>
    </dgm:pt>
    <dgm:pt modelId="{4C926BB2-3554-4114-9AAC-73B7F76C3322}" type="pres">
      <dgm:prSet presAssocID="{1BBAA9E5-1305-4B4C-92F6-4ADE1118A20B}" presName="background" presStyleLbl="node0" presStyleIdx="2" presStyleCnt="4"/>
      <dgm:spPr/>
    </dgm:pt>
    <dgm:pt modelId="{900ED837-6A77-4654-A6BB-A21A49374431}" type="pres">
      <dgm:prSet presAssocID="{1BBAA9E5-1305-4B4C-92F6-4ADE1118A20B}" presName="text" presStyleLbl="fgAcc0" presStyleIdx="2" presStyleCnt="4">
        <dgm:presLayoutVars>
          <dgm:chPref val="3"/>
        </dgm:presLayoutVars>
      </dgm:prSet>
      <dgm:spPr/>
    </dgm:pt>
    <dgm:pt modelId="{01954BDD-F093-4730-AA55-E86C6EA6B111}" type="pres">
      <dgm:prSet presAssocID="{1BBAA9E5-1305-4B4C-92F6-4ADE1118A20B}" presName="hierChild2" presStyleCnt="0"/>
      <dgm:spPr/>
    </dgm:pt>
    <dgm:pt modelId="{767DFDC1-EADF-43AE-9D05-C4933EE7E691}" type="pres">
      <dgm:prSet presAssocID="{DC802675-FC87-45BA-B549-8BC08D38CCBA}" presName="hierRoot1" presStyleCnt="0"/>
      <dgm:spPr/>
    </dgm:pt>
    <dgm:pt modelId="{229D6972-8438-475B-8F03-D2EAE77E7E37}" type="pres">
      <dgm:prSet presAssocID="{DC802675-FC87-45BA-B549-8BC08D38CCBA}" presName="composite" presStyleCnt="0"/>
      <dgm:spPr/>
    </dgm:pt>
    <dgm:pt modelId="{C323FCFD-CB86-4873-84BC-C9B991DC2A66}" type="pres">
      <dgm:prSet presAssocID="{DC802675-FC87-45BA-B549-8BC08D38CCBA}" presName="background" presStyleLbl="node0" presStyleIdx="3" presStyleCnt="4"/>
      <dgm:spPr/>
    </dgm:pt>
    <dgm:pt modelId="{23BE212A-C0F2-4035-B18F-38BDB5EA2818}" type="pres">
      <dgm:prSet presAssocID="{DC802675-FC87-45BA-B549-8BC08D38CCBA}" presName="text" presStyleLbl="fgAcc0" presStyleIdx="3" presStyleCnt="4">
        <dgm:presLayoutVars>
          <dgm:chPref val="3"/>
        </dgm:presLayoutVars>
      </dgm:prSet>
      <dgm:spPr/>
    </dgm:pt>
    <dgm:pt modelId="{A57CD3DA-EB76-49A3-A7E5-9A0BA22D8132}" type="pres">
      <dgm:prSet presAssocID="{DC802675-FC87-45BA-B549-8BC08D38CCBA}" presName="hierChild2" presStyleCnt="0"/>
      <dgm:spPr/>
    </dgm:pt>
  </dgm:ptLst>
  <dgm:cxnLst>
    <dgm:cxn modelId="{BDA72B03-E9D0-46DA-A4F5-F48A514A641D}" type="presOf" srcId="{6412A3AE-189C-471D-88F5-9769CC689059}" destId="{F5B03BA0-0C7D-4E4A-BB6B-A1F6842F1D61}" srcOrd="0" destOrd="0" presId="urn:microsoft.com/office/officeart/2005/8/layout/hierarchy1"/>
    <dgm:cxn modelId="{DD7CF735-BC82-484A-B1B7-248D620132AC}" type="presOf" srcId="{1BBAA9E5-1305-4B4C-92F6-4ADE1118A20B}" destId="{900ED837-6A77-4654-A6BB-A21A49374431}" srcOrd="0" destOrd="0" presId="urn:microsoft.com/office/officeart/2005/8/layout/hierarchy1"/>
    <dgm:cxn modelId="{3852F749-233D-4D3B-8F98-52311553E29E}" srcId="{4060906D-9A43-423D-8FE9-5CC6C60D5BF3}" destId="{0E696351-167C-49D5-8147-9CD383374F73}" srcOrd="1" destOrd="0" parTransId="{C00F75F7-6B8D-47B3-8586-94F84F9FCC0B}" sibTransId="{C535B681-8388-41A2-A7B4-647D920EF731}"/>
    <dgm:cxn modelId="{D72CE56A-15A4-492B-BBC7-96477AEE81F5}" srcId="{4060906D-9A43-423D-8FE9-5CC6C60D5BF3}" destId="{6412A3AE-189C-471D-88F5-9769CC689059}" srcOrd="0" destOrd="0" parTransId="{105D9D94-15A2-4842-B1D4-8C277F0896A8}" sibTransId="{3056705A-75BA-4BE5-917A-DE99C21F0D9E}"/>
    <dgm:cxn modelId="{E611AF75-2835-4A58-A64C-6F3CA652DB14}" type="presOf" srcId="{4060906D-9A43-423D-8FE9-5CC6C60D5BF3}" destId="{B9C34B6A-3F80-404E-BE32-19F3ECFECF60}" srcOrd="0" destOrd="0" presId="urn:microsoft.com/office/officeart/2005/8/layout/hierarchy1"/>
    <dgm:cxn modelId="{9AB6F2BC-6819-4A5F-9623-14AEA6E7C497}" type="presOf" srcId="{DC802675-FC87-45BA-B549-8BC08D38CCBA}" destId="{23BE212A-C0F2-4035-B18F-38BDB5EA2818}" srcOrd="0" destOrd="0" presId="urn:microsoft.com/office/officeart/2005/8/layout/hierarchy1"/>
    <dgm:cxn modelId="{088103BF-2136-4328-8BC6-877E30F41518}" srcId="{4060906D-9A43-423D-8FE9-5CC6C60D5BF3}" destId="{DC802675-FC87-45BA-B549-8BC08D38CCBA}" srcOrd="3" destOrd="0" parTransId="{DD45B161-2B1C-4D5E-A5F1-976D7E776726}" sibTransId="{77AC36A6-6916-4EE2-B88C-71857A068995}"/>
    <dgm:cxn modelId="{E05CA9CA-FB9C-4359-B079-D3CE21E98B19}" srcId="{4060906D-9A43-423D-8FE9-5CC6C60D5BF3}" destId="{1BBAA9E5-1305-4B4C-92F6-4ADE1118A20B}" srcOrd="2" destOrd="0" parTransId="{E437C067-546C-4ECE-8D19-7056C4136F2C}" sibTransId="{522FE75C-55B4-4C26-A6DF-03110CD0A1CF}"/>
    <dgm:cxn modelId="{A68A54F2-68BA-4DD7-8024-B052CA114211}" type="presOf" srcId="{0E696351-167C-49D5-8147-9CD383374F73}" destId="{805453B9-BBE2-4EE1-8C88-6453D8644B58}" srcOrd="0" destOrd="0" presId="urn:microsoft.com/office/officeart/2005/8/layout/hierarchy1"/>
    <dgm:cxn modelId="{5359B4E0-5A65-4919-819E-6E000DBFA7A8}" type="presParOf" srcId="{B9C34B6A-3F80-404E-BE32-19F3ECFECF60}" destId="{6A99FFE0-67CD-4843-9331-93D3E2FE6C8B}" srcOrd="0" destOrd="0" presId="urn:microsoft.com/office/officeart/2005/8/layout/hierarchy1"/>
    <dgm:cxn modelId="{9A3A6EC2-0832-4826-86F7-46D275FAD6B7}" type="presParOf" srcId="{6A99FFE0-67CD-4843-9331-93D3E2FE6C8B}" destId="{9AF9CD22-D076-453E-A3E2-C9B9006CC9C9}" srcOrd="0" destOrd="0" presId="urn:microsoft.com/office/officeart/2005/8/layout/hierarchy1"/>
    <dgm:cxn modelId="{F9B15754-DF0E-466A-8E96-678CBBFC90B3}" type="presParOf" srcId="{9AF9CD22-D076-453E-A3E2-C9B9006CC9C9}" destId="{F32571E7-5528-47B1-A62C-F80F0FFD0698}" srcOrd="0" destOrd="0" presId="urn:microsoft.com/office/officeart/2005/8/layout/hierarchy1"/>
    <dgm:cxn modelId="{D40478A4-C28C-45C8-BB30-DAA17B0981D9}" type="presParOf" srcId="{9AF9CD22-D076-453E-A3E2-C9B9006CC9C9}" destId="{F5B03BA0-0C7D-4E4A-BB6B-A1F6842F1D61}" srcOrd="1" destOrd="0" presId="urn:microsoft.com/office/officeart/2005/8/layout/hierarchy1"/>
    <dgm:cxn modelId="{9D805517-BE42-45ED-8F1C-09FF731EA74A}" type="presParOf" srcId="{6A99FFE0-67CD-4843-9331-93D3E2FE6C8B}" destId="{6325EB0C-2745-461F-B568-5EEB1F105AB4}" srcOrd="1" destOrd="0" presId="urn:microsoft.com/office/officeart/2005/8/layout/hierarchy1"/>
    <dgm:cxn modelId="{B4893F7F-96CB-46D1-B9A5-1F67EE792109}" type="presParOf" srcId="{B9C34B6A-3F80-404E-BE32-19F3ECFECF60}" destId="{81D707FD-5BA3-46A4-B9C4-DE6990CCD879}" srcOrd="1" destOrd="0" presId="urn:microsoft.com/office/officeart/2005/8/layout/hierarchy1"/>
    <dgm:cxn modelId="{EE5593B5-FF0F-4E18-A443-F1961DEF5066}" type="presParOf" srcId="{81D707FD-5BA3-46A4-B9C4-DE6990CCD879}" destId="{37C22ED7-8C35-46A6-89E9-2DBC17A4C892}" srcOrd="0" destOrd="0" presId="urn:microsoft.com/office/officeart/2005/8/layout/hierarchy1"/>
    <dgm:cxn modelId="{1C8B500E-5986-4A1F-809E-7FB01806EE17}" type="presParOf" srcId="{37C22ED7-8C35-46A6-89E9-2DBC17A4C892}" destId="{F3BBDFFC-7A51-4A68-B842-9BD0E9AE6EE3}" srcOrd="0" destOrd="0" presId="urn:microsoft.com/office/officeart/2005/8/layout/hierarchy1"/>
    <dgm:cxn modelId="{A53B2597-2D98-414E-BE2D-E4E01870B710}" type="presParOf" srcId="{37C22ED7-8C35-46A6-89E9-2DBC17A4C892}" destId="{805453B9-BBE2-4EE1-8C88-6453D8644B58}" srcOrd="1" destOrd="0" presId="urn:microsoft.com/office/officeart/2005/8/layout/hierarchy1"/>
    <dgm:cxn modelId="{5A6AA4D7-C401-4CDA-BB2E-9B45B5526C0B}" type="presParOf" srcId="{81D707FD-5BA3-46A4-B9C4-DE6990CCD879}" destId="{358AD08C-1939-436D-9702-41DF284F7510}" srcOrd="1" destOrd="0" presId="urn:microsoft.com/office/officeart/2005/8/layout/hierarchy1"/>
    <dgm:cxn modelId="{FBA5FB6F-0ED2-461E-8BB0-7AF9F579F912}" type="presParOf" srcId="{B9C34B6A-3F80-404E-BE32-19F3ECFECF60}" destId="{2402B94D-49B3-4DCB-A563-D482B630B30B}" srcOrd="2" destOrd="0" presId="urn:microsoft.com/office/officeart/2005/8/layout/hierarchy1"/>
    <dgm:cxn modelId="{1A90C14D-12BB-41BA-99BD-D6946254E614}" type="presParOf" srcId="{2402B94D-49B3-4DCB-A563-D482B630B30B}" destId="{03401B38-6D72-48CC-9CDD-B19A8527478B}" srcOrd="0" destOrd="0" presId="urn:microsoft.com/office/officeart/2005/8/layout/hierarchy1"/>
    <dgm:cxn modelId="{2A08DE37-05A2-4EA3-90B0-8293A209B301}" type="presParOf" srcId="{03401B38-6D72-48CC-9CDD-B19A8527478B}" destId="{4C926BB2-3554-4114-9AAC-73B7F76C3322}" srcOrd="0" destOrd="0" presId="urn:microsoft.com/office/officeart/2005/8/layout/hierarchy1"/>
    <dgm:cxn modelId="{75997774-9E5D-4496-BE15-B125E7C335F2}" type="presParOf" srcId="{03401B38-6D72-48CC-9CDD-B19A8527478B}" destId="{900ED837-6A77-4654-A6BB-A21A49374431}" srcOrd="1" destOrd="0" presId="urn:microsoft.com/office/officeart/2005/8/layout/hierarchy1"/>
    <dgm:cxn modelId="{AD0D92D0-DE9A-4318-B7D6-3B2367554ABD}" type="presParOf" srcId="{2402B94D-49B3-4DCB-A563-D482B630B30B}" destId="{01954BDD-F093-4730-AA55-E86C6EA6B111}" srcOrd="1" destOrd="0" presId="urn:microsoft.com/office/officeart/2005/8/layout/hierarchy1"/>
    <dgm:cxn modelId="{06B012D6-67A3-4BB0-BCA3-C2EDA9297B34}" type="presParOf" srcId="{B9C34B6A-3F80-404E-BE32-19F3ECFECF60}" destId="{767DFDC1-EADF-43AE-9D05-C4933EE7E691}" srcOrd="3" destOrd="0" presId="urn:microsoft.com/office/officeart/2005/8/layout/hierarchy1"/>
    <dgm:cxn modelId="{9425A945-ECE1-4223-8815-2904764F7DB8}" type="presParOf" srcId="{767DFDC1-EADF-43AE-9D05-C4933EE7E691}" destId="{229D6972-8438-475B-8F03-D2EAE77E7E37}" srcOrd="0" destOrd="0" presId="urn:microsoft.com/office/officeart/2005/8/layout/hierarchy1"/>
    <dgm:cxn modelId="{171CFCB6-2F73-4A83-B651-F8A46C74CEC5}" type="presParOf" srcId="{229D6972-8438-475B-8F03-D2EAE77E7E37}" destId="{C323FCFD-CB86-4873-84BC-C9B991DC2A66}" srcOrd="0" destOrd="0" presId="urn:microsoft.com/office/officeart/2005/8/layout/hierarchy1"/>
    <dgm:cxn modelId="{A80258B2-BF63-431F-B2C7-DF673775CA84}" type="presParOf" srcId="{229D6972-8438-475B-8F03-D2EAE77E7E37}" destId="{23BE212A-C0F2-4035-B18F-38BDB5EA2818}" srcOrd="1" destOrd="0" presId="urn:microsoft.com/office/officeart/2005/8/layout/hierarchy1"/>
    <dgm:cxn modelId="{FA2F7C4A-4511-4C7C-8682-665CB312FD43}" type="presParOf" srcId="{767DFDC1-EADF-43AE-9D05-C4933EE7E691}" destId="{A57CD3DA-EB76-49A3-A7E5-9A0BA22D8132}"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B81154-EF7F-48F2-B718-79726EFFF060}">
      <dsp:nvSpPr>
        <dsp:cNvPr id="0" name=""/>
        <dsp:cNvSpPr/>
      </dsp:nvSpPr>
      <dsp:spPr>
        <a:xfrm>
          <a:off x="0" y="804659"/>
          <a:ext cx="4217847" cy="529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5D3A08-09BE-4813-88D2-99BC17C5D2F4}">
      <dsp:nvSpPr>
        <dsp:cNvPr id="0" name=""/>
        <dsp:cNvSpPr/>
      </dsp:nvSpPr>
      <dsp:spPr>
        <a:xfrm>
          <a:off x="210892" y="494699"/>
          <a:ext cx="2952492" cy="6199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597" tIns="0" rIns="111597" bIns="0" numCol="1" spcCol="1270" anchor="ctr" anchorCtr="0">
          <a:noAutofit/>
        </a:bodyPr>
        <a:lstStyle/>
        <a:p>
          <a:pPr marL="0" lvl="0" indent="0" algn="l" defTabSz="933450">
            <a:lnSpc>
              <a:spcPct val="90000"/>
            </a:lnSpc>
            <a:spcBef>
              <a:spcPct val="0"/>
            </a:spcBef>
            <a:spcAft>
              <a:spcPct val="35000"/>
            </a:spcAft>
            <a:buNone/>
          </a:pPr>
          <a:r>
            <a:rPr lang="en-US" sz="2100" b="0" i="0" kern="1200"/>
            <a:t>Who Are We?</a:t>
          </a:r>
          <a:endParaRPr lang="en-US" sz="2100" kern="1200"/>
        </a:p>
      </dsp:txBody>
      <dsp:txXfrm>
        <a:off x="241154" y="524961"/>
        <a:ext cx="2891968" cy="559396"/>
      </dsp:txXfrm>
    </dsp:sp>
    <dsp:sp modelId="{DBE0B5B8-71D9-475A-A310-657C02D947FE}">
      <dsp:nvSpPr>
        <dsp:cNvPr id="0" name=""/>
        <dsp:cNvSpPr/>
      </dsp:nvSpPr>
      <dsp:spPr>
        <a:xfrm>
          <a:off x="0" y="1757219"/>
          <a:ext cx="4217847" cy="5292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67D183-0764-4D31-A7BD-84242BF3646E}">
      <dsp:nvSpPr>
        <dsp:cNvPr id="0" name=""/>
        <dsp:cNvSpPr/>
      </dsp:nvSpPr>
      <dsp:spPr>
        <a:xfrm>
          <a:off x="210892" y="1447259"/>
          <a:ext cx="2952492" cy="6199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597" tIns="0" rIns="111597" bIns="0" numCol="1" spcCol="1270" anchor="ctr" anchorCtr="0">
          <a:noAutofit/>
        </a:bodyPr>
        <a:lstStyle/>
        <a:p>
          <a:pPr marL="0" lvl="0" indent="0" algn="l" defTabSz="933450">
            <a:lnSpc>
              <a:spcPct val="90000"/>
            </a:lnSpc>
            <a:spcBef>
              <a:spcPct val="0"/>
            </a:spcBef>
            <a:spcAft>
              <a:spcPct val="35000"/>
            </a:spcAft>
            <a:buNone/>
          </a:pPr>
          <a:r>
            <a:rPr lang="en-US" sz="2100" kern="1200"/>
            <a:t>Cultural History</a:t>
          </a:r>
        </a:p>
      </dsp:txBody>
      <dsp:txXfrm>
        <a:off x="241154" y="1477521"/>
        <a:ext cx="2891968" cy="559396"/>
      </dsp:txXfrm>
    </dsp:sp>
    <dsp:sp modelId="{EDB30D5A-84BF-4DE1-B84A-AE32531705DC}">
      <dsp:nvSpPr>
        <dsp:cNvPr id="0" name=""/>
        <dsp:cNvSpPr/>
      </dsp:nvSpPr>
      <dsp:spPr>
        <a:xfrm>
          <a:off x="0" y="2709779"/>
          <a:ext cx="4217847" cy="5292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CAF469-DBE1-4549-B627-CB06E7C1E00D}">
      <dsp:nvSpPr>
        <dsp:cNvPr id="0" name=""/>
        <dsp:cNvSpPr/>
      </dsp:nvSpPr>
      <dsp:spPr>
        <a:xfrm>
          <a:off x="210892" y="2399819"/>
          <a:ext cx="2952492" cy="6199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597" tIns="0" rIns="111597" bIns="0" numCol="1" spcCol="1270" anchor="ctr" anchorCtr="0">
          <a:noAutofit/>
        </a:bodyPr>
        <a:lstStyle/>
        <a:p>
          <a:pPr marL="0" lvl="0" indent="0" algn="l" defTabSz="933450">
            <a:lnSpc>
              <a:spcPct val="90000"/>
            </a:lnSpc>
            <a:spcBef>
              <a:spcPct val="0"/>
            </a:spcBef>
            <a:spcAft>
              <a:spcPct val="35000"/>
            </a:spcAft>
            <a:buNone/>
          </a:pPr>
          <a:r>
            <a:rPr lang="en-US" sz="2100" kern="1200"/>
            <a:t>Environmental &amp; Energy Programming</a:t>
          </a:r>
        </a:p>
      </dsp:txBody>
      <dsp:txXfrm>
        <a:off x="241154" y="2430081"/>
        <a:ext cx="2891968" cy="559396"/>
      </dsp:txXfrm>
    </dsp:sp>
    <dsp:sp modelId="{AAD9133A-86F3-4387-ACE6-8BA93A7BF854}">
      <dsp:nvSpPr>
        <dsp:cNvPr id="0" name=""/>
        <dsp:cNvSpPr/>
      </dsp:nvSpPr>
      <dsp:spPr>
        <a:xfrm>
          <a:off x="0" y="3662339"/>
          <a:ext cx="4217847" cy="5292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22D23D-6CD7-402F-868E-C5DEBED227D6}">
      <dsp:nvSpPr>
        <dsp:cNvPr id="0" name=""/>
        <dsp:cNvSpPr/>
      </dsp:nvSpPr>
      <dsp:spPr>
        <a:xfrm>
          <a:off x="210892" y="3352379"/>
          <a:ext cx="2952492" cy="6199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597" tIns="0" rIns="111597" bIns="0" numCol="1" spcCol="1270" anchor="ctr" anchorCtr="0">
          <a:noAutofit/>
        </a:bodyPr>
        <a:lstStyle/>
        <a:p>
          <a:pPr marL="0" lvl="0" indent="0" algn="l" defTabSz="933450">
            <a:lnSpc>
              <a:spcPct val="90000"/>
            </a:lnSpc>
            <a:spcBef>
              <a:spcPct val="0"/>
            </a:spcBef>
            <a:spcAft>
              <a:spcPct val="35000"/>
            </a:spcAft>
            <a:buNone/>
          </a:pPr>
          <a:r>
            <a:rPr lang="en-US" sz="2100" kern="1200"/>
            <a:t>Gullah Geechee Seafood Trail</a:t>
          </a:r>
        </a:p>
      </dsp:txBody>
      <dsp:txXfrm>
        <a:off x="241154" y="3382641"/>
        <a:ext cx="2891968" cy="559396"/>
      </dsp:txXfrm>
    </dsp:sp>
    <dsp:sp modelId="{63331F7E-1E09-43F7-B7A7-43F8B1D3EF3E}">
      <dsp:nvSpPr>
        <dsp:cNvPr id="0" name=""/>
        <dsp:cNvSpPr/>
      </dsp:nvSpPr>
      <dsp:spPr>
        <a:xfrm>
          <a:off x="0" y="4614899"/>
          <a:ext cx="4217847" cy="5292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82750F-2C04-4FD3-B8AF-A72EC2B963AC}">
      <dsp:nvSpPr>
        <dsp:cNvPr id="0" name=""/>
        <dsp:cNvSpPr/>
      </dsp:nvSpPr>
      <dsp:spPr>
        <a:xfrm>
          <a:off x="210892" y="4304939"/>
          <a:ext cx="2952492" cy="61992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597" tIns="0" rIns="111597" bIns="0" numCol="1" spcCol="1270" anchor="ctr" anchorCtr="0">
          <a:noAutofit/>
        </a:bodyPr>
        <a:lstStyle/>
        <a:p>
          <a:pPr marL="0" lvl="0" indent="0" algn="l" defTabSz="933450">
            <a:lnSpc>
              <a:spcPct val="90000"/>
            </a:lnSpc>
            <a:spcBef>
              <a:spcPct val="0"/>
            </a:spcBef>
            <a:spcAft>
              <a:spcPct val="35000"/>
            </a:spcAft>
            <a:buNone/>
          </a:pPr>
          <a:r>
            <a:rPr lang="en-US" sz="2100" kern="1200"/>
            <a:t>Gullah Geechee/African American Farmers</a:t>
          </a:r>
        </a:p>
      </dsp:txBody>
      <dsp:txXfrm>
        <a:off x="241154" y="4335201"/>
        <a:ext cx="2891968" cy="5593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E0B5B8-71D9-475A-A310-657C02D947FE}">
      <dsp:nvSpPr>
        <dsp:cNvPr id="0" name=""/>
        <dsp:cNvSpPr/>
      </dsp:nvSpPr>
      <dsp:spPr>
        <a:xfrm>
          <a:off x="0" y="1280939"/>
          <a:ext cx="4217847" cy="529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67D183-0764-4D31-A7BD-84242BF3646E}">
      <dsp:nvSpPr>
        <dsp:cNvPr id="0" name=""/>
        <dsp:cNvSpPr/>
      </dsp:nvSpPr>
      <dsp:spPr>
        <a:xfrm>
          <a:off x="210892" y="970979"/>
          <a:ext cx="2952492" cy="6199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597" tIns="0" rIns="111597" bIns="0" numCol="1" spcCol="1270" anchor="ctr" anchorCtr="0">
          <a:noAutofit/>
        </a:bodyPr>
        <a:lstStyle/>
        <a:p>
          <a:pPr marL="0" lvl="0" indent="0" algn="l" defTabSz="933450">
            <a:lnSpc>
              <a:spcPct val="90000"/>
            </a:lnSpc>
            <a:spcBef>
              <a:spcPct val="0"/>
            </a:spcBef>
            <a:spcAft>
              <a:spcPct val="35000"/>
            </a:spcAft>
            <a:buNone/>
          </a:pPr>
          <a:r>
            <a:rPr lang="en-US" sz="2100" kern="1200"/>
            <a:t>Cultural History</a:t>
          </a:r>
        </a:p>
      </dsp:txBody>
      <dsp:txXfrm>
        <a:off x="241154" y="1001241"/>
        <a:ext cx="2891968" cy="559396"/>
      </dsp:txXfrm>
    </dsp:sp>
    <dsp:sp modelId="{EDB30D5A-84BF-4DE1-B84A-AE32531705DC}">
      <dsp:nvSpPr>
        <dsp:cNvPr id="0" name=""/>
        <dsp:cNvSpPr/>
      </dsp:nvSpPr>
      <dsp:spPr>
        <a:xfrm>
          <a:off x="0" y="2233499"/>
          <a:ext cx="4217847" cy="5292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CAF469-DBE1-4549-B627-CB06E7C1E00D}">
      <dsp:nvSpPr>
        <dsp:cNvPr id="0" name=""/>
        <dsp:cNvSpPr/>
      </dsp:nvSpPr>
      <dsp:spPr>
        <a:xfrm>
          <a:off x="210892" y="1923539"/>
          <a:ext cx="2952492" cy="6199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597" tIns="0" rIns="111597" bIns="0" numCol="1" spcCol="1270" anchor="ctr" anchorCtr="0">
          <a:noAutofit/>
        </a:bodyPr>
        <a:lstStyle/>
        <a:p>
          <a:pPr marL="0" lvl="0" indent="0" algn="l" defTabSz="933450">
            <a:lnSpc>
              <a:spcPct val="90000"/>
            </a:lnSpc>
            <a:spcBef>
              <a:spcPct val="0"/>
            </a:spcBef>
            <a:spcAft>
              <a:spcPct val="35000"/>
            </a:spcAft>
            <a:buNone/>
          </a:pPr>
          <a:r>
            <a:rPr lang="en-US" sz="2100" kern="1200"/>
            <a:t>Environmental &amp; Energy Programming</a:t>
          </a:r>
        </a:p>
      </dsp:txBody>
      <dsp:txXfrm>
        <a:off x="241154" y="1953801"/>
        <a:ext cx="2891968" cy="559396"/>
      </dsp:txXfrm>
    </dsp:sp>
    <dsp:sp modelId="{AAD9133A-86F3-4387-ACE6-8BA93A7BF854}">
      <dsp:nvSpPr>
        <dsp:cNvPr id="0" name=""/>
        <dsp:cNvSpPr/>
      </dsp:nvSpPr>
      <dsp:spPr>
        <a:xfrm>
          <a:off x="0" y="3186059"/>
          <a:ext cx="4217847" cy="5292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22D23D-6CD7-402F-868E-C5DEBED227D6}">
      <dsp:nvSpPr>
        <dsp:cNvPr id="0" name=""/>
        <dsp:cNvSpPr/>
      </dsp:nvSpPr>
      <dsp:spPr>
        <a:xfrm>
          <a:off x="210892" y="2876099"/>
          <a:ext cx="2952492" cy="6199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597" tIns="0" rIns="111597" bIns="0" numCol="1" spcCol="1270" anchor="ctr" anchorCtr="0">
          <a:noAutofit/>
        </a:bodyPr>
        <a:lstStyle/>
        <a:p>
          <a:pPr marL="0" lvl="0" indent="0" algn="l" defTabSz="933450">
            <a:lnSpc>
              <a:spcPct val="90000"/>
            </a:lnSpc>
            <a:spcBef>
              <a:spcPct val="0"/>
            </a:spcBef>
            <a:spcAft>
              <a:spcPct val="35000"/>
            </a:spcAft>
            <a:buNone/>
          </a:pPr>
          <a:r>
            <a:rPr lang="en-US" sz="2100" kern="1200"/>
            <a:t>Gullah Geechee Seafood Trail</a:t>
          </a:r>
        </a:p>
      </dsp:txBody>
      <dsp:txXfrm>
        <a:off x="241154" y="2906361"/>
        <a:ext cx="2891968" cy="559396"/>
      </dsp:txXfrm>
    </dsp:sp>
    <dsp:sp modelId="{63331F7E-1E09-43F7-B7A7-43F8B1D3EF3E}">
      <dsp:nvSpPr>
        <dsp:cNvPr id="0" name=""/>
        <dsp:cNvSpPr/>
      </dsp:nvSpPr>
      <dsp:spPr>
        <a:xfrm>
          <a:off x="0" y="4138619"/>
          <a:ext cx="4217847" cy="5292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82750F-2C04-4FD3-B8AF-A72EC2B963AC}">
      <dsp:nvSpPr>
        <dsp:cNvPr id="0" name=""/>
        <dsp:cNvSpPr/>
      </dsp:nvSpPr>
      <dsp:spPr>
        <a:xfrm>
          <a:off x="210892" y="3828659"/>
          <a:ext cx="2952492" cy="6199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597" tIns="0" rIns="111597" bIns="0" numCol="1" spcCol="1270" anchor="ctr" anchorCtr="0">
          <a:noAutofit/>
        </a:bodyPr>
        <a:lstStyle/>
        <a:p>
          <a:pPr marL="0" lvl="0" indent="0" algn="l" defTabSz="933450">
            <a:lnSpc>
              <a:spcPct val="90000"/>
            </a:lnSpc>
            <a:spcBef>
              <a:spcPct val="0"/>
            </a:spcBef>
            <a:spcAft>
              <a:spcPct val="35000"/>
            </a:spcAft>
            <a:buNone/>
          </a:pPr>
          <a:r>
            <a:rPr lang="en-US" sz="2100" kern="1200"/>
            <a:t>Gullah Geechee/African American Farmers</a:t>
          </a:r>
        </a:p>
      </dsp:txBody>
      <dsp:txXfrm>
        <a:off x="241154" y="3858921"/>
        <a:ext cx="2891968" cy="5593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B30D5A-84BF-4DE1-B84A-AE32531705DC}">
      <dsp:nvSpPr>
        <dsp:cNvPr id="0" name=""/>
        <dsp:cNvSpPr/>
      </dsp:nvSpPr>
      <dsp:spPr>
        <a:xfrm>
          <a:off x="0" y="1757219"/>
          <a:ext cx="4217847" cy="529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CAF469-DBE1-4549-B627-CB06E7C1E00D}">
      <dsp:nvSpPr>
        <dsp:cNvPr id="0" name=""/>
        <dsp:cNvSpPr/>
      </dsp:nvSpPr>
      <dsp:spPr>
        <a:xfrm>
          <a:off x="210892" y="1447259"/>
          <a:ext cx="2952492" cy="6199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597" tIns="0" rIns="111597" bIns="0" numCol="1" spcCol="1270" anchor="ctr" anchorCtr="0">
          <a:noAutofit/>
        </a:bodyPr>
        <a:lstStyle/>
        <a:p>
          <a:pPr marL="0" lvl="0" indent="0" algn="l" defTabSz="933450">
            <a:lnSpc>
              <a:spcPct val="90000"/>
            </a:lnSpc>
            <a:spcBef>
              <a:spcPct val="0"/>
            </a:spcBef>
            <a:spcAft>
              <a:spcPct val="35000"/>
            </a:spcAft>
            <a:buNone/>
          </a:pPr>
          <a:r>
            <a:rPr lang="en-US" sz="2100" kern="1200"/>
            <a:t>Environmental &amp; Energy Programming</a:t>
          </a:r>
        </a:p>
      </dsp:txBody>
      <dsp:txXfrm>
        <a:off x="241154" y="1477521"/>
        <a:ext cx="2891968" cy="559396"/>
      </dsp:txXfrm>
    </dsp:sp>
    <dsp:sp modelId="{AAD9133A-86F3-4387-ACE6-8BA93A7BF854}">
      <dsp:nvSpPr>
        <dsp:cNvPr id="0" name=""/>
        <dsp:cNvSpPr/>
      </dsp:nvSpPr>
      <dsp:spPr>
        <a:xfrm>
          <a:off x="0" y="2709779"/>
          <a:ext cx="4217847" cy="5292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22D23D-6CD7-402F-868E-C5DEBED227D6}">
      <dsp:nvSpPr>
        <dsp:cNvPr id="0" name=""/>
        <dsp:cNvSpPr/>
      </dsp:nvSpPr>
      <dsp:spPr>
        <a:xfrm>
          <a:off x="210892" y="2399819"/>
          <a:ext cx="2952492" cy="6199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597" tIns="0" rIns="111597" bIns="0" numCol="1" spcCol="1270" anchor="ctr" anchorCtr="0">
          <a:noAutofit/>
        </a:bodyPr>
        <a:lstStyle/>
        <a:p>
          <a:pPr marL="0" lvl="0" indent="0" algn="l" defTabSz="933450">
            <a:lnSpc>
              <a:spcPct val="90000"/>
            </a:lnSpc>
            <a:spcBef>
              <a:spcPct val="0"/>
            </a:spcBef>
            <a:spcAft>
              <a:spcPct val="35000"/>
            </a:spcAft>
            <a:buNone/>
          </a:pPr>
          <a:r>
            <a:rPr lang="en-US" sz="2100" kern="1200"/>
            <a:t>Gullah Geechee Seafood Trail</a:t>
          </a:r>
        </a:p>
      </dsp:txBody>
      <dsp:txXfrm>
        <a:off x="241154" y="2430081"/>
        <a:ext cx="2891968" cy="559396"/>
      </dsp:txXfrm>
    </dsp:sp>
    <dsp:sp modelId="{63331F7E-1E09-43F7-B7A7-43F8B1D3EF3E}">
      <dsp:nvSpPr>
        <dsp:cNvPr id="0" name=""/>
        <dsp:cNvSpPr/>
      </dsp:nvSpPr>
      <dsp:spPr>
        <a:xfrm>
          <a:off x="0" y="3662339"/>
          <a:ext cx="4217847" cy="5292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82750F-2C04-4FD3-B8AF-A72EC2B963AC}">
      <dsp:nvSpPr>
        <dsp:cNvPr id="0" name=""/>
        <dsp:cNvSpPr/>
      </dsp:nvSpPr>
      <dsp:spPr>
        <a:xfrm>
          <a:off x="210892" y="3352379"/>
          <a:ext cx="2952492" cy="6199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597" tIns="0" rIns="111597" bIns="0" numCol="1" spcCol="1270" anchor="ctr" anchorCtr="0">
          <a:noAutofit/>
        </a:bodyPr>
        <a:lstStyle/>
        <a:p>
          <a:pPr marL="0" lvl="0" indent="0" algn="l" defTabSz="933450">
            <a:lnSpc>
              <a:spcPct val="90000"/>
            </a:lnSpc>
            <a:spcBef>
              <a:spcPct val="0"/>
            </a:spcBef>
            <a:spcAft>
              <a:spcPct val="35000"/>
            </a:spcAft>
            <a:buNone/>
          </a:pPr>
          <a:r>
            <a:rPr lang="en-US" sz="2100" kern="1200"/>
            <a:t>Gullah Geechee/African American Farmers</a:t>
          </a:r>
        </a:p>
      </dsp:txBody>
      <dsp:txXfrm>
        <a:off x="241154" y="3382641"/>
        <a:ext cx="2891968" cy="5593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35E3E-1540-4037-8586-65453A2D14A9}">
      <dsp:nvSpPr>
        <dsp:cNvPr id="0" name=""/>
        <dsp:cNvSpPr/>
      </dsp:nvSpPr>
      <dsp:spPr>
        <a:xfrm>
          <a:off x="0" y="2663"/>
          <a:ext cx="5000124"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AF57B0C-AAC9-45B7-BA33-083DF281C46F}">
      <dsp:nvSpPr>
        <dsp:cNvPr id="0" name=""/>
        <dsp:cNvSpPr/>
      </dsp:nvSpPr>
      <dsp:spPr>
        <a:xfrm>
          <a:off x="0" y="2663"/>
          <a:ext cx="5000124"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u="sng" kern="1200"/>
            <a:t>Gullah Geechee Environment &amp; Energy Roundtables – </a:t>
          </a:r>
          <a:r>
            <a:rPr lang="en-US" sz="1500" kern="1200"/>
            <a:t>Small focus groups of 12 - 15 persons hosted by the Gullah Geechee Chamber Foundation throughout our community to determine the levels of knowledge and the work being done in regarding the impact of climate change, career and business opportunities in green, renewable energy, and environmental justice.</a:t>
          </a:r>
        </a:p>
      </dsp:txBody>
      <dsp:txXfrm>
        <a:off x="0" y="2663"/>
        <a:ext cx="5000124" cy="1816197"/>
      </dsp:txXfrm>
    </dsp:sp>
    <dsp:sp modelId="{3A02F242-AD1F-4412-8CE3-A7C22CE178DE}">
      <dsp:nvSpPr>
        <dsp:cNvPr id="0" name=""/>
        <dsp:cNvSpPr/>
      </dsp:nvSpPr>
      <dsp:spPr>
        <a:xfrm>
          <a:off x="0" y="1818861"/>
          <a:ext cx="5000124"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7D23CD7-0749-4DE6-B5CD-8D1C18B6F1F5}">
      <dsp:nvSpPr>
        <dsp:cNvPr id="0" name=""/>
        <dsp:cNvSpPr/>
      </dsp:nvSpPr>
      <dsp:spPr>
        <a:xfrm>
          <a:off x="0" y="1818861"/>
          <a:ext cx="5000124"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u="sng" kern="1200" dirty="0"/>
            <a:t>Gullah Geechee Environment &amp; Energy Conversations – </a:t>
          </a:r>
          <a:r>
            <a:rPr lang="en-US" sz="1500" kern="1200" dirty="0"/>
            <a:t>Monthly conversations between environment/energy organizations and the Gullah community to “be a resource to each other” through the exchange of ideas, missions and to advocate with and for the community.</a:t>
          </a:r>
        </a:p>
      </dsp:txBody>
      <dsp:txXfrm>
        <a:off x="0" y="1818861"/>
        <a:ext cx="5000124" cy="1816197"/>
      </dsp:txXfrm>
    </dsp:sp>
    <dsp:sp modelId="{F0AAAFE6-FF90-46D4-86A6-BCCC8585B42A}">
      <dsp:nvSpPr>
        <dsp:cNvPr id="0" name=""/>
        <dsp:cNvSpPr/>
      </dsp:nvSpPr>
      <dsp:spPr>
        <a:xfrm>
          <a:off x="0" y="3635058"/>
          <a:ext cx="5000124"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DFD8CA0-1C3E-4745-B171-8BCDA6DB798D}">
      <dsp:nvSpPr>
        <dsp:cNvPr id="0" name=""/>
        <dsp:cNvSpPr/>
      </dsp:nvSpPr>
      <dsp:spPr>
        <a:xfrm>
          <a:off x="0" y="3635058"/>
          <a:ext cx="5000124"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u="sng" kern="1200" dirty="0"/>
            <a:t>The Gullah Geechee Environment &amp; Energy Conference - </a:t>
          </a:r>
          <a:r>
            <a:rPr lang="en-US" sz="1500" kern="1200" dirty="0"/>
            <a:t>an annual Conference hosting Environment, Energy and Cultural speakers and panels with a focus on sharing knowledge regarding the impact of Climate Change, career and business opportunities in green, renewable energy, electric vehicles and the training of activists to advocate for the community and its role in the future of solar, wind, green hydrogen and other energy sources</a:t>
          </a:r>
        </a:p>
      </dsp:txBody>
      <dsp:txXfrm>
        <a:off x="0" y="3635058"/>
        <a:ext cx="5000124" cy="18161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9133A-86F3-4387-ACE6-8BA93A7BF854}">
      <dsp:nvSpPr>
        <dsp:cNvPr id="0" name=""/>
        <dsp:cNvSpPr/>
      </dsp:nvSpPr>
      <dsp:spPr>
        <a:xfrm>
          <a:off x="0" y="2233499"/>
          <a:ext cx="4217847" cy="529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22D23D-6CD7-402F-868E-C5DEBED227D6}">
      <dsp:nvSpPr>
        <dsp:cNvPr id="0" name=""/>
        <dsp:cNvSpPr/>
      </dsp:nvSpPr>
      <dsp:spPr>
        <a:xfrm>
          <a:off x="210892" y="1923539"/>
          <a:ext cx="2952492" cy="6199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597" tIns="0" rIns="111597" bIns="0" numCol="1" spcCol="1270" anchor="ctr" anchorCtr="0">
          <a:noAutofit/>
        </a:bodyPr>
        <a:lstStyle/>
        <a:p>
          <a:pPr marL="0" lvl="0" indent="0" algn="l" defTabSz="933450">
            <a:lnSpc>
              <a:spcPct val="90000"/>
            </a:lnSpc>
            <a:spcBef>
              <a:spcPct val="0"/>
            </a:spcBef>
            <a:spcAft>
              <a:spcPct val="35000"/>
            </a:spcAft>
            <a:buNone/>
          </a:pPr>
          <a:r>
            <a:rPr lang="en-US" sz="2100" kern="1200"/>
            <a:t>Gullah Geechee Seafood Trail</a:t>
          </a:r>
        </a:p>
      </dsp:txBody>
      <dsp:txXfrm>
        <a:off x="241154" y="1953801"/>
        <a:ext cx="2891968" cy="559396"/>
      </dsp:txXfrm>
    </dsp:sp>
    <dsp:sp modelId="{63331F7E-1E09-43F7-B7A7-43F8B1D3EF3E}">
      <dsp:nvSpPr>
        <dsp:cNvPr id="0" name=""/>
        <dsp:cNvSpPr/>
      </dsp:nvSpPr>
      <dsp:spPr>
        <a:xfrm>
          <a:off x="0" y="3186059"/>
          <a:ext cx="4217847" cy="5292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82750F-2C04-4FD3-B8AF-A72EC2B963AC}">
      <dsp:nvSpPr>
        <dsp:cNvPr id="0" name=""/>
        <dsp:cNvSpPr/>
      </dsp:nvSpPr>
      <dsp:spPr>
        <a:xfrm>
          <a:off x="210892" y="2876099"/>
          <a:ext cx="2952492" cy="6199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597" tIns="0" rIns="111597" bIns="0" numCol="1" spcCol="1270" anchor="ctr" anchorCtr="0">
          <a:noAutofit/>
        </a:bodyPr>
        <a:lstStyle/>
        <a:p>
          <a:pPr marL="0" lvl="0" indent="0" algn="l" defTabSz="933450">
            <a:lnSpc>
              <a:spcPct val="90000"/>
            </a:lnSpc>
            <a:spcBef>
              <a:spcPct val="0"/>
            </a:spcBef>
            <a:spcAft>
              <a:spcPct val="35000"/>
            </a:spcAft>
            <a:buNone/>
          </a:pPr>
          <a:r>
            <a:rPr lang="en-US" sz="2100" kern="1200"/>
            <a:t>Gullah Geechee/African American Farmers</a:t>
          </a:r>
        </a:p>
      </dsp:txBody>
      <dsp:txXfrm>
        <a:off x="241154" y="2906361"/>
        <a:ext cx="2891968" cy="55939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331F7E-1E09-43F7-B7A7-43F8B1D3EF3E}">
      <dsp:nvSpPr>
        <dsp:cNvPr id="0" name=""/>
        <dsp:cNvSpPr/>
      </dsp:nvSpPr>
      <dsp:spPr>
        <a:xfrm>
          <a:off x="0" y="2709779"/>
          <a:ext cx="4217847" cy="529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82750F-2C04-4FD3-B8AF-A72EC2B963AC}">
      <dsp:nvSpPr>
        <dsp:cNvPr id="0" name=""/>
        <dsp:cNvSpPr/>
      </dsp:nvSpPr>
      <dsp:spPr>
        <a:xfrm>
          <a:off x="210892" y="2399819"/>
          <a:ext cx="2952492" cy="6199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597" tIns="0" rIns="111597" bIns="0" numCol="1" spcCol="1270" anchor="ctr" anchorCtr="0">
          <a:noAutofit/>
        </a:bodyPr>
        <a:lstStyle/>
        <a:p>
          <a:pPr marL="0" lvl="0" indent="0" algn="l" defTabSz="933450">
            <a:lnSpc>
              <a:spcPct val="90000"/>
            </a:lnSpc>
            <a:spcBef>
              <a:spcPct val="0"/>
            </a:spcBef>
            <a:spcAft>
              <a:spcPct val="35000"/>
            </a:spcAft>
            <a:buNone/>
          </a:pPr>
          <a:r>
            <a:rPr lang="en-US" sz="2100" kern="1200"/>
            <a:t>Gullah Geechee/African American Farmers</a:t>
          </a:r>
        </a:p>
      </dsp:txBody>
      <dsp:txXfrm>
        <a:off x="241154" y="2430081"/>
        <a:ext cx="2891968" cy="55939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16329-B7A4-4ADC-869C-E674A1862E5B}">
      <dsp:nvSpPr>
        <dsp:cNvPr id="0" name=""/>
        <dsp:cNvSpPr/>
      </dsp:nvSpPr>
      <dsp:spPr>
        <a:xfrm>
          <a:off x="0" y="281094"/>
          <a:ext cx="8274772" cy="18837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2214" tIns="270764" rIns="642214" bIns="92456" numCol="1" spcCol="1270" anchor="t" anchorCtr="0">
          <a:noAutofit/>
        </a:bodyPr>
        <a:lstStyle/>
        <a:p>
          <a:pPr marL="114300" lvl="1" indent="0" algn="l" defTabSz="666750">
            <a:lnSpc>
              <a:spcPct val="90000"/>
            </a:lnSpc>
            <a:spcBef>
              <a:spcPct val="0"/>
            </a:spcBef>
            <a:spcAft>
              <a:spcPct val="15000"/>
            </a:spcAft>
            <a:buFontTx/>
            <a:buNone/>
          </a:pPr>
          <a:endParaRPr lang="en-US" sz="1300" kern="1200" dirty="0"/>
        </a:p>
        <a:p>
          <a:pPr marL="114300" lvl="1" indent="0" algn="l" defTabSz="666750">
            <a:lnSpc>
              <a:spcPct val="90000"/>
            </a:lnSpc>
            <a:spcBef>
              <a:spcPct val="0"/>
            </a:spcBef>
            <a:spcAft>
              <a:spcPct val="15000"/>
            </a:spcAft>
            <a:buFont typeface="Arial" panose="020B0604020202020204" pitchFamily="34" charset="0"/>
            <a:buChar char="•"/>
          </a:pPr>
          <a:r>
            <a:rPr lang="en-US" sz="1300" kern="1200" dirty="0"/>
            <a:t>Create a cultural knowledge base</a:t>
          </a:r>
        </a:p>
        <a:p>
          <a:pPr marL="114300" lvl="1" indent="0" algn="l" defTabSz="666750">
            <a:lnSpc>
              <a:spcPct val="90000"/>
            </a:lnSpc>
            <a:spcBef>
              <a:spcPct val="0"/>
            </a:spcBef>
            <a:spcAft>
              <a:spcPct val="15000"/>
            </a:spcAft>
            <a:buFont typeface="Arial" panose="020B0604020202020204" pitchFamily="34" charset="0"/>
            <a:buChar char="•"/>
          </a:pPr>
          <a:r>
            <a:rPr lang="en-US" sz="1300" kern="1200" dirty="0"/>
            <a:t>Connect Culture to Health Equity</a:t>
          </a:r>
        </a:p>
        <a:p>
          <a:pPr marL="114300" lvl="1" indent="0" algn="l" defTabSz="666750">
            <a:lnSpc>
              <a:spcPct val="90000"/>
            </a:lnSpc>
            <a:spcBef>
              <a:spcPct val="0"/>
            </a:spcBef>
            <a:spcAft>
              <a:spcPct val="15000"/>
            </a:spcAft>
            <a:buFont typeface="Arial" panose="020B0604020202020204" pitchFamily="34" charset="0"/>
            <a:buChar char="•"/>
          </a:pPr>
          <a:r>
            <a:rPr lang="en-US" sz="1300" kern="1200" dirty="0"/>
            <a:t>End Cultural Appropriation</a:t>
          </a:r>
        </a:p>
        <a:p>
          <a:pPr marL="114300" lvl="1" indent="0" algn="l" defTabSz="666750">
            <a:lnSpc>
              <a:spcPct val="90000"/>
            </a:lnSpc>
            <a:spcBef>
              <a:spcPct val="0"/>
            </a:spcBef>
            <a:spcAft>
              <a:spcPct val="15000"/>
            </a:spcAft>
            <a:buFont typeface="Arial" panose="020B0604020202020204" pitchFamily="34" charset="0"/>
            <a:buChar char="•"/>
          </a:pPr>
          <a:r>
            <a:rPr lang="en-US" sz="1300" kern="1200" dirty="0"/>
            <a:t>Increase people and financial capacity</a:t>
          </a:r>
        </a:p>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300" kern="1200" dirty="0"/>
            <a:t>Develop Collaborative Partnerships</a:t>
          </a:r>
        </a:p>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300" kern="1200" dirty="0"/>
            <a:t>Build Sustainable small and micro business ownership</a:t>
          </a:r>
        </a:p>
        <a:p>
          <a:pPr marL="0" marR="0" lvl="0" indent="0" algn="l" defTabSz="914400" eaLnBrk="1" fontAlgn="auto" latinLnBrk="0" hangingPunct="1">
            <a:lnSpc>
              <a:spcPct val="100000"/>
            </a:lnSpc>
            <a:spcBef>
              <a:spcPct val="0"/>
            </a:spcBef>
            <a:spcAft>
              <a:spcPts val="0"/>
            </a:spcAft>
            <a:buClrTx/>
            <a:buSzTx/>
            <a:buFontTx/>
            <a:buNone/>
            <a:tabLst/>
            <a:defRPr/>
          </a:pPr>
          <a:endParaRPr lang="en-US" sz="1300" kern="1200" dirty="0"/>
        </a:p>
      </dsp:txBody>
      <dsp:txXfrm>
        <a:off x="0" y="281094"/>
        <a:ext cx="8274772" cy="1883700"/>
      </dsp:txXfrm>
    </dsp:sp>
    <dsp:sp modelId="{E4654B78-4F2A-4CB6-B701-27343EB6CC0E}">
      <dsp:nvSpPr>
        <dsp:cNvPr id="0" name=""/>
        <dsp:cNvSpPr/>
      </dsp:nvSpPr>
      <dsp:spPr>
        <a:xfrm>
          <a:off x="413738" y="67881"/>
          <a:ext cx="5792340"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8937" tIns="0" rIns="218937" bIns="0" numCol="1" spcCol="1270" anchor="ctr" anchorCtr="0">
          <a:noAutofit/>
        </a:bodyPr>
        <a:lstStyle/>
        <a:p>
          <a:pPr marL="0" lvl="0" indent="0" algn="l" defTabSz="577850">
            <a:lnSpc>
              <a:spcPct val="90000"/>
            </a:lnSpc>
            <a:spcBef>
              <a:spcPct val="0"/>
            </a:spcBef>
            <a:spcAft>
              <a:spcPct val="35000"/>
            </a:spcAft>
            <a:buNone/>
          </a:pPr>
          <a:r>
            <a:rPr lang="en-US" sz="1300" kern="1200"/>
            <a:t>Create Infrastructure:</a:t>
          </a:r>
        </a:p>
      </dsp:txBody>
      <dsp:txXfrm>
        <a:off x="432472" y="86615"/>
        <a:ext cx="5754872" cy="346292"/>
      </dsp:txXfrm>
    </dsp:sp>
    <dsp:sp modelId="{13AE7B04-0788-43F0-A042-FA277FC2F7FF}">
      <dsp:nvSpPr>
        <dsp:cNvPr id="0" name=""/>
        <dsp:cNvSpPr/>
      </dsp:nvSpPr>
      <dsp:spPr>
        <a:xfrm>
          <a:off x="0" y="2405541"/>
          <a:ext cx="8274772" cy="9213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2214" tIns="270764" rIns="642214"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a:t>Address Impact of Climate Change</a:t>
          </a:r>
        </a:p>
        <a:p>
          <a:pPr marL="114300" lvl="1" indent="-114300" algn="l" defTabSz="577850">
            <a:lnSpc>
              <a:spcPct val="90000"/>
            </a:lnSpc>
            <a:spcBef>
              <a:spcPct val="0"/>
            </a:spcBef>
            <a:spcAft>
              <a:spcPct val="15000"/>
            </a:spcAft>
            <a:buChar char="•"/>
          </a:pPr>
          <a:r>
            <a:rPr lang="en-US" sz="1300" kern="1200"/>
            <a:t>Build Relationships with the Scientific Community</a:t>
          </a:r>
        </a:p>
        <a:p>
          <a:pPr marL="114300" lvl="1" indent="-114300" algn="l" defTabSz="577850">
            <a:lnSpc>
              <a:spcPct val="90000"/>
            </a:lnSpc>
            <a:spcBef>
              <a:spcPct val="0"/>
            </a:spcBef>
            <a:spcAft>
              <a:spcPct val="15000"/>
            </a:spcAft>
            <a:buChar char="•"/>
          </a:pPr>
          <a:r>
            <a:rPr lang="en-US" sz="1300" kern="1200" dirty="0"/>
            <a:t>Support Community-based Leadership and Solutions addressing Environmental Justice</a:t>
          </a:r>
        </a:p>
      </dsp:txBody>
      <dsp:txXfrm>
        <a:off x="0" y="2405541"/>
        <a:ext cx="8274772" cy="921375"/>
      </dsp:txXfrm>
    </dsp:sp>
    <dsp:sp modelId="{C9295E88-E9D8-412A-95A8-DE7752001052}">
      <dsp:nvSpPr>
        <dsp:cNvPr id="0" name=""/>
        <dsp:cNvSpPr/>
      </dsp:nvSpPr>
      <dsp:spPr>
        <a:xfrm>
          <a:off x="413738" y="2213662"/>
          <a:ext cx="5792340"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8937" tIns="0" rIns="218937" bIns="0" numCol="1" spcCol="1270" anchor="ctr" anchorCtr="0">
          <a:noAutofit/>
        </a:bodyPr>
        <a:lstStyle/>
        <a:p>
          <a:pPr marL="0" lvl="0" indent="0" algn="l" defTabSz="577850">
            <a:lnSpc>
              <a:spcPct val="90000"/>
            </a:lnSpc>
            <a:spcBef>
              <a:spcPct val="0"/>
            </a:spcBef>
            <a:spcAft>
              <a:spcPct val="35000"/>
            </a:spcAft>
            <a:buNone/>
          </a:pPr>
          <a:r>
            <a:rPr lang="en-US" sz="1300" kern="1200"/>
            <a:t>Address Environmental Issues:</a:t>
          </a:r>
        </a:p>
      </dsp:txBody>
      <dsp:txXfrm>
        <a:off x="432472" y="2232396"/>
        <a:ext cx="5754872" cy="346292"/>
      </dsp:txXfrm>
    </dsp:sp>
    <dsp:sp modelId="{D7CA5CA6-336F-4491-9D5A-3510E4707F06}">
      <dsp:nvSpPr>
        <dsp:cNvPr id="0" name=""/>
        <dsp:cNvSpPr/>
      </dsp:nvSpPr>
      <dsp:spPr>
        <a:xfrm>
          <a:off x="0" y="3588997"/>
          <a:ext cx="8274772" cy="5323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2214" tIns="270764" rIns="642214"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t>Introduce Gullah Geechee University</a:t>
          </a:r>
        </a:p>
      </dsp:txBody>
      <dsp:txXfrm>
        <a:off x="0" y="3588997"/>
        <a:ext cx="8274772" cy="532350"/>
      </dsp:txXfrm>
    </dsp:sp>
    <dsp:sp modelId="{F17A644E-8B13-4400-AA2A-22CA849B7C30}">
      <dsp:nvSpPr>
        <dsp:cNvPr id="0" name=""/>
        <dsp:cNvSpPr/>
      </dsp:nvSpPr>
      <dsp:spPr>
        <a:xfrm>
          <a:off x="413738" y="3397117"/>
          <a:ext cx="5792340"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8937" tIns="0" rIns="218937" bIns="0" numCol="1" spcCol="1270" anchor="ctr" anchorCtr="0">
          <a:noAutofit/>
        </a:bodyPr>
        <a:lstStyle/>
        <a:p>
          <a:pPr marL="0" lvl="0" indent="0" algn="l" defTabSz="577850">
            <a:lnSpc>
              <a:spcPct val="90000"/>
            </a:lnSpc>
            <a:spcBef>
              <a:spcPct val="0"/>
            </a:spcBef>
            <a:spcAft>
              <a:spcPct val="35000"/>
            </a:spcAft>
            <a:buNone/>
          </a:pPr>
          <a:r>
            <a:rPr lang="en-US" sz="1300" kern="1200"/>
            <a:t>Education</a:t>
          </a:r>
        </a:p>
      </dsp:txBody>
      <dsp:txXfrm>
        <a:off x="432472" y="3415851"/>
        <a:ext cx="5754872" cy="34629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2571E7-5528-47B1-A62C-F80F0FFD0698}">
      <dsp:nvSpPr>
        <dsp:cNvPr id="0" name=""/>
        <dsp:cNvSpPr/>
      </dsp:nvSpPr>
      <dsp:spPr>
        <a:xfrm>
          <a:off x="2484" y="928254"/>
          <a:ext cx="1773791" cy="11263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B03BA0-0C7D-4E4A-BB6B-A1F6842F1D61}">
      <dsp:nvSpPr>
        <dsp:cNvPr id="0" name=""/>
        <dsp:cNvSpPr/>
      </dsp:nvSpPr>
      <dsp:spPr>
        <a:xfrm>
          <a:off x="199572" y="1115487"/>
          <a:ext cx="1773791" cy="11263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Culturally-Embedded Business Course</a:t>
          </a:r>
        </a:p>
      </dsp:txBody>
      <dsp:txXfrm>
        <a:off x="232562" y="1148477"/>
        <a:ext cx="1707811" cy="1060377"/>
      </dsp:txXfrm>
    </dsp:sp>
    <dsp:sp modelId="{F3BBDFFC-7A51-4A68-B842-9BD0E9AE6EE3}">
      <dsp:nvSpPr>
        <dsp:cNvPr id="0" name=""/>
        <dsp:cNvSpPr/>
      </dsp:nvSpPr>
      <dsp:spPr>
        <a:xfrm>
          <a:off x="2170451" y="928254"/>
          <a:ext cx="1773791" cy="11263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5453B9-BBE2-4EE1-8C88-6453D8644B58}">
      <dsp:nvSpPr>
        <dsp:cNvPr id="0" name=""/>
        <dsp:cNvSpPr/>
      </dsp:nvSpPr>
      <dsp:spPr>
        <a:xfrm>
          <a:off x="2367539" y="1115487"/>
          <a:ext cx="1773791" cy="11263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Business Boot Camps</a:t>
          </a:r>
        </a:p>
      </dsp:txBody>
      <dsp:txXfrm>
        <a:off x="2400529" y="1148477"/>
        <a:ext cx="1707811" cy="1060377"/>
      </dsp:txXfrm>
    </dsp:sp>
    <dsp:sp modelId="{4C926BB2-3554-4114-9AAC-73B7F76C3322}">
      <dsp:nvSpPr>
        <dsp:cNvPr id="0" name=""/>
        <dsp:cNvSpPr/>
      </dsp:nvSpPr>
      <dsp:spPr>
        <a:xfrm>
          <a:off x="4338417" y="928254"/>
          <a:ext cx="1773791" cy="11263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0ED837-6A77-4654-A6BB-A21A49374431}">
      <dsp:nvSpPr>
        <dsp:cNvPr id="0" name=""/>
        <dsp:cNvSpPr/>
      </dsp:nvSpPr>
      <dsp:spPr>
        <a:xfrm>
          <a:off x="4535505" y="1115487"/>
          <a:ext cx="1773791" cy="11263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Stand-alone, refresher classes</a:t>
          </a:r>
        </a:p>
      </dsp:txBody>
      <dsp:txXfrm>
        <a:off x="4568495" y="1148477"/>
        <a:ext cx="1707811" cy="1060377"/>
      </dsp:txXfrm>
    </dsp:sp>
    <dsp:sp modelId="{C323FCFD-CB86-4873-84BC-C9B991DC2A66}">
      <dsp:nvSpPr>
        <dsp:cNvPr id="0" name=""/>
        <dsp:cNvSpPr/>
      </dsp:nvSpPr>
      <dsp:spPr>
        <a:xfrm>
          <a:off x="6506384" y="928254"/>
          <a:ext cx="1773791" cy="11263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BE212A-C0F2-4035-B18F-38BDB5EA2818}">
      <dsp:nvSpPr>
        <dsp:cNvPr id="0" name=""/>
        <dsp:cNvSpPr/>
      </dsp:nvSpPr>
      <dsp:spPr>
        <a:xfrm>
          <a:off x="6703472" y="1115487"/>
          <a:ext cx="1773791" cy="11263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Creator Workshops/Pop-up Shops</a:t>
          </a:r>
        </a:p>
      </dsp:txBody>
      <dsp:txXfrm>
        <a:off x="6736462" y="1148477"/>
        <a:ext cx="1707811" cy="106037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5A3AB2-4D72-461E-BA06-F886D0A804D0}" type="datetimeFigureOut">
              <a:rPr lang="en-US" smtClean="0"/>
              <a:t>5/26/2022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766E4B-230C-4656-B6B6-0CC5D5770DCD}" type="slidenum">
              <a:rPr lang="en-US" smtClean="0"/>
              <a:t>‹#›</a:t>
            </a:fld>
            <a:endParaRPr lang="en-US"/>
          </a:p>
        </p:txBody>
      </p:sp>
    </p:spTree>
    <p:extLst>
      <p:ext uri="{BB962C8B-B14F-4D97-AF65-F5344CB8AC3E}">
        <p14:creationId xmlns:p14="http://schemas.microsoft.com/office/powerpoint/2010/main" val="1824748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766E4B-230C-4656-B6B6-0CC5D5770DCD}" type="slidenum">
              <a:rPr lang="en-US" smtClean="0"/>
              <a:t>1</a:t>
            </a:fld>
            <a:endParaRPr lang="en-US"/>
          </a:p>
        </p:txBody>
      </p:sp>
    </p:spTree>
    <p:extLst>
      <p:ext uri="{BB962C8B-B14F-4D97-AF65-F5344CB8AC3E}">
        <p14:creationId xmlns:p14="http://schemas.microsoft.com/office/powerpoint/2010/main" val="3019292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77240" y="4656931"/>
            <a:ext cx="5486400" cy="3600450"/>
          </a:xfrm>
        </p:spPr>
        <p:txBody>
          <a:bodyPr/>
          <a:lstStyle/>
          <a:p>
            <a:r>
              <a:rPr lang="en-US" sz="2400" dirty="0"/>
              <a:t>It is important to define the AA Tourism so that we understand the Black Cultural Heritage tourism context of where we start, where we are going and the global opportunity before us; The Gullah Geechee Chamber is currently participating in Black Cultural Heritage Global certification to provide as a conduit to a global tourism market</a:t>
            </a:r>
          </a:p>
        </p:txBody>
      </p:sp>
      <p:sp>
        <p:nvSpPr>
          <p:cNvPr id="4" name="Slide Number Placeholder 3"/>
          <p:cNvSpPr>
            <a:spLocks noGrp="1"/>
          </p:cNvSpPr>
          <p:nvPr>
            <p:ph type="sldNum" sz="quarter" idx="5"/>
          </p:nvPr>
        </p:nvSpPr>
        <p:spPr/>
        <p:txBody>
          <a:bodyPr/>
          <a:lstStyle/>
          <a:p>
            <a:fld id="{2D766E4B-230C-4656-B6B6-0CC5D5770DCD}" type="slidenum">
              <a:rPr lang="en-US" smtClean="0"/>
              <a:t>12</a:t>
            </a:fld>
            <a:endParaRPr lang="en-US"/>
          </a:p>
        </p:txBody>
      </p:sp>
    </p:spTree>
    <p:extLst>
      <p:ext uri="{BB962C8B-B14F-4D97-AF65-F5344CB8AC3E}">
        <p14:creationId xmlns:p14="http://schemas.microsoft.com/office/powerpoint/2010/main" val="1491807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766E4B-230C-4656-B6B6-0CC5D5770DCD}" type="slidenum">
              <a:rPr lang="en-US" smtClean="0"/>
              <a:t>13</a:t>
            </a:fld>
            <a:endParaRPr lang="en-US"/>
          </a:p>
        </p:txBody>
      </p:sp>
    </p:spTree>
    <p:extLst>
      <p:ext uri="{BB962C8B-B14F-4D97-AF65-F5344CB8AC3E}">
        <p14:creationId xmlns:p14="http://schemas.microsoft.com/office/powerpoint/2010/main" val="1158808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Environmental and Energy Programming</a:t>
            </a:r>
          </a:p>
        </p:txBody>
      </p:sp>
      <p:sp>
        <p:nvSpPr>
          <p:cNvPr id="4" name="Slide Number Placeholder 3"/>
          <p:cNvSpPr>
            <a:spLocks noGrp="1"/>
          </p:cNvSpPr>
          <p:nvPr>
            <p:ph type="sldNum" sz="quarter" idx="5"/>
          </p:nvPr>
        </p:nvSpPr>
        <p:spPr/>
        <p:txBody>
          <a:bodyPr/>
          <a:lstStyle/>
          <a:p>
            <a:fld id="{2D766E4B-230C-4656-B6B6-0CC5D5770DCD}" type="slidenum">
              <a:rPr lang="en-US" smtClean="0"/>
              <a:t>14</a:t>
            </a:fld>
            <a:endParaRPr lang="en-US"/>
          </a:p>
        </p:txBody>
      </p:sp>
    </p:spTree>
    <p:extLst>
      <p:ext uri="{BB962C8B-B14F-4D97-AF65-F5344CB8AC3E}">
        <p14:creationId xmlns:p14="http://schemas.microsoft.com/office/powerpoint/2010/main" val="4227209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We can not implement this game changer alone. Our collaborative partners working with us on the Gullah Geechee Seafood Trail beginning with the SC Sea Grant Consortium with Susan Lovelace, director and Matt Gorstein vice director</a:t>
            </a:r>
          </a:p>
          <a:p>
            <a:r>
              <a:rPr lang="en-US" sz="1800" dirty="0"/>
              <a:t>SC AA Heritage Commission and </a:t>
            </a:r>
            <a:r>
              <a:rPr lang="en-US" sz="1800" dirty="0" err="1"/>
              <a:t>WeGOJA</a:t>
            </a:r>
            <a:r>
              <a:rPr lang="en-US" sz="1800" dirty="0"/>
              <a:t> Foundation with Dawn Dawson-House and Jannie </a:t>
            </a:r>
            <a:r>
              <a:rPr lang="en-US" sz="1800" dirty="0" err="1"/>
              <a:t>Harriott</a:t>
            </a:r>
            <a:endParaRPr lang="en-US" sz="1800" dirty="0"/>
          </a:p>
          <a:p>
            <a:r>
              <a:rPr lang="en-US" sz="1800" dirty="0"/>
              <a:t>Gullah/Geechee Nation And the Gullah/Geechee Fishing Association represented by Queen </a:t>
            </a:r>
            <a:r>
              <a:rPr lang="en-US" sz="1800" dirty="0" err="1"/>
              <a:t>Quet</a:t>
            </a:r>
            <a:r>
              <a:rPr lang="en-US" sz="1800" dirty="0"/>
              <a:t> </a:t>
            </a:r>
          </a:p>
          <a:p>
            <a:r>
              <a:rPr lang="en-US" sz="1800" dirty="0" err="1"/>
              <a:t>WeGOJA</a:t>
            </a:r>
            <a:r>
              <a:rPr lang="en-US" sz="1800" dirty="0"/>
              <a:t> Foundation, and of course Athenaeum Press at Coastal Carolina University, Alli Crandell</a:t>
            </a:r>
          </a:p>
        </p:txBody>
      </p:sp>
      <p:sp>
        <p:nvSpPr>
          <p:cNvPr id="4" name="Slide Number Placeholder 3"/>
          <p:cNvSpPr>
            <a:spLocks noGrp="1"/>
          </p:cNvSpPr>
          <p:nvPr>
            <p:ph type="sldNum" sz="quarter" idx="5"/>
          </p:nvPr>
        </p:nvSpPr>
        <p:spPr/>
        <p:txBody>
          <a:bodyPr/>
          <a:lstStyle/>
          <a:p>
            <a:fld id="{2D766E4B-230C-4656-B6B6-0CC5D5770DCD}" type="slidenum">
              <a:rPr lang="en-US" smtClean="0"/>
              <a:t>15</a:t>
            </a:fld>
            <a:endParaRPr lang="en-US"/>
          </a:p>
        </p:txBody>
      </p:sp>
    </p:spTree>
    <p:extLst>
      <p:ext uri="{BB962C8B-B14F-4D97-AF65-F5344CB8AC3E}">
        <p14:creationId xmlns:p14="http://schemas.microsoft.com/office/powerpoint/2010/main" val="1448256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766E4B-230C-4656-B6B6-0CC5D5770DCD}" type="slidenum">
              <a:rPr lang="en-US" smtClean="0"/>
              <a:t>16</a:t>
            </a:fld>
            <a:endParaRPr lang="en-US"/>
          </a:p>
        </p:txBody>
      </p:sp>
    </p:spTree>
    <p:extLst>
      <p:ext uri="{BB962C8B-B14F-4D97-AF65-F5344CB8AC3E}">
        <p14:creationId xmlns:p14="http://schemas.microsoft.com/office/powerpoint/2010/main" val="1162942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Key Findings</a:t>
            </a:r>
          </a:p>
          <a:p>
            <a:endParaRPr lang="en-US" sz="1400" dirty="0"/>
          </a:p>
          <a:p>
            <a:r>
              <a:rPr lang="en-US" sz="1400" dirty="0"/>
              <a:t>The potential leisure spending for the GG Corridor states is $34 Billion annually.</a:t>
            </a:r>
          </a:p>
          <a:p>
            <a:endParaRPr lang="en-US" sz="1400" dirty="0"/>
          </a:p>
          <a:p>
            <a:r>
              <a:rPr lang="en-US" sz="1400" dirty="0"/>
              <a:t>With the largest category of trip expenditures being Food &amp; Beverage with a spending average of $250 …People want to “experiencing Local cuisine” is the most popular activity cited by 65% of the travelers polled for this market research plan…thus setting the stage for showcasing of Gullah Geechee foodways.</a:t>
            </a:r>
          </a:p>
          <a:p>
            <a:endParaRPr lang="en-US" sz="1400" dirty="0"/>
          </a:p>
          <a:p>
            <a:r>
              <a:rPr lang="en-US" sz="1400" dirty="0"/>
              <a:t>But visitors/tourists also want to experience the culture, learn more about the culture and spend their money…</a:t>
            </a:r>
          </a:p>
        </p:txBody>
      </p:sp>
      <p:sp>
        <p:nvSpPr>
          <p:cNvPr id="4" name="Slide Number Placeholder 3"/>
          <p:cNvSpPr>
            <a:spLocks noGrp="1"/>
          </p:cNvSpPr>
          <p:nvPr>
            <p:ph type="sldNum" sz="quarter" idx="5"/>
          </p:nvPr>
        </p:nvSpPr>
        <p:spPr/>
        <p:txBody>
          <a:bodyPr/>
          <a:lstStyle/>
          <a:p>
            <a:fld id="{2D766E4B-230C-4656-B6B6-0CC5D5770DCD}" type="slidenum">
              <a:rPr lang="en-US" smtClean="0"/>
              <a:t>17</a:t>
            </a:fld>
            <a:endParaRPr lang="en-US"/>
          </a:p>
        </p:txBody>
      </p:sp>
    </p:spTree>
    <p:extLst>
      <p:ext uri="{BB962C8B-B14F-4D97-AF65-F5344CB8AC3E}">
        <p14:creationId xmlns:p14="http://schemas.microsoft.com/office/powerpoint/2010/main" val="2298232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Gullah Geechee Seafood Trail</a:t>
            </a:r>
          </a:p>
          <a:p>
            <a:endParaRPr lang="en-US" sz="2000" dirty="0"/>
          </a:p>
          <a:p>
            <a:r>
              <a:rPr lang="en-US" sz="2000" dirty="0"/>
              <a:t>GG Chamber Foundation was awarded a $283,000 grant from NOAA and NMFS and the mission of the grant is</a:t>
            </a:r>
          </a:p>
          <a:p>
            <a:endParaRPr lang="en-US" sz="2000" dirty="0"/>
          </a:p>
          <a:p>
            <a:r>
              <a:rPr lang="en-US" sz="2000" dirty="0"/>
              <a:t>Promoting Gullah Geechee Maritime Cultural Heritage and Enhancing Economic Resilience through a Gullah Geechee Seafood Trail</a:t>
            </a:r>
          </a:p>
          <a:p>
            <a:endParaRPr lang="en-US" dirty="0"/>
          </a:p>
          <a:p>
            <a:endParaRPr lang="en-US" dirty="0"/>
          </a:p>
        </p:txBody>
      </p:sp>
      <p:sp>
        <p:nvSpPr>
          <p:cNvPr id="4" name="Slide Number Placeholder 3"/>
          <p:cNvSpPr>
            <a:spLocks noGrp="1"/>
          </p:cNvSpPr>
          <p:nvPr>
            <p:ph type="sldNum" sz="quarter" idx="5"/>
          </p:nvPr>
        </p:nvSpPr>
        <p:spPr/>
        <p:txBody>
          <a:bodyPr/>
          <a:lstStyle/>
          <a:p>
            <a:fld id="{2D766E4B-230C-4656-B6B6-0CC5D5770DCD}" type="slidenum">
              <a:rPr lang="en-US" smtClean="0"/>
              <a:t>18</a:t>
            </a:fld>
            <a:endParaRPr lang="en-US"/>
          </a:p>
        </p:txBody>
      </p:sp>
    </p:spTree>
    <p:extLst>
      <p:ext uri="{BB962C8B-B14F-4D97-AF65-F5344CB8AC3E}">
        <p14:creationId xmlns:p14="http://schemas.microsoft.com/office/powerpoint/2010/main" val="387214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We can not implement this game changer alone. Our collaborative partners working with us on the Gullah Geechee Seafood Trail beginning with the SC Sea Grant Consortium with Susan Lovelace, director and Matt Gorstein vice director</a:t>
            </a:r>
          </a:p>
          <a:p>
            <a:r>
              <a:rPr lang="en-US" sz="1800" dirty="0"/>
              <a:t>SC AA Heritage Commission and </a:t>
            </a:r>
            <a:r>
              <a:rPr lang="en-US" sz="1800" dirty="0" err="1"/>
              <a:t>WeGOJA</a:t>
            </a:r>
            <a:r>
              <a:rPr lang="en-US" sz="1800" dirty="0"/>
              <a:t> Foundation with Dawn Dawson-House and Jannie </a:t>
            </a:r>
            <a:r>
              <a:rPr lang="en-US" sz="1800" dirty="0" err="1"/>
              <a:t>Harriott</a:t>
            </a:r>
            <a:endParaRPr lang="en-US" sz="1800" dirty="0"/>
          </a:p>
          <a:p>
            <a:r>
              <a:rPr lang="en-US" sz="1800" dirty="0"/>
              <a:t>Gullah/Geechee Nation And the Gullah/Geechee Fishing Association represented by Queen </a:t>
            </a:r>
            <a:r>
              <a:rPr lang="en-US" sz="1800" dirty="0" err="1"/>
              <a:t>Quet</a:t>
            </a:r>
            <a:r>
              <a:rPr lang="en-US" sz="1800" dirty="0"/>
              <a:t> </a:t>
            </a:r>
          </a:p>
          <a:p>
            <a:r>
              <a:rPr lang="en-US" sz="1800" dirty="0" err="1"/>
              <a:t>WeGOJA</a:t>
            </a:r>
            <a:r>
              <a:rPr lang="en-US" sz="1800" dirty="0"/>
              <a:t> Foundation, and of course Athenaeum Press at Coastal Carolina University, Alli Crandell</a:t>
            </a:r>
          </a:p>
        </p:txBody>
      </p:sp>
      <p:sp>
        <p:nvSpPr>
          <p:cNvPr id="4" name="Slide Number Placeholder 3"/>
          <p:cNvSpPr>
            <a:spLocks noGrp="1"/>
          </p:cNvSpPr>
          <p:nvPr>
            <p:ph type="sldNum" sz="quarter" idx="5"/>
          </p:nvPr>
        </p:nvSpPr>
        <p:spPr/>
        <p:txBody>
          <a:bodyPr/>
          <a:lstStyle/>
          <a:p>
            <a:fld id="{2D766E4B-230C-4656-B6B6-0CC5D5770DCD}" type="slidenum">
              <a:rPr lang="en-US" smtClean="0"/>
              <a:t>19</a:t>
            </a:fld>
            <a:endParaRPr lang="en-US"/>
          </a:p>
        </p:txBody>
      </p:sp>
    </p:spTree>
    <p:extLst>
      <p:ext uri="{BB962C8B-B14F-4D97-AF65-F5344CB8AC3E}">
        <p14:creationId xmlns:p14="http://schemas.microsoft.com/office/powerpoint/2010/main" val="2299341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766E4B-230C-4656-B6B6-0CC5D5770DCD}" type="slidenum">
              <a:rPr lang="en-US" smtClean="0"/>
              <a:t>20</a:t>
            </a:fld>
            <a:endParaRPr lang="en-US"/>
          </a:p>
        </p:txBody>
      </p:sp>
    </p:spTree>
    <p:extLst>
      <p:ext uri="{BB962C8B-B14F-4D97-AF65-F5344CB8AC3E}">
        <p14:creationId xmlns:p14="http://schemas.microsoft.com/office/powerpoint/2010/main" val="2685728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77240" y="4656931"/>
            <a:ext cx="5486400" cy="3600450"/>
          </a:xfrm>
        </p:spPr>
        <p:txBody>
          <a:bodyPr/>
          <a:lstStyle/>
          <a:p>
            <a:r>
              <a:rPr lang="en-US" sz="2400" dirty="0"/>
              <a:t>It is important to define the AA Tourism so that we understand the Black Cultural Heritage tourism context of where we start, where we are going and the global opportunity before us; The Gullah Geechee Chamber is currently participating in Black Cultural Heritage Global certification to provide as a conduit to a global tourism market</a:t>
            </a:r>
          </a:p>
        </p:txBody>
      </p:sp>
      <p:sp>
        <p:nvSpPr>
          <p:cNvPr id="4" name="Slide Number Placeholder 3"/>
          <p:cNvSpPr>
            <a:spLocks noGrp="1"/>
          </p:cNvSpPr>
          <p:nvPr>
            <p:ph type="sldNum" sz="quarter" idx="5"/>
          </p:nvPr>
        </p:nvSpPr>
        <p:spPr/>
        <p:txBody>
          <a:bodyPr/>
          <a:lstStyle/>
          <a:p>
            <a:fld id="{2D766E4B-230C-4656-B6B6-0CC5D5770DCD}" type="slidenum">
              <a:rPr lang="en-US" smtClean="0"/>
              <a:t>22</a:t>
            </a:fld>
            <a:endParaRPr lang="en-US"/>
          </a:p>
        </p:txBody>
      </p:sp>
    </p:spTree>
    <p:extLst>
      <p:ext uri="{BB962C8B-B14F-4D97-AF65-F5344CB8AC3E}">
        <p14:creationId xmlns:p14="http://schemas.microsoft.com/office/powerpoint/2010/main" val="2542708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in 2020, We founded  the Gullah Geechee Chamber Foundation to raise funds supporting the educational programs of the GG Chamber of Commerce.</a:t>
            </a:r>
          </a:p>
          <a:p>
            <a:endParaRPr lang="en-US" sz="1400" dirty="0"/>
          </a:p>
          <a:p>
            <a:r>
              <a:rPr lang="en-US" sz="1400" dirty="0"/>
              <a:t>In 2018, the Gullah Geechee Chamber of Commerce was founded to create global awareness, profitability and sustainability of AA businesses and other entities impacting the Gullah Geechee community.</a:t>
            </a:r>
          </a:p>
          <a:p>
            <a:endParaRPr lang="en-US" sz="1400" dirty="0"/>
          </a:p>
          <a:p>
            <a:r>
              <a:rPr lang="en-US" sz="1400" dirty="0"/>
              <a:t>It is important to understand the Foundation was founded as a 501c3 to create an additional stream of revenue to support the Chamber in implementing programming in particular regarding economic development and environmental Justice</a:t>
            </a:r>
          </a:p>
          <a:p>
            <a:endParaRPr lang="en-US" sz="1400" dirty="0"/>
          </a:p>
          <a:p>
            <a:r>
              <a:rPr lang="en-US" sz="1400" dirty="0"/>
              <a:t>However, the work we do and will continue to implement can not happen without mutually beneficial partnerships, such as those represented tonight.</a:t>
            </a:r>
          </a:p>
          <a:p>
            <a:endParaRPr lang="en-US" dirty="0"/>
          </a:p>
        </p:txBody>
      </p:sp>
      <p:sp>
        <p:nvSpPr>
          <p:cNvPr id="4" name="Slide Number Placeholder 3"/>
          <p:cNvSpPr>
            <a:spLocks noGrp="1"/>
          </p:cNvSpPr>
          <p:nvPr>
            <p:ph type="sldNum" sz="quarter" idx="5"/>
          </p:nvPr>
        </p:nvSpPr>
        <p:spPr/>
        <p:txBody>
          <a:bodyPr/>
          <a:lstStyle/>
          <a:p>
            <a:fld id="{2D766E4B-230C-4656-B6B6-0CC5D5770DCD}" type="slidenum">
              <a:rPr lang="en-US" smtClean="0"/>
              <a:t>2</a:t>
            </a:fld>
            <a:endParaRPr lang="en-US"/>
          </a:p>
        </p:txBody>
      </p:sp>
    </p:spTree>
    <p:extLst>
      <p:ext uri="{BB962C8B-B14F-4D97-AF65-F5344CB8AC3E}">
        <p14:creationId xmlns:p14="http://schemas.microsoft.com/office/powerpoint/2010/main" val="4751064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77240" y="4656931"/>
            <a:ext cx="5486400" cy="3600450"/>
          </a:xfrm>
        </p:spPr>
        <p:txBody>
          <a:bodyPr/>
          <a:lstStyle/>
          <a:p>
            <a:r>
              <a:rPr lang="en-US" sz="2400" dirty="0"/>
              <a:t>It is important to define the AA Tourism so that we understand the Black Cultural Heritage tourism context of where we start, where we are going and the global opportunity before us; The Gullah Geechee Chamber is currently participating in Black Cultural Heritage Global certification to provide as a conduit to a global tourism market</a:t>
            </a:r>
          </a:p>
        </p:txBody>
      </p:sp>
      <p:sp>
        <p:nvSpPr>
          <p:cNvPr id="4" name="Slide Number Placeholder 3"/>
          <p:cNvSpPr>
            <a:spLocks noGrp="1"/>
          </p:cNvSpPr>
          <p:nvPr>
            <p:ph type="sldNum" sz="quarter" idx="5"/>
          </p:nvPr>
        </p:nvSpPr>
        <p:spPr/>
        <p:txBody>
          <a:bodyPr/>
          <a:lstStyle/>
          <a:p>
            <a:fld id="{2D766E4B-230C-4656-B6B6-0CC5D5770DCD}" type="slidenum">
              <a:rPr lang="en-US" smtClean="0"/>
              <a:t>23</a:t>
            </a:fld>
            <a:endParaRPr lang="en-US"/>
          </a:p>
        </p:txBody>
      </p:sp>
    </p:spTree>
    <p:extLst>
      <p:ext uri="{BB962C8B-B14F-4D97-AF65-F5344CB8AC3E}">
        <p14:creationId xmlns:p14="http://schemas.microsoft.com/office/powerpoint/2010/main" val="3328600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sz="1600" dirty="0"/>
              <a:t>Challenges:</a:t>
            </a:r>
          </a:p>
          <a:p>
            <a:endParaRPr lang="en-US" sz="1600" dirty="0"/>
          </a:p>
          <a:p>
            <a:r>
              <a:rPr lang="en-US" sz="1600" dirty="0"/>
              <a:t>Lack of infrastructure – We are finding low ownership of shrimp boats, seafood businesses, lots of restaurants but low numbers of suppliers or lack of capacity to ramp up production</a:t>
            </a:r>
          </a:p>
          <a:p>
            <a:r>
              <a:rPr lang="en-US" sz="1600" dirty="0"/>
              <a:t>Cultural Appropriation</a:t>
            </a:r>
          </a:p>
          <a:p>
            <a:r>
              <a:rPr lang="en-US" sz="1600" dirty="0"/>
              <a:t>Access to financial and People Capital</a:t>
            </a:r>
          </a:p>
          <a:p>
            <a:r>
              <a:rPr lang="en-US" sz="1600" dirty="0"/>
              <a:t>Absence of Generational Wealth</a:t>
            </a:r>
          </a:p>
          <a:p>
            <a:r>
              <a:rPr lang="en-US" sz="1600" dirty="0"/>
              <a:t>Climate Change/Environmental Justice	</a:t>
            </a:r>
          </a:p>
          <a:p>
            <a:r>
              <a:rPr lang="en-US" sz="1600" dirty="0"/>
              <a:t>According to the Southern Environmental Law Center and its sources:</a:t>
            </a:r>
          </a:p>
          <a:p>
            <a:pPr marL="285750" indent="-285750">
              <a:buFont typeface="Arial" panose="020B0604020202020204" pitchFamily="34" charset="0"/>
              <a:buChar char="•"/>
            </a:pPr>
            <a:r>
              <a:rPr lang="en-US" sz="1600" i="0" dirty="0">
                <a:effectLst/>
              </a:rPr>
              <a:t>In the last 50 years, the Southeast US has lost more than 55% of its coastal wetlands.</a:t>
            </a:r>
          </a:p>
          <a:p>
            <a:pPr marL="285750" indent="-285750">
              <a:buFont typeface="Arial" panose="020B0604020202020204" pitchFamily="34" charset="0"/>
              <a:buChar char="•"/>
            </a:pPr>
            <a:r>
              <a:rPr lang="en-US" sz="1600" i="0" dirty="0">
                <a:effectLst/>
              </a:rPr>
              <a:t>81% of coastal wetlands in the contiguous US are in the Southeast region.</a:t>
            </a:r>
          </a:p>
          <a:p>
            <a:pPr marL="285750" indent="-285750">
              <a:buFont typeface="Arial" panose="020B0604020202020204" pitchFamily="34" charset="0"/>
              <a:buChar char="•"/>
            </a:pPr>
            <a:r>
              <a:rPr lang="en-US" sz="1600" i="0" dirty="0">
                <a:effectLst/>
              </a:rPr>
              <a:t>Over 75% of the US commercial fish and shellfish harvest is wetland dependent.</a:t>
            </a:r>
            <a:endParaRPr lang="en-US" sz="2400" dirty="0"/>
          </a:p>
        </p:txBody>
      </p:sp>
      <p:sp>
        <p:nvSpPr>
          <p:cNvPr id="4" name="Slide Number Placeholder 3"/>
          <p:cNvSpPr>
            <a:spLocks noGrp="1"/>
          </p:cNvSpPr>
          <p:nvPr>
            <p:ph type="sldNum" sz="quarter" idx="5"/>
          </p:nvPr>
        </p:nvSpPr>
        <p:spPr/>
        <p:txBody>
          <a:bodyPr/>
          <a:lstStyle/>
          <a:p>
            <a:fld id="{2D766E4B-230C-4656-B6B6-0CC5D5770DCD}" type="slidenum">
              <a:rPr lang="en-US" smtClean="0"/>
              <a:t>24</a:t>
            </a:fld>
            <a:endParaRPr lang="en-US"/>
          </a:p>
        </p:txBody>
      </p:sp>
    </p:spTree>
    <p:extLst>
      <p:ext uri="{BB962C8B-B14F-4D97-AF65-F5344CB8AC3E}">
        <p14:creationId xmlns:p14="http://schemas.microsoft.com/office/powerpoint/2010/main" val="2917373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954780"/>
          </a:xfrm>
        </p:spPr>
        <p:txBody>
          <a:bodyPr/>
          <a:lstStyle/>
          <a:p>
            <a:r>
              <a:rPr lang="en-US" sz="2000" dirty="0"/>
              <a:t>Solutions:</a:t>
            </a:r>
          </a:p>
          <a:p>
            <a:r>
              <a:rPr lang="en-US" sz="2000" dirty="0"/>
              <a:t>Create Infrastructure</a:t>
            </a:r>
          </a:p>
          <a:p>
            <a:r>
              <a:rPr lang="en-US" sz="2000" dirty="0"/>
              <a:t>Address Environmental Issues</a:t>
            </a:r>
          </a:p>
          <a:p>
            <a:r>
              <a:rPr lang="en-US" sz="2000" dirty="0"/>
              <a:t>We are inherently tied to the water and the land. Our Ancestors were brought to the Islands, North and South America because of their knowledge of how to control the water and manage the land. Our success depends on the quality and health of the water and land.</a:t>
            </a:r>
          </a:p>
          <a:p>
            <a:endParaRPr lang="en-US" sz="2000" dirty="0"/>
          </a:p>
          <a:p>
            <a:r>
              <a:rPr lang="en-US" sz="2000" dirty="0"/>
              <a:t>That’s it. Healthy Environment = Healthy People = Healthy Communities = Healthy Businesses</a:t>
            </a:r>
          </a:p>
        </p:txBody>
      </p:sp>
      <p:sp>
        <p:nvSpPr>
          <p:cNvPr id="4" name="Slide Number Placeholder 3"/>
          <p:cNvSpPr>
            <a:spLocks noGrp="1"/>
          </p:cNvSpPr>
          <p:nvPr>
            <p:ph type="sldNum" sz="quarter" idx="5"/>
          </p:nvPr>
        </p:nvSpPr>
        <p:spPr/>
        <p:txBody>
          <a:bodyPr/>
          <a:lstStyle/>
          <a:p>
            <a:fld id="{2D766E4B-230C-4656-B6B6-0CC5D5770DCD}" type="slidenum">
              <a:rPr lang="en-US" smtClean="0"/>
              <a:t>25</a:t>
            </a:fld>
            <a:endParaRPr lang="en-US"/>
          </a:p>
        </p:txBody>
      </p:sp>
    </p:spTree>
    <p:extLst>
      <p:ext uri="{BB962C8B-B14F-4D97-AF65-F5344CB8AC3E}">
        <p14:creationId xmlns:p14="http://schemas.microsoft.com/office/powerpoint/2010/main" val="34446477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Gullah Geechee University</a:t>
            </a:r>
          </a:p>
        </p:txBody>
      </p:sp>
      <p:sp>
        <p:nvSpPr>
          <p:cNvPr id="4" name="Slide Number Placeholder 3"/>
          <p:cNvSpPr>
            <a:spLocks noGrp="1"/>
          </p:cNvSpPr>
          <p:nvPr>
            <p:ph type="sldNum" sz="quarter" idx="5"/>
          </p:nvPr>
        </p:nvSpPr>
        <p:spPr/>
        <p:txBody>
          <a:bodyPr/>
          <a:lstStyle/>
          <a:p>
            <a:fld id="{2D766E4B-230C-4656-B6B6-0CC5D5770DCD}" type="slidenum">
              <a:rPr lang="en-US" smtClean="0"/>
              <a:t>26</a:t>
            </a:fld>
            <a:endParaRPr lang="en-US"/>
          </a:p>
        </p:txBody>
      </p:sp>
    </p:spTree>
    <p:extLst>
      <p:ext uri="{BB962C8B-B14F-4D97-AF65-F5344CB8AC3E}">
        <p14:creationId xmlns:p14="http://schemas.microsoft.com/office/powerpoint/2010/main" val="2121543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and Answers</a:t>
            </a:r>
          </a:p>
        </p:txBody>
      </p:sp>
      <p:sp>
        <p:nvSpPr>
          <p:cNvPr id="4" name="Slide Number Placeholder 3"/>
          <p:cNvSpPr>
            <a:spLocks noGrp="1"/>
          </p:cNvSpPr>
          <p:nvPr>
            <p:ph type="sldNum" sz="quarter" idx="5"/>
          </p:nvPr>
        </p:nvSpPr>
        <p:spPr/>
        <p:txBody>
          <a:bodyPr/>
          <a:lstStyle/>
          <a:p>
            <a:fld id="{2D766E4B-230C-4656-B6B6-0CC5D5770DCD}" type="slidenum">
              <a:rPr lang="en-US" smtClean="0"/>
              <a:t>27</a:t>
            </a:fld>
            <a:endParaRPr lang="en-US"/>
          </a:p>
        </p:txBody>
      </p:sp>
    </p:spTree>
    <p:extLst>
      <p:ext uri="{BB962C8B-B14F-4D97-AF65-F5344CB8AC3E}">
        <p14:creationId xmlns:p14="http://schemas.microsoft.com/office/powerpoint/2010/main" val="7435465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171950"/>
          </a:xfrm>
        </p:spPr>
        <p:txBody>
          <a:bodyPr/>
          <a:lstStyle/>
          <a:p>
            <a:r>
              <a:rPr lang="en-US" sz="2400" dirty="0"/>
              <a:t>Good Afternoon! It’s great to be with you today. Thank you for sharing your time with the Gullah Geechee Chamber family organizations and our collaborative partners. I want to take the next 15 minutes and share with you our plans for the next two years and beyond for the Gullah Geechee Seafood Trail funded by the National Oceanic Atmospheric Administration and National Marine Fisheries Services.</a:t>
            </a:r>
          </a:p>
        </p:txBody>
      </p:sp>
      <p:sp>
        <p:nvSpPr>
          <p:cNvPr id="4" name="Slide Number Placeholder 3"/>
          <p:cNvSpPr>
            <a:spLocks noGrp="1"/>
          </p:cNvSpPr>
          <p:nvPr>
            <p:ph type="sldNum" sz="quarter" idx="5"/>
          </p:nvPr>
        </p:nvSpPr>
        <p:spPr/>
        <p:txBody>
          <a:bodyPr/>
          <a:lstStyle/>
          <a:p>
            <a:fld id="{2D766E4B-230C-4656-B6B6-0CC5D5770DCD}" type="slidenum">
              <a:rPr lang="en-US" smtClean="0"/>
              <a:t>28</a:t>
            </a:fld>
            <a:endParaRPr lang="en-US"/>
          </a:p>
        </p:txBody>
      </p:sp>
    </p:spTree>
    <p:extLst>
      <p:ext uri="{BB962C8B-B14F-4D97-AF65-F5344CB8AC3E}">
        <p14:creationId xmlns:p14="http://schemas.microsoft.com/office/powerpoint/2010/main" val="3389327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766E4B-230C-4656-B6B6-0CC5D5770DCD}" type="slidenum">
              <a:rPr lang="en-US" smtClean="0"/>
              <a:t>3</a:t>
            </a:fld>
            <a:endParaRPr lang="en-US"/>
          </a:p>
        </p:txBody>
      </p:sp>
    </p:spTree>
    <p:extLst>
      <p:ext uri="{BB962C8B-B14F-4D97-AF65-F5344CB8AC3E}">
        <p14:creationId xmlns:p14="http://schemas.microsoft.com/office/powerpoint/2010/main" val="3117737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77240" y="4656931"/>
            <a:ext cx="5486400" cy="3600450"/>
          </a:xfrm>
        </p:spPr>
        <p:txBody>
          <a:bodyPr/>
          <a:lstStyle/>
          <a:p>
            <a:r>
              <a:rPr lang="en-US" sz="2400" dirty="0"/>
              <a:t>Gumbo, </a:t>
            </a:r>
          </a:p>
          <a:p>
            <a:r>
              <a:rPr lang="en-US" sz="2400" dirty="0"/>
              <a:t>Chicken </a:t>
            </a:r>
            <a:r>
              <a:rPr lang="en-US" sz="2400" dirty="0" err="1"/>
              <a:t>Perloo</a:t>
            </a:r>
            <a:r>
              <a:rPr lang="en-US" sz="2400" dirty="0"/>
              <a:t>, </a:t>
            </a:r>
          </a:p>
          <a:p>
            <a:r>
              <a:rPr lang="en-US" sz="2400" dirty="0"/>
              <a:t>Friday night Fish Frys</a:t>
            </a:r>
          </a:p>
          <a:p>
            <a:r>
              <a:rPr lang="en-US" sz="2400" dirty="0"/>
              <a:t>Oysters</a:t>
            </a:r>
          </a:p>
          <a:p>
            <a:r>
              <a:rPr lang="en-US" sz="2400" dirty="0"/>
              <a:t>Crab Cracks</a:t>
            </a:r>
          </a:p>
        </p:txBody>
      </p:sp>
      <p:sp>
        <p:nvSpPr>
          <p:cNvPr id="4" name="Slide Number Placeholder 3"/>
          <p:cNvSpPr>
            <a:spLocks noGrp="1"/>
          </p:cNvSpPr>
          <p:nvPr>
            <p:ph type="sldNum" sz="quarter" idx="5"/>
          </p:nvPr>
        </p:nvSpPr>
        <p:spPr/>
        <p:txBody>
          <a:bodyPr/>
          <a:lstStyle/>
          <a:p>
            <a:fld id="{2D766E4B-230C-4656-B6B6-0CC5D5770DCD}" type="slidenum">
              <a:rPr lang="en-US" smtClean="0"/>
              <a:t>4</a:t>
            </a:fld>
            <a:endParaRPr lang="en-US"/>
          </a:p>
        </p:txBody>
      </p:sp>
    </p:spTree>
    <p:extLst>
      <p:ext uri="{BB962C8B-B14F-4D97-AF65-F5344CB8AC3E}">
        <p14:creationId xmlns:p14="http://schemas.microsoft.com/office/powerpoint/2010/main" val="4142018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766E4B-230C-4656-B6B6-0CC5D5770DCD}" type="slidenum">
              <a:rPr lang="en-US" smtClean="0"/>
              <a:t>5</a:t>
            </a:fld>
            <a:endParaRPr lang="en-US"/>
          </a:p>
        </p:txBody>
      </p:sp>
    </p:spTree>
    <p:extLst>
      <p:ext uri="{BB962C8B-B14F-4D97-AF65-F5344CB8AC3E}">
        <p14:creationId xmlns:p14="http://schemas.microsoft.com/office/powerpoint/2010/main" val="3499185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sz="1400" b="0" i="0" dirty="0">
                <a:solidFill>
                  <a:srgbClr val="000000"/>
                </a:solidFill>
                <a:effectLst/>
                <a:latin typeface="Open Sans" panose="020B0606030504020204" pitchFamily="34" charset="0"/>
              </a:rPr>
              <a:t>In 2006, the US Congress passed the “Gullah/Geechee Cultural Heritage Corridor Act, </a:t>
            </a:r>
          </a:p>
          <a:p>
            <a:endParaRPr lang="en-US" sz="1400" dirty="0">
              <a:solidFill>
                <a:srgbClr val="000000"/>
              </a:solidFill>
              <a:latin typeface="Open Sans" panose="020B0606030504020204" pitchFamily="34" charset="0"/>
            </a:endParaRPr>
          </a:p>
          <a:p>
            <a:r>
              <a:rPr lang="en-US" sz="1400" b="0" i="0" dirty="0">
                <a:solidFill>
                  <a:srgbClr val="000000"/>
                </a:solidFill>
                <a:effectLst/>
                <a:latin typeface="Open Sans" panose="020B0606030504020204" pitchFamily="34" charset="0"/>
              </a:rPr>
              <a:t>Laying the </a:t>
            </a:r>
            <a:r>
              <a:rPr lang="en-US" sz="1400" dirty="0">
                <a:solidFill>
                  <a:srgbClr val="000000"/>
                </a:solidFill>
                <a:latin typeface="Open Sans" panose="020B0606030504020204" pitchFamily="34" charset="0"/>
              </a:rPr>
              <a:t>cultural ground work for economic opportunity through cultural heritage tourism, most recently quantified with data in the 2020 Report Market for Gullah Geechee Heritage Tourism.</a:t>
            </a:r>
          </a:p>
          <a:p>
            <a:endParaRPr lang="en-US" b="0" i="0" dirty="0">
              <a:solidFill>
                <a:srgbClr val="000000"/>
              </a:solidFill>
              <a:effectLst/>
              <a:latin typeface="Open Sans" panose="020B0606030504020204" pitchFamily="34" charset="0"/>
            </a:endParaRPr>
          </a:p>
        </p:txBody>
      </p:sp>
      <p:sp>
        <p:nvSpPr>
          <p:cNvPr id="4" name="Slide Number Placeholder 3"/>
          <p:cNvSpPr>
            <a:spLocks noGrp="1"/>
          </p:cNvSpPr>
          <p:nvPr>
            <p:ph type="sldNum" sz="quarter" idx="5"/>
          </p:nvPr>
        </p:nvSpPr>
        <p:spPr/>
        <p:txBody>
          <a:bodyPr/>
          <a:lstStyle/>
          <a:p>
            <a:fld id="{2D766E4B-230C-4656-B6B6-0CC5D5770DCD}" type="slidenum">
              <a:rPr lang="en-US" smtClean="0"/>
              <a:t>6</a:t>
            </a:fld>
            <a:endParaRPr lang="en-US"/>
          </a:p>
        </p:txBody>
      </p:sp>
    </p:spTree>
    <p:extLst>
      <p:ext uri="{BB962C8B-B14F-4D97-AF65-F5344CB8AC3E}">
        <p14:creationId xmlns:p14="http://schemas.microsoft.com/office/powerpoint/2010/main" val="1894080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77240" y="4656931"/>
            <a:ext cx="5486400" cy="3600450"/>
          </a:xfrm>
        </p:spPr>
        <p:txBody>
          <a:bodyPr/>
          <a:lstStyle/>
          <a:p>
            <a:r>
              <a:rPr lang="en-US" sz="2400" dirty="0"/>
              <a:t>Combination of African foods and traditions with European and Native American Foods and traditions</a:t>
            </a:r>
          </a:p>
          <a:p>
            <a:r>
              <a:rPr lang="en-US" sz="2400" dirty="0"/>
              <a:t>BBQ</a:t>
            </a:r>
          </a:p>
          <a:p>
            <a:r>
              <a:rPr lang="en-US" sz="2400" dirty="0"/>
              <a:t>Gumbo, </a:t>
            </a:r>
          </a:p>
          <a:p>
            <a:r>
              <a:rPr lang="en-US" sz="2400" dirty="0"/>
              <a:t>Chicken </a:t>
            </a:r>
            <a:r>
              <a:rPr lang="en-US" sz="2400" dirty="0" err="1"/>
              <a:t>Perloo</a:t>
            </a:r>
            <a:r>
              <a:rPr lang="en-US" sz="2400" dirty="0"/>
              <a:t>, </a:t>
            </a:r>
          </a:p>
          <a:p>
            <a:r>
              <a:rPr lang="en-US" sz="2400" dirty="0"/>
              <a:t>Friday night Fish Frys</a:t>
            </a:r>
          </a:p>
          <a:p>
            <a:r>
              <a:rPr lang="en-US" sz="2400" dirty="0"/>
              <a:t>Oysters</a:t>
            </a:r>
          </a:p>
          <a:p>
            <a:r>
              <a:rPr lang="en-US" sz="2400" dirty="0"/>
              <a:t>Crab Cracks</a:t>
            </a:r>
          </a:p>
          <a:p>
            <a:r>
              <a:rPr lang="en-US" sz="2400" dirty="0"/>
              <a:t>Flavorful; more herbs/less salt</a:t>
            </a:r>
          </a:p>
        </p:txBody>
      </p:sp>
      <p:sp>
        <p:nvSpPr>
          <p:cNvPr id="4" name="Slide Number Placeholder 3"/>
          <p:cNvSpPr>
            <a:spLocks noGrp="1"/>
          </p:cNvSpPr>
          <p:nvPr>
            <p:ph type="sldNum" sz="quarter" idx="5"/>
          </p:nvPr>
        </p:nvSpPr>
        <p:spPr/>
        <p:txBody>
          <a:bodyPr/>
          <a:lstStyle/>
          <a:p>
            <a:fld id="{2D766E4B-230C-4656-B6B6-0CC5D5770DCD}" type="slidenum">
              <a:rPr lang="en-US" smtClean="0"/>
              <a:t>7</a:t>
            </a:fld>
            <a:endParaRPr lang="en-US"/>
          </a:p>
        </p:txBody>
      </p:sp>
    </p:spTree>
    <p:extLst>
      <p:ext uri="{BB962C8B-B14F-4D97-AF65-F5344CB8AC3E}">
        <p14:creationId xmlns:p14="http://schemas.microsoft.com/office/powerpoint/2010/main" val="3879366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766E4B-230C-4656-B6B6-0CC5D5770DCD}" type="slidenum">
              <a:rPr lang="en-US" smtClean="0"/>
              <a:t>8</a:t>
            </a:fld>
            <a:endParaRPr lang="en-US"/>
          </a:p>
        </p:txBody>
      </p:sp>
    </p:spTree>
    <p:extLst>
      <p:ext uri="{BB962C8B-B14F-4D97-AF65-F5344CB8AC3E}">
        <p14:creationId xmlns:p14="http://schemas.microsoft.com/office/powerpoint/2010/main" val="4277466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77240" y="4656931"/>
            <a:ext cx="5486400" cy="3600450"/>
          </a:xfrm>
        </p:spPr>
        <p:txBody>
          <a:bodyPr/>
          <a:lstStyle/>
          <a:p>
            <a:r>
              <a:rPr lang="en-US" sz="2400" dirty="0"/>
              <a:t>It is important to define the AA Tourism so that we understand the Black Cultural Heritage tourism context of where we start, where we are going and the global opportunity before us; The Gullah Geechee Chamber is currently participating in Black Cultural Heritage Global certification to provide as a conduit to a global tourism market</a:t>
            </a:r>
          </a:p>
        </p:txBody>
      </p:sp>
      <p:sp>
        <p:nvSpPr>
          <p:cNvPr id="4" name="Slide Number Placeholder 3"/>
          <p:cNvSpPr>
            <a:spLocks noGrp="1"/>
          </p:cNvSpPr>
          <p:nvPr>
            <p:ph type="sldNum" sz="quarter" idx="5"/>
          </p:nvPr>
        </p:nvSpPr>
        <p:spPr/>
        <p:txBody>
          <a:bodyPr/>
          <a:lstStyle/>
          <a:p>
            <a:fld id="{2D766E4B-230C-4656-B6B6-0CC5D5770DCD}" type="slidenum">
              <a:rPr lang="en-US" smtClean="0"/>
              <a:t>9</a:t>
            </a:fld>
            <a:endParaRPr lang="en-US"/>
          </a:p>
        </p:txBody>
      </p:sp>
    </p:spTree>
    <p:extLst>
      <p:ext uri="{BB962C8B-B14F-4D97-AF65-F5344CB8AC3E}">
        <p14:creationId xmlns:p14="http://schemas.microsoft.com/office/powerpoint/2010/main" val="3371176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dirty="0"/>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Thursday, May 26, 2022</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288232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Thursday, May 26, 2022</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216845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Thursday, May 26, 2022</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49532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47690F-D02E-4127-9148-D790CE3D2C1E}" type="datetimeFigureOut">
              <a:rPr lang="en-US" smtClean="0"/>
              <a:t>5/26/2022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F2FBB-7450-423A-B36A-37770B1B1FE2}" type="slidenum">
              <a:rPr lang="en-US" smtClean="0"/>
              <a:t>‹#›</a:t>
            </a:fld>
            <a:endParaRPr lang="en-US"/>
          </a:p>
        </p:txBody>
      </p:sp>
    </p:spTree>
    <p:extLst>
      <p:ext uri="{BB962C8B-B14F-4D97-AF65-F5344CB8AC3E}">
        <p14:creationId xmlns:p14="http://schemas.microsoft.com/office/powerpoint/2010/main" val="4290234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47690F-D02E-4127-9148-D790CE3D2C1E}" type="datetimeFigureOut">
              <a:rPr lang="en-US" smtClean="0"/>
              <a:t>5/26/2022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F2FBB-7450-423A-B36A-37770B1B1FE2}" type="slidenum">
              <a:rPr lang="en-US" smtClean="0"/>
              <a:t>‹#›</a:t>
            </a:fld>
            <a:endParaRPr lang="en-US"/>
          </a:p>
        </p:txBody>
      </p:sp>
    </p:spTree>
    <p:extLst>
      <p:ext uri="{BB962C8B-B14F-4D97-AF65-F5344CB8AC3E}">
        <p14:creationId xmlns:p14="http://schemas.microsoft.com/office/powerpoint/2010/main" val="3873426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47690F-D02E-4127-9148-D790CE3D2C1E}" type="datetimeFigureOut">
              <a:rPr lang="en-US" smtClean="0"/>
              <a:t>5/26/2022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F2FBB-7450-423A-B36A-37770B1B1FE2}" type="slidenum">
              <a:rPr lang="en-US" smtClean="0"/>
              <a:t>‹#›</a:t>
            </a:fld>
            <a:endParaRPr lang="en-US"/>
          </a:p>
        </p:txBody>
      </p:sp>
    </p:spTree>
    <p:extLst>
      <p:ext uri="{BB962C8B-B14F-4D97-AF65-F5344CB8AC3E}">
        <p14:creationId xmlns:p14="http://schemas.microsoft.com/office/powerpoint/2010/main" val="13544765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47690F-D02E-4127-9148-D790CE3D2C1E}" type="datetimeFigureOut">
              <a:rPr lang="en-US" smtClean="0"/>
              <a:t>5/26/2022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F2FBB-7450-423A-B36A-37770B1B1FE2}" type="slidenum">
              <a:rPr lang="en-US" smtClean="0"/>
              <a:t>‹#›</a:t>
            </a:fld>
            <a:endParaRPr lang="en-US"/>
          </a:p>
        </p:txBody>
      </p:sp>
    </p:spTree>
    <p:extLst>
      <p:ext uri="{BB962C8B-B14F-4D97-AF65-F5344CB8AC3E}">
        <p14:creationId xmlns:p14="http://schemas.microsoft.com/office/powerpoint/2010/main" val="2892823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47690F-D02E-4127-9148-D790CE3D2C1E}" type="datetimeFigureOut">
              <a:rPr lang="en-US" smtClean="0"/>
              <a:t>5/26/2022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F2FBB-7450-423A-B36A-37770B1B1FE2}" type="slidenum">
              <a:rPr lang="en-US" smtClean="0"/>
              <a:t>‹#›</a:t>
            </a:fld>
            <a:endParaRPr lang="en-US"/>
          </a:p>
        </p:txBody>
      </p:sp>
    </p:spTree>
    <p:extLst>
      <p:ext uri="{BB962C8B-B14F-4D97-AF65-F5344CB8AC3E}">
        <p14:creationId xmlns:p14="http://schemas.microsoft.com/office/powerpoint/2010/main" val="279404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47690F-D02E-4127-9148-D790CE3D2C1E}" type="datetimeFigureOut">
              <a:rPr lang="en-US" smtClean="0"/>
              <a:t>5/26/2022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F2FBB-7450-423A-B36A-37770B1B1FE2}" type="slidenum">
              <a:rPr lang="en-US" smtClean="0"/>
              <a:t>‹#›</a:t>
            </a:fld>
            <a:endParaRPr lang="en-US"/>
          </a:p>
        </p:txBody>
      </p:sp>
    </p:spTree>
    <p:extLst>
      <p:ext uri="{BB962C8B-B14F-4D97-AF65-F5344CB8AC3E}">
        <p14:creationId xmlns:p14="http://schemas.microsoft.com/office/powerpoint/2010/main" val="1648943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47690F-D02E-4127-9148-D790CE3D2C1E}" type="datetimeFigureOut">
              <a:rPr lang="en-US" smtClean="0"/>
              <a:t>5/26/2022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F2FBB-7450-423A-B36A-37770B1B1FE2}" type="slidenum">
              <a:rPr lang="en-US" smtClean="0"/>
              <a:t>‹#›</a:t>
            </a:fld>
            <a:endParaRPr lang="en-US"/>
          </a:p>
        </p:txBody>
      </p:sp>
    </p:spTree>
    <p:extLst>
      <p:ext uri="{BB962C8B-B14F-4D97-AF65-F5344CB8AC3E}">
        <p14:creationId xmlns:p14="http://schemas.microsoft.com/office/powerpoint/2010/main" val="3995511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47690F-D02E-4127-9148-D790CE3D2C1E}" type="datetimeFigureOut">
              <a:rPr lang="en-US" smtClean="0"/>
              <a:t>5/26/2022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F2FBB-7450-423A-B36A-37770B1B1FE2}" type="slidenum">
              <a:rPr lang="en-US" smtClean="0"/>
              <a:t>‹#›</a:t>
            </a:fld>
            <a:endParaRPr lang="en-US"/>
          </a:p>
        </p:txBody>
      </p:sp>
    </p:spTree>
    <p:extLst>
      <p:ext uri="{BB962C8B-B14F-4D97-AF65-F5344CB8AC3E}">
        <p14:creationId xmlns:p14="http://schemas.microsoft.com/office/powerpoint/2010/main" val="50257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Thursday, May 26, 2022</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1037356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47690F-D02E-4127-9148-D790CE3D2C1E}" type="datetimeFigureOut">
              <a:rPr lang="en-US" smtClean="0"/>
              <a:t>5/26/2022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F2FBB-7450-423A-B36A-37770B1B1FE2}" type="slidenum">
              <a:rPr lang="en-US" smtClean="0"/>
              <a:t>‹#›</a:t>
            </a:fld>
            <a:endParaRPr lang="en-US"/>
          </a:p>
        </p:txBody>
      </p:sp>
    </p:spTree>
    <p:extLst>
      <p:ext uri="{BB962C8B-B14F-4D97-AF65-F5344CB8AC3E}">
        <p14:creationId xmlns:p14="http://schemas.microsoft.com/office/powerpoint/2010/main" val="2113433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47690F-D02E-4127-9148-D790CE3D2C1E}" type="datetimeFigureOut">
              <a:rPr lang="en-US" smtClean="0"/>
              <a:t>5/26/2022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F2FBB-7450-423A-B36A-37770B1B1FE2}" type="slidenum">
              <a:rPr lang="en-US" smtClean="0"/>
              <a:t>‹#›</a:t>
            </a:fld>
            <a:endParaRPr lang="en-US"/>
          </a:p>
        </p:txBody>
      </p:sp>
    </p:spTree>
    <p:extLst>
      <p:ext uri="{BB962C8B-B14F-4D97-AF65-F5344CB8AC3E}">
        <p14:creationId xmlns:p14="http://schemas.microsoft.com/office/powerpoint/2010/main" val="21137371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47690F-D02E-4127-9148-D790CE3D2C1E}" type="datetimeFigureOut">
              <a:rPr lang="en-US" smtClean="0"/>
              <a:t>5/26/2022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F2FBB-7450-423A-B36A-37770B1B1FE2}" type="slidenum">
              <a:rPr lang="en-US" smtClean="0"/>
              <a:t>‹#›</a:t>
            </a:fld>
            <a:endParaRPr lang="en-US"/>
          </a:p>
        </p:txBody>
      </p:sp>
    </p:spTree>
    <p:extLst>
      <p:ext uri="{BB962C8B-B14F-4D97-AF65-F5344CB8AC3E}">
        <p14:creationId xmlns:p14="http://schemas.microsoft.com/office/powerpoint/2010/main" val="3719462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Thursday, May 26, 2022</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022189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Thursday, May 26, 2022</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925469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Thursday, May 26, 2022</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87890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Thursday, May 26, 2022</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357523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Thursday, May 26, 2022</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880677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Thursday, May 26, 2022</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595154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Thursday, May 26, 2022</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865955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900" cap="all" spc="300" baseline="0">
                <a:solidFill>
                  <a:srgbClr val="FFFFFF"/>
                </a:solidFill>
              </a:defRPr>
            </a:lvl1pPr>
          </a:lstStyle>
          <a:p>
            <a:fld id="{AE0C963C-C1DB-4AFD-9DDC-0691666BF49B}" type="datetime2">
              <a:rPr lang="en-US" smtClean="0"/>
              <a:pPr/>
              <a:t>Thursday, May 26, 2022</a:t>
            </a:fld>
            <a:endParaRPr lang="en-US" cap="all" dirty="0"/>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90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900">
                <a:solidFill>
                  <a:srgbClr val="FFFFFF"/>
                </a:solidFill>
              </a:defRPr>
            </a:lvl1pPr>
          </a:lstStyle>
          <a:p>
            <a:fld id="{C01389E6-C847-4AD0-B56D-D205B2EAB1EE}" type="slidenum">
              <a:rPr lang="en-US" smtClean="0"/>
              <a:pPr/>
              <a:t>‹#›</a:t>
            </a:fld>
            <a:endParaRPr lang="en-US" sz="800" dirty="0"/>
          </a:p>
        </p:txBody>
      </p:sp>
    </p:spTree>
    <p:extLst>
      <p:ext uri="{BB962C8B-B14F-4D97-AF65-F5344CB8AC3E}">
        <p14:creationId xmlns:p14="http://schemas.microsoft.com/office/powerpoint/2010/main" val="369322265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699" r:id="rId4"/>
    <p:sldLayoutId id="2147483700" r:id="rId5"/>
    <p:sldLayoutId id="2147483705" r:id="rId6"/>
    <p:sldLayoutId id="2147483701" r:id="rId7"/>
    <p:sldLayoutId id="2147483702" r:id="rId8"/>
    <p:sldLayoutId id="2147483703" r:id="rId9"/>
    <p:sldLayoutId id="2147483704" r:id="rId10"/>
    <p:sldLayoutId id="2147483706" r:id="rId11"/>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47690F-D02E-4127-9148-D790CE3D2C1E}" type="datetimeFigureOut">
              <a:rPr lang="en-US" smtClean="0"/>
              <a:t>5/26/2022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F2FBB-7450-423A-B36A-37770B1B1FE2}" type="slidenum">
              <a:rPr lang="en-US" smtClean="0"/>
              <a:t>‹#›</a:t>
            </a:fld>
            <a:endParaRPr lang="en-US"/>
          </a:p>
        </p:txBody>
      </p:sp>
    </p:spTree>
    <p:extLst>
      <p:ext uri="{BB962C8B-B14F-4D97-AF65-F5344CB8AC3E}">
        <p14:creationId xmlns:p14="http://schemas.microsoft.com/office/powerpoint/2010/main" val="83844185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png"/><Relationship Id="rId7"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22.jpg"/><Relationship Id="rId5" Type="http://schemas.openxmlformats.org/officeDocument/2006/relationships/image" Target="../media/image21.jpg"/><Relationship Id="rId10" Type="http://schemas.openxmlformats.org/officeDocument/2006/relationships/image" Target="../media/image26.jpg"/><Relationship Id="rId4" Type="http://schemas.openxmlformats.org/officeDocument/2006/relationships/image" Target="../media/image20.jp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1.sv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47.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39.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6.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48.png"/><Relationship Id="rId7" Type="http://schemas.openxmlformats.org/officeDocument/2006/relationships/diagramColors" Target="../diagrams/colors8.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E6C0C3-A448-4D8B-86C7-3C83B7E4A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69F485-9CC3-94C5-E476-58E17E8543F2}"/>
              </a:ext>
            </a:extLst>
          </p:cNvPr>
          <p:cNvSpPr>
            <a:spLocks noGrp="1"/>
          </p:cNvSpPr>
          <p:nvPr>
            <p:ph type="title"/>
          </p:nvPr>
        </p:nvSpPr>
        <p:spPr>
          <a:xfrm>
            <a:off x="1014892" y="936568"/>
            <a:ext cx="3442808" cy="4564822"/>
          </a:xfrm>
        </p:spPr>
        <p:txBody>
          <a:bodyPr anchor="t">
            <a:normAutofit/>
          </a:bodyPr>
          <a:lstStyle/>
          <a:p>
            <a:pPr>
              <a:lnSpc>
                <a:spcPct val="90000"/>
              </a:lnSpc>
            </a:pPr>
            <a:r>
              <a:rPr lang="en-US" sz="3300"/>
              <a:t>The Cultural Impact of Low Country Historical Foodways on Community Health</a:t>
            </a:r>
          </a:p>
        </p:txBody>
      </p:sp>
      <p:sp>
        <p:nvSpPr>
          <p:cNvPr id="11" name="Rectangle 10">
            <a:extLst>
              <a:ext uri="{FF2B5EF4-FFF2-40B4-BE49-F238E27FC236}">
                <a16:creationId xmlns:a16="http://schemas.microsoft.com/office/drawing/2014/main" id="{EF1326A3-CBDD-4503-8C40-806B4ABF4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8741"/>
            <a:ext cx="9144000" cy="449256"/>
          </a:xfrm>
          <a:prstGeom prst="rect">
            <a:avLst/>
          </a:prstGeom>
          <a:gradFill>
            <a:gsLst>
              <a:gs pos="14000">
                <a:schemeClr val="accent4">
                  <a:alpha val="28000"/>
                </a:schemeClr>
              </a:gs>
              <a:gs pos="100000">
                <a:schemeClr val="accent5">
                  <a:alpha val="8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910698D-E436-464E-9DE4-F9FB349FD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8316"/>
            <a:ext cx="6115048" cy="449684"/>
          </a:xfrm>
          <a:prstGeom prst="rect">
            <a:avLst/>
          </a:prstGeom>
          <a:gradFill>
            <a:gsLst>
              <a:gs pos="9000">
                <a:schemeClr val="accent2">
                  <a:lumMod val="60000"/>
                  <a:lumOff val="40000"/>
                  <a:alpha val="68000"/>
                </a:schemeClr>
              </a:gs>
              <a:gs pos="99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E6328D94-6153-6F2C-FD5C-F9357E15E4DE}"/>
              </a:ext>
            </a:extLst>
          </p:cNvPr>
          <p:cNvGraphicFramePr>
            <a:graphicFrameLocks noGrp="1"/>
          </p:cNvGraphicFramePr>
          <p:nvPr>
            <p:ph idx="1"/>
            <p:extLst>
              <p:ext uri="{D42A27DB-BD31-4B8C-83A1-F6EECF244321}">
                <p14:modId xmlns:p14="http://schemas.microsoft.com/office/powerpoint/2010/main" val="718021570"/>
              </p:ext>
            </p:extLst>
          </p:nvPr>
        </p:nvGraphicFramePr>
        <p:xfrm>
          <a:off x="4572000" y="457200"/>
          <a:ext cx="4217847" cy="5638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56370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E7175D-4261-F65B-D29D-8D863693C075}"/>
              </a:ext>
            </a:extLst>
          </p:cNvPr>
          <p:cNvPicPr>
            <a:picLocks noChangeAspect="1"/>
          </p:cNvPicPr>
          <p:nvPr/>
        </p:nvPicPr>
        <p:blipFill rotWithShape="1">
          <a:blip r:embed="rId2"/>
          <a:srcRect l="20094" t="9161" r="44528" b="10671"/>
          <a:stretch/>
        </p:blipFill>
        <p:spPr>
          <a:xfrm>
            <a:off x="310550" y="715992"/>
            <a:ext cx="4623759" cy="5893750"/>
          </a:xfrm>
          <a:prstGeom prst="rect">
            <a:avLst/>
          </a:prstGeom>
        </p:spPr>
      </p:pic>
      <p:sp>
        <p:nvSpPr>
          <p:cNvPr id="4" name="TextBox 3">
            <a:extLst>
              <a:ext uri="{FF2B5EF4-FFF2-40B4-BE49-F238E27FC236}">
                <a16:creationId xmlns:a16="http://schemas.microsoft.com/office/drawing/2014/main" id="{F7784A81-CA64-B02B-80BC-20629C8E53FF}"/>
              </a:ext>
            </a:extLst>
          </p:cNvPr>
          <p:cNvSpPr txBox="1"/>
          <p:nvPr/>
        </p:nvSpPr>
        <p:spPr>
          <a:xfrm>
            <a:off x="5426016" y="3579963"/>
            <a:ext cx="3407434" cy="1200329"/>
          </a:xfrm>
          <a:prstGeom prst="rect">
            <a:avLst/>
          </a:prstGeom>
          <a:noFill/>
        </p:spPr>
        <p:txBody>
          <a:bodyPr wrap="square" rtlCol="0">
            <a:spAutoFit/>
          </a:bodyPr>
          <a:lstStyle/>
          <a:p>
            <a:r>
              <a:rPr lang="en-US" dirty="0"/>
              <a:t>“</a:t>
            </a:r>
            <a:r>
              <a:rPr lang="en-US" dirty="0">
                <a:solidFill>
                  <a:srgbClr val="000000"/>
                </a:solidFill>
                <a:latin typeface="CNNTravel"/>
              </a:rPr>
              <a:t>They eat what? New Year's food traditions around the world”</a:t>
            </a:r>
          </a:p>
          <a:p>
            <a:endParaRPr lang="en-US" dirty="0"/>
          </a:p>
          <a:p>
            <a:pPr algn="r"/>
            <a:r>
              <a:rPr lang="en-US" dirty="0"/>
              <a:t>Courtesy of CNN Travel</a:t>
            </a:r>
          </a:p>
        </p:txBody>
      </p:sp>
    </p:spTree>
    <p:extLst>
      <p:ext uri="{BB962C8B-B14F-4D97-AF65-F5344CB8AC3E}">
        <p14:creationId xmlns:p14="http://schemas.microsoft.com/office/powerpoint/2010/main" val="4271802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4">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4">
            <a:extLst>
              <a:ext uri="{FF2B5EF4-FFF2-40B4-BE49-F238E27FC236}">
                <a16:creationId xmlns:a16="http://schemas.microsoft.com/office/drawing/2014/main" id="{C148D4A4-8F69-AF3A-74DF-C3916C9DC6A8}"/>
              </a:ext>
            </a:extLst>
          </p:cNvPr>
          <p:cNvPicPr>
            <a:picLocks noChangeAspect="1"/>
          </p:cNvPicPr>
          <p:nvPr/>
        </p:nvPicPr>
        <p:blipFill rotWithShape="1">
          <a:blip r:embed="rId2">
            <a:extLst>
              <a:ext uri="{28A0092B-C50C-407E-A947-70E740481C1C}">
                <a14:useLocalDpi xmlns:a14="http://schemas.microsoft.com/office/drawing/2010/main" val="0"/>
              </a:ext>
            </a:extLst>
          </a:blip>
          <a:srcRect l="11029" r="9660"/>
          <a:stretch/>
        </p:blipFill>
        <p:spPr>
          <a:xfrm>
            <a:off x="20" y="10"/>
            <a:ext cx="7252212" cy="6857990"/>
          </a:xfrm>
          <a:prstGeom prst="rect">
            <a:avLst/>
          </a:prstGeom>
        </p:spPr>
      </p:pic>
      <p:sp>
        <p:nvSpPr>
          <p:cNvPr id="30" name="Rectangle 26">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C181DAE-BA8F-21D8-84C5-1359CF0C2313}"/>
              </a:ext>
            </a:extLst>
          </p:cNvPr>
          <p:cNvSpPr>
            <a:spLocks noGrp="1"/>
          </p:cNvSpPr>
          <p:nvPr>
            <p:ph type="title"/>
          </p:nvPr>
        </p:nvSpPr>
        <p:spPr>
          <a:xfrm>
            <a:off x="5935299" y="198407"/>
            <a:ext cx="2584324" cy="2738474"/>
          </a:xfrm>
          <a:noFill/>
        </p:spPr>
        <p:txBody>
          <a:bodyPr vert="horz" lIns="91440" tIns="45720" rIns="91440" bIns="45720" rtlCol="0" anchor="b">
            <a:normAutofit/>
          </a:bodyPr>
          <a:lstStyle/>
          <a:p>
            <a:r>
              <a:rPr lang="en-US" sz="3600" b="1" dirty="0"/>
              <a:t>Gullah Cooking vs Soul Food vs Southern Cooking</a:t>
            </a:r>
          </a:p>
        </p:txBody>
      </p:sp>
      <p:sp>
        <p:nvSpPr>
          <p:cNvPr id="3" name="Text Placeholder 2">
            <a:extLst>
              <a:ext uri="{FF2B5EF4-FFF2-40B4-BE49-F238E27FC236}">
                <a16:creationId xmlns:a16="http://schemas.microsoft.com/office/drawing/2014/main" id="{04D53252-2597-1FE4-3E30-199F60399E76}"/>
              </a:ext>
            </a:extLst>
          </p:cNvPr>
          <p:cNvSpPr>
            <a:spLocks noGrp="1"/>
          </p:cNvSpPr>
          <p:nvPr>
            <p:ph type="body" idx="1"/>
          </p:nvPr>
        </p:nvSpPr>
        <p:spPr>
          <a:xfrm>
            <a:off x="5495027" y="3135279"/>
            <a:ext cx="3467818" cy="3330556"/>
          </a:xfrm>
          <a:noFill/>
        </p:spPr>
        <p:txBody>
          <a:bodyPr vert="horz" lIns="91440" tIns="45720" rIns="91440" bIns="45720" rtlCol="0">
            <a:normAutofit/>
          </a:bodyPr>
          <a:lstStyle/>
          <a:p>
            <a:r>
              <a:rPr lang="en-US" sz="1300" b="1" i="0" dirty="0">
                <a:effectLst/>
              </a:rPr>
              <a:t>Gullah Food and cooking is foundational and based on simmering, one-pot meals, herbs for “taste”, rice, seafood, beans; “more direct from the water and land”, incorporating other cultural flavors</a:t>
            </a:r>
          </a:p>
          <a:p>
            <a:endParaRPr lang="en-US" sz="1300" b="1" dirty="0"/>
          </a:p>
          <a:p>
            <a:r>
              <a:rPr lang="en-US" sz="1300" b="1" dirty="0"/>
              <a:t>Soul Food – more fried foods, increased of salt; faster cooking methods, more prominent in the 1960’s and urban environments.</a:t>
            </a:r>
          </a:p>
          <a:p>
            <a:endParaRPr lang="en-US" sz="1300" b="1" dirty="0"/>
          </a:p>
          <a:p>
            <a:r>
              <a:rPr lang="en-US" sz="1300" b="1" dirty="0"/>
              <a:t>Southern Foods – More rural, fried and starchy foods, broader traditions</a:t>
            </a:r>
          </a:p>
          <a:p>
            <a:endParaRPr lang="en-US" sz="1300" dirty="0"/>
          </a:p>
          <a:p>
            <a:endParaRPr lang="en-US" sz="1300" dirty="0"/>
          </a:p>
        </p:txBody>
      </p:sp>
    </p:spTree>
    <p:extLst>
      <p:ext uri="{BB962C8B-B14F-4D97-AF65-F5344CB8AC3E}">
        <p14:creationId xmlns:p14="http://schemas.microsoft.com/office/powerpoint/2010/main" val="964884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06E6C0C3-A448-4D8B-86C7-3C83B7E4A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76C871-6381-4F2E-819B-B6D9619D7BED}"/>
              </a:ext>
            </a:extLst>
          </p:cNvPr>
          <p:cNvSpPr>
            <a:spLocks noGrp="1"/>
          </p:cNvSpPr>
          <p:nvPr>
            <p:ph type="title"/>
          </p:nvPr>
        </p:nvSpPr>
        <p:spPr>
          <a:xfrm>
            <a:off x="1092993" y="971718"/>
            <a:ext cx="1372851" cy="306777"/>
          </a:xfrm>
        </p:spPr>
        <p:txBody>
          <a:bodyPr anchor="t">
            <a:noAutofit/>
          </a:bodyPr>
          <a:lstStyle/>
          <a:p>
            <a:r>
              <a:rPr lang="en-US" sz="2000" spc="0" dirty="0" err="1">
                <a:solidFill>
                  <a:schemeClr val="accent1">
                    <a:lumMod val="75000"/>
                  </a:schemeClr>
                </a:solidFill>
                <a:latin typeface="Georgia" panose="02040502050405020303" pitchFamily="18" charset="0"/>
              </a:rPr>
              <a:t>Perloo</a:t>
            </a:r>
            <a:endParaRPr lang="en-US" sz="2000" spc="0" dirty="0">
              <a:solidFill>
                <a:schemeClr val="accent1">
                  <a:lumMod val="75000"/>
                </a:schemeClr>
              </a:solidFill>
              <a:latin typeface="Georgia" panose="02040502050405020303" pitchFamily="18" charset="0"/>
            </a:endParaRPr>
          </a:p>
        </p:txBody>
      </p:sp>
      <p:sp>
        <p:nvSpPr>
          <p:cNvPr id="51" name="Rectangle 50">
            <a:extLst>
              <a:ext uri="{FF2B5EF4-FFF2-40B4-BE49-F238E27FC236}">
                <a16:creationId xmlns:a16="http://schemas.microsoft.com/office/drawing/2014/main" id="{EF1326A3-CBDD-4503-8C40-806B4ABF4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8741"/>
            <a:ext cx="9144000" cy="449256"/>
          </a:xfrm>
          <a:prstGeom prst="rect">
            <a:avLst/>
          </a:prstGeom>
          <a:gradFill>
            <a:gsLst>
              <a:gs pos="14000">
                <a:schemeClr val="accent4">
                  <a:alpha val="28000"/>
                </a:schemeClr>
              </a:gs>
              <a:gs pos="100000">
                <a:schemeClr val="accent5">
                  <a:alpha val="8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5910698D-E436-464E-9DE4-F9FB349FD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8316"/>
            <a:ext cx="6115048" cy="449684"/>
          </a:xfrm>
          <a:prstGeom prst="rect">
            <a:avLst/>
          </a:prstGeom>
          <a:gradFill>
            <a:gsLst>
              <a:gs pos="9000">
                <a:schemeClr val="accent2">
                  <a:lumMod val="60000"/>
                  <a:lumOff val="40000"/>
                  <a:alpha val="68000"/>
                </a:schemeClr>
              </a:gs>
              <a:gs pos="99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food, plate, indoor, dish&#10;&#10;Description automatically generated">
            <a:extLst>
              <a:ext uri="{FF2B5EF4-FFF2-40B4-BE49-F238E27FC236}">
                <a16:creationId xmlns:a16="http://schemas.microsoft.com/office/drawing/2014/main" id="{B2D47DE8-E4CE-F12C-0E24-1657F0C10D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679" y="3963045"/>
            <a:ext cx="2482035" cy="2218939"/>
          </a:xfrm>
          <a:prstGeom prst="rect">
            <a:avLst/>
          </a:prstGeom>
        </p:spPr>
      </p:pic>
      <p:pic>
        <p:nvPicPr>
          <p:cNvPr id="7" name="Picture 6" descr="A bowl of food&#10;&#10;Description automatically generated with medium confidence">
            <a:extLst>
              <a:ext uri="{FF2B5EF4-FFF2-40B4-BE49-F238E27FC236}">
                <a16:creationId xmlns:a16="http://schemas.microsoft.com/office/drawing/2014/main" id="{FBBA4ADC-72D3-DD3D-C469-9B524AA589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545" y="1381055"/>
            <a:ext cx="2356083" cy="2356083"/>
          </a:xfrm>
          <a:prstGeom prst="rect">
            <a:avLst/>
          </a:prstGeom>
        </p:spPr>
      </p:pic>
      <p:pic>
        <p:nvPicPr>
          <p:cNvPr id="9" name="Picture 8" descr="A dish is filled with food&#10;&#10;Description automatically generated with low confidence">
            <a:extLst>
              <a:ext uri="{FF2B5EF4-FFF2-40B4-BE49-F238E27FC236}">
                <a16:creationId xmlns:a16="http://schemas.microsoft.com/office/drawing/2014/main" id="{F9A10A1B-3388-418E-4FAA-7873129027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6420" y="1274001"/>
            <a:ext cx="2482035" cy="2482035"/>
          </a:xfrm>
          <a:prstGeom prst="rect">
            <a:avLst/>
          </a:prstGeom>
        </p:spPr>
      </p:pic>
      <p:pic>
        <p:nvPicPr>
          <p:cNvPr id="11" name="Picture 10" descr="A pan of food&#10;&#10;Description automatically generated with low confidence">
            <a:extLst>
              <a:ext uri="{FF2B5EF4-FFF2-40B4-BE49-F238E27FC236}">
                <a16:creationId xmlns:a16="http://schemas.microsoft.com/office/drawing/2014/main" id="{3D56520C-604E-0748-C730-91BA73F5C5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6421" y="3977705"/>
            <a:ext cx="2482034" cy="2218939"/>
          </a:xfrm>
          <a:prstGeom prst="rect">
            <a:avLst/>
          </a:prstGeom>
        </p:spPr>
      </p:pic>
      <p:sp>
        <p:nvSpPr>
          <p:cNvPr id="15" name="Title 1">
            <a:extLst>
              <a:ext uri="{FF2B5EF4-FFF2-40B4-BE49-F238E27FC236}">
                <a16:creationId xmlns:a16="http://schemas.microsoft.com/office/drawing/2014/main" id="{6631E8E7-C968-B037-A6F9-0E5007F40826}"/>
              </a:ext>
            </a:extLst>
          </p:cNvPr>
          <p:cNvSpPr txBox="1">
            <a:spLocks/>
          </p:cNvSpPr>
          <p:nvPr/>
        </p:nvSpPr>
        <p:spPr>
          <a:xfrm>
            <a:off x="375249" y="340539"/>
            <a:ext cx="8393501" cy="430849"/>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a:lstStyle>
          <a:p>
            <a:r>
              <a:rPr lang="en-US" sz="2000" spc="0" dirty="0" err="1">
                <a:solidFill>
                  <a:schemeClr val="accent1">
                    <a:lumMod val="75000"/>
                  </a:schemeClr>
                </a:solidFill>
                <a:latin typeface="Georgia" panose="02040502050405020303" pitchFamily="18" charset="0"/>
              </a:rPr>
              <a:t>Perloo</a:t>
            </a:r>
            <a:r>
              <a:rPr lang="en-US" sz="2000" spc="0" dirty="0">
                <a:solidFill>
                  <a:schemeClr val="accent1">
                    <a:lumMod val="75000"/>
                  </a:schemeClr>
                </a:solidFill>
                <a:latin typeface="Georgia" panose="02040502050405020303" pitchFamily="18" charset="0"/>
              </a:rPr>
              <a:t> vs. Bog…yes, there is a difference</a:t>
            </a:r>
          </a:p>
        </p:txBody>
      </p:sp>
      <p:sp>
        <p:nvSpPr>
          <p:cNvPr id="16" name="Title 1">
            <a:extLst>
              <a:ext uri="{FF2B5EF4-FFF2-40B4-BE49-F238E27FC236}">
                <a16:creationId xmlns:a16="http://schemas.microsoft.com/office/drawing/2014/main" id="{5E5D5EF0-E244-2916-3B91-000B94668B5E}"/>
              </a:ext>
            </a:extLst>
          </p:cNvPr>
          <p:cNvSpPr txBox="1">
            <a:spLocks/>
          </p:cNvSpPr>
          <p:nvPr/>
        </p:nvSpPr>
        <p:spPr>
          <a:xfrm>
            <a:off x="6841152" y="873948"/>
            <a:ext cx="775889" cy="679834"/>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a:lstStyle>
          <a:p>
            <a:r>
              <a:rPr lang="en-US" sz="2000" spc="0" dirty="0">
                <a:solidFill>
                  <a:schemeClr val="accent1">
                    <a:lumMod val="75000"/>
                  </a:schemeClr>
                </a:solidFill>
                <a:latin typeface="Georgia" panose="02040502050405020303" pitchFamily="18" charset="0"/>
              </a:rPr>
              <a:t>bog</a:t>
            </a:r>
          </a:p>
        </p:txBody>
      </p:sp>
    </p:spTree>
    <p:extLst>
      <p:ext uri="{BB962C8B-B14F-4D97-AF65-F5344CB8AC3E}">
        <p14:creationId xmlns:p14="http://schemas.microsoft.com/office/powerpoint/2010/main" val="3575352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E6C0C3-A448-4D8B-86C7-3C83B7E4A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69F485-9CC3-94C5-E476-58E17E8543F2}"/>
              </a:ext>
            </a:extLst>
          </p:cNvPr>
          <p:cNvSpPr>
            <a:spLocks noGrp="1"/>
          </p:cNvSpPr>
          <p:nvPr>
            <p:ph type="title"/>
          </p:nvPr>
        </p:nvSpPr>
        <p:spPr>
          <a:xfrm>
            <a:off x="1014892" y="936568"/>
            <a:ext cx="3442808" cy="4564822"/>
          </a:xfrm>
        </p:spPr>
        <p:txBody>
          <a:bodyPr anchor="t">
            <a:normAutofit/>
          </a:bodyPr>
          <a:lstStyle/>
          <a:p>
            <a:pPr>
              <a:lnSpc>
                <a:spcPct val="90000"/>
              </a:lnSpc>
            </a:pPr>
            <a:r>
              <a:rPr lang="en-US" sz="3300"/>
              <a:t>The Cultural Impact of Low Country Historical Foodways on Community Health</a:t>
            </a:r>
          </a:p>
        </p:txBody>
      </p:sp>
      <p:sp>
        <p:nvSpPr>
          <p:cNvPr id="11" name="Rectangle 10">
            <a:extLst>
              <a:ext uri="{FF2B5EF4-FFF2-40B4-BE49-F238E27FC236}">
                <a16:creationId xmlns:a16="http://schemas.microsoft.com/office/drawing/2014/main" id="{EF1326A3-CBDD-4503-8C40-806B4ABF4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8741"/>
            <a:ext cx="9144000" cy="449256"/>
          </a:xfrm>
          <a:prstGeom prst="rect">
            <a:avLst/>
          </a:prstGeom>
          <a:gradFill>
            <a:gsLst>
              <a:gs pos="14000">
                <a:schemeClr val="accent4">
                  <a:alpha val="28000"/>
                </a:schemeClr>
              </a:gs>
              <a:gs pos="100000">
                <a:schemeClr val="accent5">
                  <a:alpha val="8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910698D-E436-464E-9DE4-F9FB349FD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8316"/>
            <a:ext cx="6115048" cy="449684"/>
          </a:xfrm>
          <a:prstGeom prst="rect">
            <a:avLst/>
          </a:prstGeom>
          <a:gradFill>
            <a:gsLst>
              <a:gs pos="9000">
                <a:schemeClr val="accent2">
                  <a:lumMod val="60000"/>
                  <a:lumOff val="40000"/>
                  <a:alpha val="68000"/>
                </a:schemeClr>
              </a:gs>
              <a:gs pos="99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E6328D94-6153-6F2C-FD5C-F9357E15E4DE}"/>
              </a:ext>
            </a:extLst>
          </p:cNvPr>
          <p:cNvGraphicFramePr>
            <a:graphicFrameLocks noGrp="1"/>
          </p:cNvGraphicFramePr>
          <p:nvPr>
            <p:ph idx="1"/>
            <p:extLst>
              <p:ext uri="{D42A27DB-BD31-4B8C-83A1-F6EECF244321}">
                <p14:modId xmlns:p14="http://schemas.microsoft.com/office/powerpoint/2010/main" val="1795344580"/>
              </p:ext>
            </p:extLst>
          </p:nvPr>
        </p:nvGraphicFramePr>
        <p:xfrm>
          <a:off x="4572000" y="457200"/>
          <a:ext cx="4217847" cy="5638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3118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CF32238-7970-4BB0-8AC9-C1235B23DC6B}"/>
              </a:ext>
            </a:extLst>
          </p:cNvPr>
          <p:cNvSpPr>
            <a:spLocks noGrp="1"/>
          </p:cNvSpPr>
          <p:nvPr>
            <p:ph type="title"/>
          </p:nvPr>
        </p:nvSpPr>
        <p:spPr>
          <a:xfrm>
            <a:off x="439858" y="1683756"/>
            <a:ext cx="2336449" cy="2396359"/>
          </a:xfrm>
        </p:spPr>
        <p:txBody>
          <a:bodyPr anchor="b">
            <a:normAutofit/>
          </a:bodyPr>
          <a:lstStyle/>
          <a:p>
            <a:pPr algn="r"/>
            <a:r>
              <a:rPr lang="en-US" sz="2700">
                <a:solidFill>
                  <a:srgbClr val="FFFFFF"/>
                </a:solidFill>
              </a:rPr>
              <a:t>Gullah Geechee Environmental &amp; Energy Programming</a:t>
            </a:r>
          </a:p>
        </p:txBody>
      </p:sp>
      <p:graphicFrame>
        <p:nvGraphicFramePr>
          <p:cNvPr id="6" name="Content Placeholder 3">
            <a:extLst>
              <a:ext uri="{FF2B5EF4-FFF2-40B4-BE49-F238E27FC236}">
                <a16:creationId xmlns:a16="http://schemas.microsoft.com/office/drawing/2014/main" id="{EE5FA65A-8EE7-4A09-8E95-5EF8B1B938E0}"/>
              </a:ext>
            </a:extLst>
          </p:cNvPr>
          <p:cNvGraphicFramePr>
            <a:graphicFrameLocks noGrp="1"/>
          </p:cNvGraphicFramePr>
          <p:nvPr>
            <p:ph idx="1"/>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F9B546B8-19FC-4DFA-B011-9049305763A1}"/>
              </a:ext>
            </a:extLst>
          </p:cNvPr>
          <p:cNvPicPr>
            <a:picLocks noChangeAspect="1"/>
          </p:cNvPicPr>
          <p:nvPr/>
        </p:nvPicPr>
        <p:blipFill rotWithShape="1">
          <a:blip r:embed="rId8">
            <a:extLst>
              <a:ext uri="{28A0092B-C50C-407E-A947-70E740481C1C}">
                <a14:useLocalDpi xmlns:a14="http://schemas.microsoft.com/office/drawing/2010/main" val="0"/>
              </a:ext>
            </a:extLst>
          </a:blip>
          <a:srcRect b="9235"/>
          <a:stretch/>
        </p:blipFill>
        <p:spPr>
          <a:xfrm>
            <a:off x="3124260" y="3617922"/>
            <a:ext cx="1804228" cy="651119"/>
          </a:xfrm>
          <a:prstGeom prst="rect">
            <a:avLst/>
          </a:prstGeom>
        </p:spPr>
      </p:pic>
    </p:spTree>
    <p:extLst>
      <p:ext uri="{BB962C8B-B14F-4D97-AF65-F5344CB8AC3E}">
        <p14:creationId xmlns:p14="http://schemas.microsoft.com/office/powerpoint/2010/main" val="3671009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1C7FDC-AC48-4430-BE08-076ACED4D5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0829" y="2999670"/>
            <a:ext cx="2964965" cy="858660"/>
          </a:xfrm>
          <a:prstGeom prst="rect">
            <a:avLst/>
          </a:prstGeom>
        </p:spPr>
      </p:pic>
      <p:pic>
        <p:nvPicPr>
          <p:cNvPr id="5" name="Picture 4">
            <a:extLst>
              <a:ext uri="{FF2B5EF4-FFF2-40B4-BE49-F238E27FC236}">
                <a16:creationId xmlns:a16="http://schemas.microsoft.com/office/drawing/2014/main" id="{75F4F74F-B248-45CA-AD93-0D1125547CA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55510" y="910194"/>
            <a:ext cx="2762766" cy="913399"/>
          </a:xfrm>
          <a:prstGeom prst="rect">
            <a:avLst/>
          </a:prstGeom>
        </p:spPr>
      </p:pic>
      <p:pic>
        <p:nvPicPr>
          <p:cNvPr id="7" name="Picture 6">
            <a:extLst>
              <a:ext uri="{FF2B5EF4-FFF2-40B4-BE49-F238E27FC236}">
                <a16:creationId xmlns:a16="http://schemas.microsoft.com/office/drawing/2014/main" id="{8AD1E2E9-139A-4473-9FB5-0FB53DA3E46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625725" y="1713979"/>
            <a:ext cx="3250236" cy="1828800"/>
          </a:xfrm>
          <a:prstGeom prst="rect">
            <a:avLst/>
          </a:prstGeom>
        </p:spPr>
      </p:pic>
      <p:pic>
        <p:nvPicPr>
          <p:cNvPr id="9" name="Picture 8">
            <a:extLst>
              <a:ext uri="{FF2B5EF4-FFF2-40B4-BE49-F238E27FC236}">
                <a16:creationId xmlns:a16="http://schemas.microsoft.com/office/drawing/2014/main" id="{D5E68419-0940-4B09-AEB9-BDCE67BA8890}"/>
              </a:ext>
            </a:extLst>
          </p:cNvPr>
          <p:cNvPicPr>
            <a:picLocks noChangeAspect="1"/>
          </p:cNvPicPr>
          <p:nvPr/>
        </p:nvPicPr>
        <p:blipFill>
          <a:blip r:embed="rId6">
            <a:extLst>
              <a:ext uri="{28A0092B-C50C-407E-A947-70E740481C1C}">
                <a14:useLocalDpi xmlns:a14="http://schemas.microsoft.com/office/drawing/2010/main" val="0"/>
              </a:ext>
            </a:extLst>
          </a:blip>
          <a:srcRect t="4042" b="4042"/>
          <a:stretch/>
        </p:blipFill>
        <p:spPr>
          <a:xfrm>
            <a:off x="198407" y="4563374"/>
            <a:ext cx="4410995" cy="1621766"/>
          </a:xfrm>
          <a:prstGeom prst="rect">
            <a:avLst/>
          </a:prstGeom>
        </p:spPr>
      </p:pic>
      <p:pic>
        <p:nvPicPr>
          <p:cNvPr id="11" name="Picture 10">
            <a:extLst>
              <a:ext uri="{FF2B5EF4-FFF2-40B4-BE49-F238E27FC236}">
                <a16:creationId xmlns:a16="http://schemas.microsoft.com/office/drawing/2014/main" id="{C98BF29C-211A-41FB-8627-DBBD7899E13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459747" y="3633510"/>
            <a:ext cx="2687212" cy="977168"/>
          </a:xfrm>
          <a:prstGeom prst="rect">
            <a:avLst/>
          </a:prstGeom>
        </p:spPr>
      </p:pic>
      <p:sp>
        <p:nvSpPr>
          <p:cNvPr id="14" name="Title 1">
            <a:extLst>
              <a:ext uri="{FF2B5EF4-FFF2-40B4-BE49-F238E27FC236}">
                <a16:creationId xmlns:a16="http://schemas.microsoft.com/office/drawing/2014/main" id="{977431DB-A91E-44C7-AA44-E9E4789773A1}"/>
              </a:ext>
            </a:extLst>
          </p:cNvPr>
          <p:cNvSpPr txBox="1">
            <a:spLocks/>
          </p:cNvSpPr>
          <p:nvPr/>
        </p:nvSpPr>
        <p:spPr>
          <a:xfrm>
            <a:off x="198407" y="177981"/>
            <a:ext cx="6883880" cy="429279"/>
          </a:xfrm>
          <a:prstGeom prst="rect">
            <a:avLst/>
          </a:prstGeom>
        </p:spPr>
        <p:txBody>
          <a:bodyPr anchor="t">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accent6">
                    <a:lumMod val="75000"/>
                  </a:schemeClr>
                </a:solidFill>
                <a:latin typeface="Georgia" panose="02040502050405020303" pitchFamily="18" charset="0"/>
              </a:rPr>
              <a:t>Collaborative Partners</a:t>
            </a:r>
          </a:p>
        </p:txBody>
      </p:sp>
      <p:pic>
        <p:nvPicPr>
          <p:cNvPr id="4" name="Picture 3" descr="A picture containing text, clipart&#10;&#10;Description automatically generated">
            <a:extLst>
              <a:ext uri="{FF2B5EF4-FFF2-40B4-BE49-F238E27FC236}">
                <a16:creationId xmlns:a16="http://schemas.microsoft.com/office/drawing/2014/main" id="{F340AE48-78F2-A31F-5D98-08E3EA02D6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60354" y="4563374"/>
            <a:ext cx="3595292" cy="1258352"/>
          </a:xfrm>
          <a:prstGeom prst="rect">
            <a:avLst/>
          </a:prstGeom>
        </p:spPr>
      </p:pic>
      <p:pic>
        <p:nvPicPr>
          <p:cNvPr id="8" name="Picture 7" descr="Logo&#10;&#10;Description automatically generated">
            <a:extLst>
              <a:ext uri="{FF2B5EF4-FFF2-40B4-BE49-F238E27FC236}">
                <a16:creationId xmlns:a16="http://schemas.microsoft.com/office/drawing/2014/main" id="{09A225FA-5965-D90E-9332-6F3933B8E9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95163" y="2288525"/>
            <a:ext cx="2759091" cy="794284"/>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CC6D8BEF-60A3-5B81-E530-73EA7EBA3F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09568" y="628850"/>
            <a:ext cx="2441275" cy="913398"/>
          </a:xfrm>
          <a:prstGeom prst="rect">
            <a:avLst/>
          </a:prstGeom>
        </p:spPr>
      </p:pic>
    </p:spTree>
    <p:extLst>
      <p:ext uri="{BB962C8B-B14F-4D97-AF65-F5344CB8AC3E}">
        <p14:creationId xmlns:p14="http://schemas.microsoft.com/office/powerpoint/2010/main" val="142480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999"/>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E6C0C3-A448-4D8B-86C7-3C83B7E4A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69F485-9CC3-94C5-E476-58E17E8543F2}"/>
              </a:ext>
            </a:extLst>
          </p:cNvPr>
          <p:cNvSpPr>
            <a:spLocks noGrp="1"/>
          </p:cNvSpPr>
          <p:nvPr>
            <p:ph type="title"/>
          </p:nvPr>
        </p:nvSpPr>
        <p:spPr>
          <a:xfrm>
            <a:off x="1014892" y="936568"/>
            <a:ext cx="3442808" cy="4564822"/>
          </a:xfrm>
        </p:spPr>
        <p:txBody>
          <a:bodyPr anchor="t">
            <a:normAutofit/>
          </a:bodyPr>
          <a:lstStyle/>
          <a:p>
            <a:pPr>
              <a:lnSpc>
                <a:spcPct val="90000"/>
              </a:lnSpc>
            </a:pPr>
            <a:r>
              <a:rPr lang="en-US" sz="3300"/>
              <a:t>The Cultural Impact of Low Country Historical Foodways on Community Health</a:t>
            </a:r>
          </a:p>
        </p:txBody>
      </p:sp>
      <p:sp>
        <p:nvSpPr>
          <p:cNvPr id="11" name="Rectangle 10">
            <a:extLst>
              <a:ext uri="{FF2B5EF4-FFF2-40B4-BE49-F238E27FC236}">
                <a16:creationId xmlns:a16="http://schemas.microsoft.com/office/drawing/2014/main" id="{EF1326A3-CBDD-4503-8C40-806B4ABF4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8741"/>
            <a:ext cx="9144000" cy="449256"/>
          </a:xfrm>
          <a:prstGeom prst="rect">
            <a:avLst/>
          </a:prstGeom>
          <a:gradFill>
            <a:gsLst>
              <a:gs pos="14000">
                <a:schemeClr val="accent4">
                  <a:alpha val="28000"/>
                </a:schemeClr>
              </a:gs>
              <a:gs pos="100000">
                <a:schemeClr val="accent5">
                  <a:alpha val="8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910698D-E436-464E-9DE4-F9FB349FD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8316"/>
            <a:ext cx="6115048" cy="449684"/>
          </a:xfrm>
          <a:prstGeom prst="rect">
            <a:avLst/>
          </a:prstGeom>
          <a:gradFill>
            <a:gsLst>
              <a:gs pos="9000">
                <a:schemeClr val="accent2">
                  <a:lumMod val="60000"/>
                  <a:lumOff val="40000"/>
                  <a:alpha val="68000"/>
                </a:schemeClr>
              </a:gs>
              <a:gs pos="99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E6328D94-6153-6F2C-FD5C-F9357E15E4DE}"/>
              </a:ext>
            </a:extLst>
          </p:cNvPr>
          <p:cNvGraphicFramePr>
            <a:graphicFrameLocks noGrp="1"/>
          </p:cNvGraphicFramePr>
          <p:nvPr>
            <p:ph idx="1"/>
          </p:nvPr>
        </p:nvGraphicFramePr>
        <p:xfrm>
          <a:off x="4572000" y="457200"/>
          <a:ext cx="4217847" cy="5638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1923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06E6C0C3-A448-4D8B-86C7-3C83B7E4A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76C871-6381-4F2E-819B-B6D9619D7BED}"/>
              </a:ext>
            </a:extLst>
          </p:cNvPr>
          <p:cNvSpPr>
            <a:spLocks noGrp="1"/>
          </p:cNvSpPr>
          <p:nvPr>
            <p:ph type="title"/>
          </p:nvPr>
        </p:nvSpPr>
        <p:spPr>
          <a:xfrm>
            <a:off x="163901" y="1772892"/>
            <a:ext cx="8816195" cy="449257"/>
          </a:xfrm>
        </p:spPr>
        <p:txBody>
          <a:bodyPr anchor="t">
            <a:normAutofit/>
          </a:bodyPr>
          <a:lstStyle/>
          <a:p>
            <a:r>
              <a:rPr lang="en-US" sz="2000" spc="0" dirty="0">
                <a:solidFill>
                  <a:schemeClr val="accent6">
                    <a:lumMod val="75000"/>
                  </a:schemeClr>
                </a:solidFill>
                <a:latin typeface="Georgia" panose="02040502050405020303" pitchFamily="18" charset="0"/>
              </a:rPr>
              <a:t>Gullah Geechee Cultural Heritage Tourism potential</a:t>
            </a:r>
          </a:p>
        </p:txBody>
      </p:sp>
      <p:sp>
        <p:nvSpPr>
          <p:cNvPr id="51" name="Rectangle 50">
            <a:extLst>
              <a:ext uri="{FF2B5EF4-FFF2-40B4-BE49-F238E27FC236}">
                <a16:creationId xmlns:a16="http://schemas.microsoft.com/office/drawing/2014/main" id="{EF1326A3-CBDD-4503-8C40-806B4ABF4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8741"/>
            <a:ext cx="9144000" cy="449256"/>
          </a:xfrm>
          <a:prstGeom prst="rect">
            <a:avLst/>
          </a:prstGeom>
          <a:gradFill>
            <a:gsLst>
              <a:gs pos="14000">
                <a:schemeClr val="accent4">
                  <a:alpha val="28000"/>
                </a:schemeClr>
              </a:gs>
              <a:gs pos="100000">
                <a:schemeClr val="accent5">
                  <a:alpha val="8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5910698D-E436-464E-9DE4-F9FB349FD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8316"/>
            <a:ext cx="6115048" cy="449684"/>
          </a:xfrm>
          <a:prstGeom prst="rect">
            <a:avLst/>
          </a:prstGeom>
          <a:gradFill>
            <a:gsLst>
              <a:gs pos="9000">
                <a:schemeClr val="accent2">
                  <a:lumMod val="60000"/>
                  <a:lumOff val="40000"/>
                  <a:alpha val="68000"/>
                </a:schemeClr>
              </a:gs>
              <a:gs pos="99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1A585517-2BE4-4A0E-8298-2A5313A715FF}"/>
              </a:ext>
            </a:extLst>
          </p:cNvPr>
          <p:cNvGrpSpPr/>
          <p:nvPr/>
        </p:nvGrpSpPr>
        <p:grpSpPr>
          <a:xfrm>
            <a:off x="552091" y="820831"/>
            <a:ext cx="8238226" cy="676824"/>
            <a:chOff x="5472308" y="2120476"/>
            <a:chExt cx="7099372" cy="676824"/>
          </a:xfrm>
        </p:grpSpPr>
        <p:sp>
          <p:nvSpPr>
            <p:cNvPr id="7" name="Oval 6">
              <a:extLst>
                <a:ext uri="{FF2B5EF4-FFF2-40B4-BE49-F238E27FC236}">
                  <a16:creationId xmlns:a16="http://schemas.microsoft.com/office/drawing/2014/main" id="{727FC0A3-2994-4202-84D1-EDA48506B147}"/>
                </a:ext>
              </a:extLst>
            </p:cNvPr>
            <p:cNvSpPr/>
            <p:nvPr/>
          </p:nvSpPr>
          <p:spPr>
            <a:xfrm>
              <a:off x="5472308" y="2120476"/>
              <a:ext cx="676824" cy="676824"/>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8" name="Rectangle 7" descr="Coins">
              <a:extLst>
                <a:ext uri="{FF2B5EF4-FFF2-40B4-BE49-F238E27FC236}">
                  <a16:creationId xmlns:a16="http://schemas.microsoft.com/office/drawing/2014/main" id="{2824B4F4-0853-4A95-AFE6-C3C56C300A94}"/>
                </a:ext>
              </a:extLst>
            </p:cNvPr>
            <p:cNvSpPr/>
            <p:nvPr/>
          </p:nvSpPr>
          <p:spPr>
            <a:xfrm>
              <a:off x="5614441" y="2262610"/>
              <a:ext cx="392558" cy="392558"/>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9" name="Freeform: Shape 8">
              <a:extLst>
                <a:ext uri="{FF2B5EF4-FFF2-40B4-BE49-F238E27FC236}">
                  <a16:creationId xmlns:a16="http://schemas.microsoft.com/office/drawing/2014/main" id="{5F33426E-4C17-4AA8-8721-1FC71D6BB79D}"/>
                </a:ext>
              </a:extLst>
            </p:cNvPr>
            <p:cNvSpPr/>
            <p:nvPr/>
          </p:nvSpPr>
          <p:spPr>
            <a:xfrm>
              <a:off x="6294165" y="2120476"/>
              <a:ext cx="6277515" cy="676824"/>
            </a:xfrm>
            <a:custGeom>
              <a:avLst/>
              <a:gdLst>
                <a:gd name="connsiteX0" fmla="*/ 0 w 1595372"/>
                <a:gd name="connsiteY0" fmla="*/ 0 h 676824"/>
                <a:gd name="connsiteX1" fmla="*/ 1595372 w 1595372"/>
                <a:gd name="connsiteY1" fmla="*/ 0 h 676824"/>
                <a:gd name="connsiteX2" fmla="*/ 1595372 w 1595372"/>
                <a:gd name="connsiteY2" fmla="*/ 676824 h 676824"/>
                <a:gd name="connsiteX3" fmla="*/ 0 w 1595372"/>
                <a:gd name="connsiteY3" fmla="*/ 676824 h 676824"/>
                <a:gd name="connsiteX4" fmla="*/ 0 w 1595372"/>
                <a:gd name="connsiteY4" fmla="*/ 0 h 67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372" h="676824">
                  <a:moveTo>
                    <a:pt x="0" y="0"/>
                  </a:moveTo>
                  <a:lnTo>
                    <a:pt x="1595372" y="0"/>
                  </a:lnTo>
                  <a:lnTo>
                    <a:pt x="1595372" y="676824"/>
                  </a:lnTo>
                  <a:lnTo>
                    <a:pt x="0" y="6768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6600" kern="1200" dirty="0"/>
                <a:t>$34 Billion annually</a:t>
              </a:r>
            </a:p>
          </p:txBody>
        </p:sp>
      </p:grpSp>
      <p:sp>
        <p:nvSpPr>
          <p:cNvPr id="4" name="TextBox 3">
            <a:extLst>
              <a:ext uri="{FF2B5EF4-FFF2-40B4-BE49-F238E27FC236}">
                <a16:creationId xmlns:a16="http://schemas.microsoft.com/office/drawing/2014/main" id="{45CBDA1E-E8A7-485E-A339-B4966053F408}"/>
              </a:ext>
            </a:extLst>
          </p:cNvPr>
          <p:cNvSpPr txBox="1"/>
          <p:nvPr/>
        </p:nvSpPr>
        <p:spPr>
          <a:xfrm>
            <a:off x="2605177" y="5037491"/>
            <a:ext cx="6374919" cy="646331"/>
          </a:xfrm>
          <a:prstGeom prst="rect">
            <a:avLst/>
          </a:prstGeom>
          <a:noFill/>
        </p:spPr>
        <p:txBody>
          <a:bodyPr wrap="square" rtlCol="0">
            <a:spAutoFit/>
          </a:bodyPr>
          <a:lstStyle/>
          <a:p>
            <a:r>
              <a:rPr lang="en-US" dirty="0"/>
              <a:t>Source: 2020 Market Research Report for Gullah Geechee Heritage Tourism; Gullah Geechee Cultural Heritage Corridor NHA</a:t>
            </a:r>
          </a:p>
        </p:txBody>
      </p:sp>
    </p:spTree>
    <p:extLst>
      <p:ext uri="{BB962C8B-B14F-4D97-AF65-F5344CB8AC3E}">
        <p14:creationId xmlns:p14="http://schemas.microsoft.com/office/powerpoint/2010/main" val="4127233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5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76C871-6381-4F2E-819B-B6D9619D7BED}"/>
              </a:ext>
            </a:extLst>
          </p:cNvPr>
          <p:cNvSpPr>
            <a:spLocks noGrp="1"/>
          </p:cNvSpPr>
          <p:nvPr>
            <p:ph type="title"/>
          </p:nvPr>
        </p:nvSpPr>
        <p:spPr>
          <a:xfrm>
            <a:off x="422704" y="286601"/>
            <a:ext cx="4447066" cy="1852976"/>
          </a:xfrm>
        </p:spPr>
        <p:txBody>
          <a:bodyPr vert="horz" lIns="0" tIns="0" rIns="0" bIns="0" rtlCol="0" anchor="b">
            <a:normAutofit/>
          </a:bodyPr>
          <a:lstStyle/>
          <a:p>
            <a:r>
              <a:rPr lang="en-US" sz="3500" dirty="0">
                <a:solidFill>
                  <a:schemeClr val="accent6">
                    <a:lumMod val="75000"/>
                  </a:schemeClr>
                </a:solidFill>
              </a:rPr>
              <a:t>Gullah Geechee Seafood Trail</a:t>
            </a:r>
          </a:p>
        </p:txBody>
      </p:sp>
      <p:sp>
        <p:nvSpPr>
          <p:cNvPr id="3" name="TextBox 2">
            <a:extLst>
              <a:ext uri="{FF2B5EF4-FFF2-40B4-BE49-F238E27FC236}">
                <a16:creationId xmlns:a16="http://schemas.microsoft.com/office/drawing/2014/main" id="{64B0E260-9C25-4327-9D3A-B28C40B51249}"/>
              </a:ext>
            </a:extLst>
          </p:cNvPr>
          <p:cNvSpPr txBox="1"/>
          <p:nvPr/>
        </p:nvSpPr>
        <p:spPr>
          <a:xfrm>
            <a:off x="422704" y="2621381"/>
            <a:ext cx="4447067" cy="3322219"/>
          </a:xfrm>
          <a:prstGeom prst="rect">
            <a:avLst/>
          </a:prstGeom>
        </p:spPr>
        <p:txBody>
          <a:bodyPr vert="horz" lIns="0" tIns="0" rIns="0" bIns="0" rtlCol="0">
            <a:normAutofit lnSpcReduction="10000"/>
          </a:bodyPr>
          <a:lstStyle/>
          <a:p>
            <a:pPr indent="-228600" defTabSz="914400">
              <a:lnSpc>
                <a:spcPct val="120000"/>
              </a:lnSpc>
              <a:spcAft>
                <a:spcPts val="600"/>
              </a:spcAft>
              <a:buFont typeface="Arial" panose="020B0604020202020204" pitchFamily="34" charset="0"/>
              <a:buChar char="•"/>
            </a:pPr>
            <a:r>
              <a:rPr lang="en-US" sz="3200" dirty="0"/>
              <a:t>Promoting Gullah Geechee Maritime Cultural Heritage and Enhancing Economic Resilience through a Gullah Geechee Seafood Trail</a:t>
            </a:r>
          </a:p>
          <a:p>
            <a:pPr indent="-228600" defTabSz="914400">
              <a:lnSpc>
                <a:spcPct val="120000"/>
              </a:lnSpc>
              <a:spcAft>
                <a:spcPts val="600"/>
              </a:spcAft>
              <a:buFont typeface="Arial" panose="020B0604020202020204" pitchFamily="34" charset="0"/>
              <a:buChar char="•"/>
            </a:pPr>
            <a:endParaRPr lang="en-US" sz="1600" dirty="0"/>
          </a:p>
        </p:txBody>
      </p:sp>
      <p:sp>
        <p:nvSpPr>
          <p:cNvPr id="71" name="Rectangle 59">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9143998" cy="461774"/>
          </a:xfrm>
          <a:prstGeom prst="rect">
            <a:avLst/>
          </a:prstGeom>
          <a:gradFill>
            <a:gsLst>
              <a:gs pos="0">
                <a:schemeClr val="accent5"/>
              </a:gs>
              <a:gs pos="100000">
                <a:schemeClr val="accent2">
                  <a:lumMod val="60000"/>
                  <a:lumOff val="40000"/>
                  <a:alpha val="59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61">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5" y="6406115"/>
            <a:ext cx="3057523" cy="464399"/>
          </a:xfrm>
          <a:prstGeom prst="rect">
            <a:avLst/>
          </a:prstGeom>
          <a:gradFill>
            <a:gsLst>
              <a:gs pos="19000">
                <a:schemeClr val="accent6">
                  <a:lumMod val="75000"/>
                  <a:alpha val="61000"/>
                </a:schemeClr>
              </a:gs>
              <a:gs pos="99000">
                <a:schemeClr val="accent6">
                  <a:alpha val="87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53">
            <a:extLst>
              <a:ext uri="{FF2B5EF4-FFF2-40B4-BE49-F238E27FC236}">
                <a16:creationId xmlns:a16="http://schemas.microsoft.com/office/drawing/2014/main" id="{BBDDBD60-E710-4957-BB9A-96CFD0CE08B4}"/>
              </a:ext>
            </a:extLst>
          </p:cNvPr>
          <p:cNvPicPr>
            <a:picLocks noChangeAspect="1"/>
          </p:cNvPicPr>
          <p:nvPr/>
        </p:nvPicPr>
        <p:blipFill>
          <a:blip r:embed="rId3">
            <a:extLst>
              <a:ext uri="{28A0092B-C50C-407E-A947-70E740481C1C}">
                <a14:useLocalDpi xmlns:a14="http://schemas.microsoft.com/office/drawing/2010/main" val="0"/>
              </a:ext>
            </a:extLst>
          </a:blip>
          <a:srcRect l="9921" r="9921"/>
          <a:stretch/>
        </p:blipFill>
        <p:spPr>
          <a:xfrm>
            <a:off x="6086475" y="-12515"/>
            <a:ext cx="3057525" cy="6418631"/>
          </a:xfrm>
          <a:prstGeom prst="rect">
            <a:avLst/>
          </a:prstGeom>
        </p:spPr>
      </p:pic>
      <p:pic>
        <p:nvPicPr>
          <p:cNvPr id="30" name="Graphic 29" descr="Fishing">
            <a:extLst>
              <a:ext uri="{FF2B5EF4-FFF2-40B4-BE49-F238E27FC236}">
                <a16:creationId xmlns:a16="http://schemas.microsoft.com/office/drawing/2014/main" id="{5C1E486E-4023-41B0-BBC8-9F406EF962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99377" y="3232195"/>
            <a:ext cx="3057525" cy="3057525"/>
          </a:xfrm>
          <a:prstGeom prst="rect">
            <a:avLst/>
          </a:prstGeom>
        </p:spPr>
      </p:pic>
    </p:spTree>
    <p:extLst>
      <p:ext uri="{BB962C8B-B14F-4D97-AF65-F5344CB8AC3E}">
        <p14:creationId xmlns:p14="http://schemas.microsoft.com/office/powerpoint/2010/main" val="1819137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921C7FDC-AC48-4430-BE08-076ACED4D5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127" y="1738121"/>
            <a:ext cx="2964965" cy="2691844"/>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75F4F74F-B248-45CA-AD93-0D1125547C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796" y="673965"/>
            <a:ext cx="7056408" cy="1011418"/>
          </a:xfrm>
          <a:prstGeom prst="rect">
            <a:avLst/>
          </a:prstGeom>
        </p:spPr>
      </p:pic>
      <p:pic>
        <p:nvPicPr>
          <p:cNvPr id="7" name="Picture 6" descr="Logo, company name&#10;&#10;Description automatically generated">
            <a:extLst>
              <a:ext uri="{FF2B5EF4-FFF2-40B4-BE49-F238E27FC236}">
                <a16:creationId xmlns:a16="http://schemas.microsoft.com/office/drawing/2014/main" id="{8AD1E2E9-139A-4473-9FB5-0FB53DA3E4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1643785"/>
            <a:ext cx="4572000" cy="1828800"/>
          </a:xfrm>
          <a:prstGeom prst="rect">
            <a:avLst/>
          </a:prstGeom>
        </p:spPr>
      </p:pic>
      <p:pic>
        <p:nvPicPr>
          <p:cNvPr id="9" name="Picture 8" descr="Text&#10;&#10;Description automatically generated">
            <a:extLst>
              <a:ext uri="{FF2B5EF4-FFF2-40B4-BE49-F238E27FC236}">
                <a16:creationId xmlns:a16="http://schemas.microsoft.com/office/drawing/2014/main" id="{D5E68419-0940-4B09-AEB9-BDCE67BA8890}"/>
              </a:ext>
            </a:extLst>
          </p:cNvPr>
          <p:cNvPicPr>
            <a:picLocks noChangeAspect="1"/>
          </p:cNvPicPr>
          <p:nvPr/>
        </p:nvPicPr>
        <p:blipFill rotWithShape="1">
          <a:blip r:embed="rId6">
            <a:alphaModFix/>
            <a:extLst>
              <a:ext uri="{28A0092B-C50C-407E-A947-70E740481C1C}">
                <a14:useLocalDpi xmlns:a14="http://schemas.microsoft.com/office/drawing/2010/main" val="0"/>
              </a:ext>
            </a:extLst>
          </a:blip>
          <a:srcRect l="10270" t="19161" r="10720" b="18592"/>
          <a:stretch/>
        </p:blipFill>
        <p:spPr>
          <a:xfrm>
            <a:off x="198407" y="4563374"/>
            <a:ext cx="5427318" cy="1995432"/>
          </a:xfrm>
          <a:prstGeom prst="rect">
            <a:avLst/>
          </a:prstGeom>
        </p:spPr>
      </p:pic>
      <p:pic>
        <p:nvPicPr>
          <p:cNvPr id="11" name="Picture 10" descr="Logo&#10;&#10;Description automatically generated">
            <a:extLst>
              <a:ext uri="{FF2B5EF4-FFF2-40B4-BE49-F238E27FC236}">
                <a16:creationId xmlns:a16="http://schemas.microsoft.com/office/drawing/2014/main" id="{C98BF29C-211A-41FB-8627-DBBD7899E1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9747" y="2776172"/>
            <a:ext cx="2687212" cy="269184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01B1BCA4-8374-4D73-BF22-2632594D52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13190" y="3942272"/>
            <a:ext cx="2718334" cy="2792011"/>
          </a:xfrm>
          <a:prstGeom prst="ellipse">
            <a:avLst/>
          </a:prstGeom>
        </p:spPr>
      </p:pic>
      <p:sp>
        <p:nvSpPr>
          <p:cNvPr id="14" name="Title 1">
            <a:extLst>
              <a:ext uri="{FF2B5EF4-FFF2-40B4-BE49-F238E27FC236}">
                <a16:creationId xmlns:a16="http://schemas.microsoft.com/office/drawing/2014/main" id="{977431DB-A91E-44C7-AA44-E9E4789773A1}"/>
              </a:ext>
            </a:extLst>
          </p:cNvPr>
          <p:cNvSpPr txBox="1">
            <a:spLocks/>
          </p:cNvSpPr>
          <p:nvPr/>
        </p:nvSpPr>
        <p:spPr>
          <a:xfrm>
            <a:off x="198407" y="177981"/>
            <a:ext cx="6883880" cy="429279"/>
          </a:xfrm>
          <a:prstGeom prst="rect">
            <a:avLst/>
          </a:prstGeom>
        </p:spPr>
        <p:txBody>
          <a:bodyPr anchor="t">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accent6">
                    <a:lumMod val="75000"/>
                  </a:schemeClr>
                </a:solidFill>
                <a:latin typeface="Georgia" panose="02040502050405020303" pitchFamily="18" charset="0"/>
              </a:rPr>
              <a:t>Collaborative Partners</a:t>
            </a:r>
          </a:p>
        </p:txBody>
      </p:sp>
    </p:spTree>
    <p:extLst>
      <p:ext uri="{BB962C8B-B14F-4D97-AF65-F5344CB8AC3E}">
        <p14:creationId xmlns:p14="http://schemas.microsoft.com/office/powerpoint/2010/main" val="77939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999"/>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1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1000" fill="hold"/>
                                        <p:tgtEl>
                                          <p:spTgt spid="13"/>
                                        </p:tgtEl>
                                        <p:attrNameLst>
                                          <p:attrName>ppt_w</p:attrName>
                                        </p:attrNameLst>
                                      </p:cBhvr>
                                      <p:tavLst>
                                        <p:tav tm="0">
                                          <p:val>
                                            <p:fltVal val="0"/>
                                          </p:val>
                                        </p:tav>
                                        <p:tav tm="100000">
                                          <p:val>
                                            <p:strVal val="#ppt_w"/>
                                          </p:val>
                                        </p:tav>
                                      </p:tavLst>
                                    </p:anim>
                                    <p:anim calcmode="lin" valueType="num">
                                      <p:cBhvr>
                                        <p:cTn id="33" dur="1000" fill="hold"/>
                                        <p:tgtEl>
                                          <p:spTgt spid="13"/>
                                        </p:tgtEl>
                                        <p:attrNameLst>
                                          <p:attrName>ppt_h</p:attrName>
                                        </p:attrNameLst>
                                      </p:cBhvr>
                                      <p:tavLst>
                                        <p:tav tm="0">
                                          <p:val>
                                            <p:fltVal val="0"/>
                                          </p:val>
                                        </p:tav>
                                        <p:tav tm="100000">
                                          <p:val>
                                            <p:strVal val="#ppt_h"/>
                                          </p:val>
                                        </p:tav>
                                      </p:tavLst>
                                    </p:anim>
                                    <p:animEffect transition="in" filter="fade">
                                      <p:cBhvr>
                                        <p:cTn id="3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040BF4A1-714C-419E-A19F-578DE93BE0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2F91A9BD-D57F-4941-931F-40597AB3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914238" y="1914811"/>
            <a:ext cx="6858000" cy="3028376"/>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C54DB264-9467-4730-B9E9-C9A97DD66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85303" y="4114352"/>
            <a:ext cx="2458347" cy="3028951"/>
          </a:xfrm>
          <a:prstGeom prst="rect">
            <a:avLst/>
          </a:prstGeom>
          <a:gradFill>
            <a:gsLst>
              <a:gs pos="0">
                <a:schemeClr val="accent5">
                  <a:lumMod val="60000"/>
                  <a:lumOff val="40000"/>
                  <a:alpha val="0"/>
                </a:schemeClr>
              </a:gs>
              <a:gs pos="99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BB097F88-2120-47B4-B891-5B28F66BBD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273170" y="1757079"/>
            <a:ext cx="2925065" cy="4178958"/>
          </a:xfrm>
          <a:custGeom>
            <a:avLst/>
            <a:gdLst>
              <a:gd name="connsiteX0" fmla="*/ 2431956 w 3900088"/>
              <a:gd name="connsiteY0" fmla="*/ 93939 h 4178958"/>
              <a:gd name="connsiteX1" fmla="*/ 3900088 w 3900088"/>
              <a:gd name="connsiteY1" fmla="*/ 2089479 h 4178958"/>
              <a:gd name="connsiteX2" fmla="*/ 1810609 w 3900088"/>
              <a:gd name="connsiteY2" fmla="*/ 4178958 h 4178958"/>
              <a:gd name="connsiteX3" fmla="*/ 77980 w 3900088"/>
              <a:gd name="connsiteY3" fmla="*/ 3257727 h 4178958"/>
              <a:gd name="connsiteX4" fmla="*/ 0 w 3900088"/>
              <a:gd name="connsiteY4" fmla="*/ 3129367 h 4178958"/>
              <a:gd name="connsiteX5" fmla="*/ 831517 w 3900088"/>
              <a:gd name="connsiteY5" fmla="*/ 244059 h 4178958"/>
              <a:gd name="connsiteX6" fmla="*/ 997290 w 3900088"/>
              <a:gd name="connsiteY6" fmla="*/ 164202 h 4178958"/>
              <a:gd name="connsiteX7" fmla="*/ 1810609 w 3900088"/>
              <a:gd name="connsiteY7" fmla="*/ 0 h 4178958"/>
              <a:gd name="connsiteX8" fmla="*/ 2431956 w 3900088"/>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088" h="4178958">
                <a:moveTo>
                  <a:pt x="2431956" y="93939"/>
                </a:moveTo>
                <a:cubicBezTo>
                  <a:pt x="3282517" y="358491"/>
                  <a:pt x="3900088" y="1151865"/>
                  <a:pt x="3900088" y="2089479"/>
                </a:cubicBezTo>
                <a:cubicBezTo>
                  <a:pt x="3900088" y="3243466"/>
                  <a:pt x="2964596" y="4178958"/>
                  <a:pt x="1810609" y="4178958"/>
                </a:cubicBezTo>
                <a:cubicBezTo>
                  <a:pt x="1089367" y="4178958"/>
                  <a:pt x="453475" y="3813531"/>
                  <a:pt x="77980" y="3257727"/>
                </a:cubicBezTo>
                <a:lnTo>
                  <a:pt x="0" y="3129367"/>
                </a:lnTo>
                <a:lnTo>
                  <a:pt x="831517" y="244059"/>
                </a:lnTo>
                <a:lnTo>
                  <a:pt x="997290" y="164202"/>
                </a:lnTo>
                <a:cubicBezTo>
                  <a:pt x="1247271" y="58468"/>
                  <a:pt x="1522112" y="0"/>
                  <a:pt x="1810609" y="0"/>
                </a:cubicBezTo>
                <a:cubicBezTo>
                  <a:pt x="2026982" y="0"/>
                  <a:pt x="2235673" y="32888"/>
                  <a:pt x="2431956" y="93939"/>
                </a:cubicBezTo>
                <a:close/>
              </a:path>
            </a:pathLst>
          </a:custGeom>
          <a:gradFill>
            <a:gsLst>
              <a:gs pos="36000">
                <a:schemeClr val="accent6">
                  <a:lumMod val="60000"/>
                  <a:lumOff val="40000"/>
                  <a:alpha val="6000"/>
                </a:schemeClr>
              </a:gs>
              <a:gs pos="100000">
                <a:schemeClr val="accent6">
                  <a:alpha val="2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2" name="Rectangle 51">
            <a:extLst>
              <a:ext uri="{FF2B5EF4-FFF2-40B4-BE49-F238E27FC236}">
                <a16:creationId xmlns:a16="http://schemas.microsoft.com/office/drawing/2014/main" id="{BF9338F5-05AB-4DC5-BD1C-1A9F26C38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11876" y="858829"/>
            <a:ext cx="4395601" cy="2686050"/>
          </a:xfrm>
          <a:prstGeom prst="rect">
            <a:avLst/>
          </a:prstGeom>
          <a:gradFill>
            <a:gsLst>
              <a:gs pos="0">
                <a:schemeClr val="accent5">
                  <a:alpha val="29000"/>
                </a:schemeClr>
              </a:gs>
              <a:gs pos="100000">
                <a:schemeClr val="accent4">
                  <a:alpha val="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night sky&#10;&#10;Description automatically generated">
            <a:extLst>
              <a:ext uri="{FF2B5EF4-FFF2-40B4-BE49-F238E27FC236}">
                <a16:creationId xmlns:a16="http://schemas.microsoft.com/office/drawing/2014/main" id="{A5E464EE-3BC3-4EFA-AB6E-66E492EDCC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6558" y="2878223"/>
            <a:ext cx="3388252" cy="1508175"/>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784332FE-DED3-4695-B201-54DA450D22AE}"/>
              </a:ext>
            </a:extLst>
          </p:cNvPr>
          <p:cNvPicPr>
            <a:picLocks noChangeAspect="1"/>
          </p:cNvPicPr>
          <p:nvPr/>
        </p:nvPicPr>
        <p:blipFill rotWithShape="1">
          <a:blip r:embed="rId4">
            <a:extLst>
              <a:ext uri="{28A0092B-C50C-407E-A947-70E740481C1C}">
                <a14:useLocalDpi xmlns:a14="http://schemas.microsoft.com/office/drawing/2010/main" val="0"/>
              </a:ext>
            </a:extLst>
          </a:blip>
          <a:srcRect t="31403" b="33827"/>
          <a:stretch/>
        </p:blipFill>
        <p:spPr>
          <a:xfrm>
            <a:off x="3823543" y="272286"/>
            <a:ext cx="4424777" cy="1538471"/>
          </a:xfrm>
          <a:prstGeom prst="rect">
            <a:avLst/>
          </a:prstGeom>
        </p:spPr>
      </p:pic>
      <p:sp>
        <p:nvSpPr>
          <p:cNvPr id="9" name="Content Placeholder 4">
            <a:extLst>
              <a:ext uri="{FF2B5EF4-FFF2-40B4-BE49-F238E27FC236}">
                <a16:creationId xmlns:a16="http://schemas.microsoft.com/office/drawing/2014/main" id="{356FC3BB-4B80-449C-9E0A-60CA7A177F11}"/>
              </a:ext>
            </a:extLst>
          </p:cNvPr>
          <p:cNvSpPr>
            <a:spLocks noGrp="1"/>
          </p:cNvSpPr>
          <p:nvPr>
            <p:ph idx="1"/>
          </p:nvPr>
        </p:nvSpPr>
        <p:spPr>
          <a:xfrm>
            <a:off x="3433313" y="1866076"/>
            <a:ext cx="5536389" cy="894377"/>
          </a:xfrm>
        </p:spPr>
        <p:txBody>
          <a:bodyPr>
            <a:normAutofit/>
          </a:bodyPr>
          <a:lstStyle/>
          <a:p>
            <a:r>
              <a:rPr lang="en-US" sz="2000" dirty="0"/>
              <a:t>To raise funds supporting the educational programs of the Gullah Geechee Chamber of Commerce</a:t>
            </a:r>
          </a:p>
        </p:txBody>
      </p:sp>
      <p:sp>
        <p:nvSpPr>
          <p:cNvPr id="10" name="Content Placeholder 4">
            <a:extLst>
              <a:ext uri="{FF2B5EF4-FFF2-40B4-BE49-F238E27FC236}">
                <a16:creationId xmlns:a16="http://schemas.microsoft.com/office/drawing/2014/main" id="{C3BCACD6-686B-42F5-9DFE-C4BBCF61D09D}"/>
              </a:ext>
            </a:extLst>
          </p:cNvPr>
          <p:cNvSpPr txBox="1">
            <a:spLocks/>
          </p:cNvSpPr>
          <p:nvPr/>
        </p:nvSpPr>
        <p:spPr>
          <a:xfrm>
            <a:off x="3347049" y="4664048"/>
            <a:ext cx="5622653" cy="1348817"/>
          </a:xfrm>
          <a:prstGeom prst="rect">
            <a:avLst/>
          </a:prstGeom>
        </p:spPr>
        <p:txBody>
          <a:bodyPr vert="horz" lIns="0" tIns="0" rIns="0" bIns="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To create global awareness, profitability and sustainability of African American businesses and other entities impacting the Gullah Geechee community.</a:t>
            </a:r>
          </a:p>
        </p:txBody>
      </p:sp>
    </p:spTree>
    <p:extLst>
      <p:ext uri="{BB962C8B-B14F-4D97-AF65-F5344CB8AC3E}">
        <p14:creationId xmlns:p14="http://schemas.microsoft.com/office/powerpoint/2010/main" val="1276956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E6C0C3-A448-4D8B-86C7-3C83B7E4A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69F485-9CC3-94C5-E476-58E17E8543F2}"/>
              </a:ext>
            </a:extLst>
          </p:cNvPr>
          <p:cNvSpPr>
            <a:spLocks noGrp="1"/>
          </p:cNvSpPr>
          <p:nvPr>
            <p:ph type="title"/>
          </p:nvPr>
        </p:nvSpPr>
        <p:spPr>
          <a:xfrm>
            <a:off x="1014892" y="936568"/>
            <a:ext cx="3442808" cy="4564822"/>
          </a:xfrm>
        </p:spPr>
        <p:txBody>
          <a:bodyPr anchor="t">
            <a:normAutofit/>
          </a:bodyPr>
          <a:lstStyle/>
          <a:p>
            <a:pPr>
              <a:lnSpc>
                <a:spcPct val="90000"/>
              </a:lnSpc>
            </a:pPr>
            <a:r>
              <a:rPr lang="en-US" sz="3300"/>
              <a:t>The Cultural Impact of Low Country Historical Foodways on Community Health</a:t>
            </a:r>
          </a:p>
        </p:txBody>
      </p:sp>
      <p:sp>
        <p:nvSpPr>
          <p:cNvPr id="11" name="Rectangle 10">
            <a:extLst>
              <a:ext uri="{FF2B5EF4-FFF2-40B4-BE49-F238E27FC236}">
                <a16:creationId xmlns:a16="http://schemas.microsoft.com/office/drawing/2014/main" id="{EF1326A3-CBDD-4503-8C40-806B4ABF4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8741"/>
            <a:ext cx="9144000" cy="449256"/>
          </a:xfrm>
          <a:prstGeom prst="rect">
            <a:avLst/>
          </a:prstGeom>
          <a:gradFill>
            <a:gsLst>
              <a:gs pos="14000">
                <a:schemeClr val="accent4">
                  <a:alpha val="28000"/>
                </a:schemeClr>
              </a:gs>
              <a:gs pos="100000">
                <a:schemeClr val="accent5">
                  <a:alpha val="8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910698D-E436-464E-9DE4-F9FB349FD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8316"/>
            <a:ext cx="6115048" cy="449684"/>
          </a:xfrm>
          <a:prstGeom prst="rect">
            <a:avLst/>
          </a:prstGeom>
          <a:gradFill>
            <a:gsLst>
              <a:gs pos="9000">
                <a:schemeClr val="accent2">
                  <a:lumMod val="60000"/>
                  <a:lumOff val="40000"/>
                  <a:alpha val="68000"/>
                </a:schemeClr>
              </a:gs>
              <a:gs pos="99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E6328D94-6153-6F2C-FD5C-F9357E15E4DE}"/>
              </a:ext>
            </a:extLst>
          </p:cNvPr>
          <p:cNvGraphicFramePr>
            <a:graphicFrameLocks noGrp="1"/>
          </p:cNvGraphicFramePr>
          <p:nvPr>
            <p:ph idx="1"/>
            <p:extLst>
              <p:ext uri="{D42A27DB-BD31-4B8C-83A1-F6EECF244321}">
                <p14:modId xmlns:p14="http://schemas.microsoft.com/office/powerpoint/2010/main" val="277884194"/>
              </p:ext>
            </p:extLst>
          </p:nvPr>
        </p:nvGraphicFramePr>
        <p:xfrm>
          <a:off x="4572000" y="457200"/>
          <a:ext cx="4217847" cy="5638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14588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181A8-C5D8-74CD-E129-83530015A572}"/>
              </a:ext>
            </a:extLst>
          </p:cNvPr>
          <p:cNvSpPr>
            <a:spLocks noGrp="1"/>
          </p:cNvSpPr>
          <p:nvPr>
            <p:ph type="title"/>
          </p:nvPr>
        </p:nvSpPr>
        <p:spPr>
          <a:xfrm>
            <a:off x="176841" y="290294"/>
            <a:ext cx="8790317" cy="556655"/>
          </a:xfrm>
        </p:spPr>
        <p:txBody>
          <a:bodyPr/>
          <a:lstStyle/>
          <a:p>
            <a:r>
              <a:rPr lang="en-US" dirty="0"/>
              <a:t>Farmers network</a:t>
            </a:r>
          </a:p>
        </p:txBody>
      </p:sp>
      <p:pic>
        <p:nvPicPr>
          <p:cNvPr id="5" name="Content Placeholder 4" descr="Map&#10;&#10;Description automatically generated">
            <a:extLst>
              <a:ext uri="{FF2B5EF4-FFF2-40B4-BE49-F238E27FC236}">
                <a16:creationId xmlns:a16="http://schemas.microsoft.com/office/drawing/2014/main" id="{F542F91B-E457-CDFC-C311-F588E2755D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27529" y="1766888"/>
            <a:ext cx="5081005" cy="3959225"/>
          </a:xfrm>
        </p:spPr>
      </p:pic>
      <p:sp>
        <p:nvSpPr>
          <p:cNvPr id="8" name="Star: 5 Points 7">
            <a:extLst>
              <a:ext uri="{FF2B5EF4-FFF2-40B4-BE49-F238E27FC236}">
                <a16:creationId xmlns:a16="http://schemas.microsoft.com/office/drawing/2014/main" id="{99026B50-4E6F-4C88-84CA-F8E18ADFC72E}"/>
              </a:ext>
            </a:extLst>
          </p:cNvPr>
          <p:cNvSpPr/>
          <p:nvPr/>
        </p:nvSpPr>
        <p:spPr>
          <a:xfrm>
            <a:off x="6314720" y="3428999"/>
            <a:ext cx="207034" cy="18978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92D53E5C-0D3E-6AE1-4783-ABC4A2503DE5}"/>
              </a:ext>
            </a:extLst>
          </p:cNvPr>
          <p:cNvSpPr/>
          <p:nvPr/>
        </p:nvSpPr>
        <p:spPr>
          <a:xfrm>
            <a:off x="6030049" y="3428999"/>
            <a:ext cx="207034" cy="18978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A7F5AA9E-7BB3-A07F-0B73-719BB809DF91}"/>
              </a:ext>
            </a:extLst>
          </p:cNvPr>
          <p:cNvSpPr/>
          <p:nvPr/>
        </p:nvSpPr>
        <p:spPr>
          <a:xfrm>
            <a:off x="5725249" y="3746500"/>
            <a:ext cx="207034" cy="18978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0707EC9E-2E1A-C435-8FAD-8582F656122C}"/>
              </a:ext>
            </a:extLst>
          </p:cNvPr>
          <p:cNvSpPr/>
          <p:nvPr/>
        </p:nvSpPr>
        <p:spPr>
          <a:xfrm>
            <a:off x="5975600" y="3792283"/>
            <a:ext cx="207034" cy="18978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4709692A-E7EB-2FB8-53AB-762E45686080}"/>
              </a:ext>
            </a:extLst>
          </p:cNvPr>
          <p:cNvSpPr/>
          <p:nvPr/>
        </p:nvSpPr>
        <p:spPr>
          <a:xfrm>
            <a:off x="5869762" y="4014893"/>
            <a:ext cx="207034" cy="18978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02244D77-0043-282E-C8C5-A51C172A696C}"/>
              </a:ext>
            </a:extLst>
          </p:cNvPr>
          <p:cNvSpPr/>
          <p:nvPr/>
        </p:nvSpPr>
        <p:spPr>
          <a:xfrm>
            <a:off x="5671539" y="4142612"/>
            <a:ext cx="207034" cy="18978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5 Points 13">
            <a:extLst>
              <a:ext uri="{FF2B5EF4-FFF2-40B4-BE49-F238E27FC236}">
                <a16:creationId xmlns:a16="http://schemas.microsoft.com/office/drawing/2014/main" id="{3EED2262-4A2D-0218-F55A-FB2681227B35}"/>
              </a:ext>
            </a:extLst>
          </p:cNvPr>
          <p:cNvSpPr/>
          <p:nvPr/>
        </p:nvSpPr>
        <p:spPr>
          <a:xfrm>
            <a:off x="5453188" y="4334597"/>
            <a:ext cx="207034" cy="18978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96CB8A0F-27AF-FFE2-0AAF-242A83BFB9F6}"/>
              </a:ext>
            </a:extLst>
          </p:cNvPr>
          <p:cNvSpPr/>
          <p:nvPr/>
        </p:nvSpPr>
        <p:spPr>
          <a:xfrm>
            <a:off x="5105256" y="4616393"/>
            <a:ext cx="207034" cy="18978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ar: 5 Points 15">
            <a:extLst>
              <a:ext uri="{FF2B5EF4-FFF2-40B4-BE49-F238E27FC236}">
                <a16:creationId xmlns:a16="http://schemas.microsoft.com/office/drawing/2014/main" id="{E6698974-8924-1BC8-C43A-B9B8325EA61A}"/>
              </a:ext>
            </a:extLst>
          </p:cNvPr>
          <p:cNvSpPr/>
          <p:nvPr/>
        </p:nvSpPr>
        <p:spPr>
          <a:xfrm>
            <a:off x="4662434" y="4711283"/>
            <a:ext cx="207034" cy="18978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ar: 5 Points 16">
            <a:extLst>
              <a:ext uri="{FF2B5EF4-FFF2-40B4-BE49-F238E27FC236}">
                <a16:creationId xmlns:a16="http://schemas.microsoft.com/office/drawing/2014/main" id="{B0CF21DE-F0A2-053D-9DD6-83C44E6C4E1B}"/>
              </a:ext>
            </a:extLst>
          </p:cNvPr>
          <p:cNvSpPr/>
          <p:nvPr/>
        </p:nvSpPr>
        <p:spPr>
          <a:xfrm>
            <a:off x="4814834" y="4863683"/>
            <a:ext cx="207034" cy="18978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5 Points 17">
            <a:extLst>
              <a:ext uri="{FF2B5EF4-FFF2-40B4-BE49-F238E27FC236}">
                <a16:creationId xmlns:a16="http://schemas.microsoft.com/office/drawing/2014/main" id="{2CF9F75D-A48D-5381-B411-FAB34BEA2FAA}"/>
              </a:ext>
            </a:extLst>
          </p:cNvPr>
          <p:cNvSpPr/>
          <p:nvPr/>
        </p:nvSpPr>
        <p:spPr>
          <a:xfrm>
            <a:off x="4427939" y="5074567"/>
            <a:ext cx="207034" cy="18978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0816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06E6C0C3-A448-4D8B-86C7-3C83B7E4A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76C871-6381-4F2E-819B-B6D9619D7BED}"/>
              </a:ext>
            </a:extLst>
          </p:cNvPr>
          <p:cNvSpPr>
            <a:spLocks noGrp="1"/>
          </p:cNvSpPr>
          <p:nvPr>
            <p:ph type="title"/>
          </p:nvPr>
        </p:nvSpPr>
        <p:spPr>
          <a:xfrm>
            <a:off x="272270" y="349656"/>
            <a:ext cx="8423155" cy="449257"/>
          </a:xfrm>
        </p:spPr>
        <p:txBody>
          <a:bodyPr anchor="t">
            <a:normAutofit/>
          </a:bodyPr>
          <a:lstStyle/>
          <a:p>
            <a:r>
              <a:rPr lang="en-US" sz="2000" spc="0" dirty="0">
                <a:solidFill>
                  <a:schemeClr val="accent6">
                    <a:lumMod val="75000"/>
                  </a:schemeClr>
                </a:solidFill>
                <a:latin typeface="Georgia" panose="02040502050405020303" pitchFamily="18" charset="0"/>
              </a:rPr>
              <a:t>Gullah preservation society community garden</a:t>
            </a:r>
          </a:p>
        </p:txBody>
      </p:sp>
      <p:sp>
        <p:nvSpPr>
          <p:cNvPr id="51" name="Rectangle 50">
            <a:extLst>
              <a:ext uri="{FF2B5EF4-FFF2-40B4-BE49-F238E27FC236}">
                <a16:creationId xmlns:a16="http://schemas.microsoft.com/office/drawing/2014/main" id="{EF1326A3-CBDD-4503-8C40-806B4ABF4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8741"/>
            <a:ext cx="9144000" cy="449256"/>
          </a:xfrm>
          <a:prstGeom prst="rect">
            <a:avLst/>
          </a:prstGeom>
          <a:gradFill>
            <a:gsLst>
              <a:gs pos="14000">
                <a:schemeClr val="accent4">
                  <a:alpha val="28000"/>
                </a:schemeClr>
              </a:gs>
              <a:gs pos="100000">
                <a:schemeClr val="accent5">
                  <a:alpha val="8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5910698D-E436-464E-9DE4-F9FB349FD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8316"/>
            <a:ext cx="6115048" cy="449684"/>
          </a:xfrm>
          <a:prstGeom prst="rect">
            <a:avLst/>
          </a:prstGeom>
          <a:gradFill>
            <a:gsLst>
              <a:gs pos="9000">
                <a:schemeClr val="accent2">
                  <a:lumMod val="60000"/>
                  <a:lumOff val="40000"/>
                  <a:alpha val="68000"/>
                </a:schemeClr>
              </a:gs>
              <a:gs pos="99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bean, food, vegetable, green&#10;&#10;Description automatically generated">
            <a:extLst>
              <a:ext uri="{FF2B5EF4-FFF2-40B4-BE49-F238E27FC236}">
                <a16:creationId xmlns:a16="http://schemas.microsoft.com/office/drawing/2014/main" id="{80FD131D-1CB0-C417-7866-E407A903C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0644" y="802619"/>
            <a:ext cx="1949285" cy="2599046"/>
          </a:xfrm>
          <a:prstGeom prst="rect">
            <a:avLst/>
          </a:prstGeom>
        </p:spPr>
      </p:pic>
      <p:pic>
        <p:nvPicPr>
          <p:cNvPr id="11" name="Picture 10" descr="A basket of bananas&#10;&#10;Description automatically generated with medium confidence">
            <a:extLst>
              <a:ext uri="{FF2B5EF4-FFF2-40B4-BE49-F238E27FC236}">
                <a16:creationId xmlns:a16="http://schemas.microsoft.com/office/drawing/2014/main" id="{D5C0643B-AE39-2D29-BE8D-81A5F51236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0644" y="3586231"/>
            <a:ext cx="2057431" cy="2163345"/>
          </a:xfrm>
          <a:prstGeom prst="rect">
            <a:avLst/>
          </a:prstGeom>
        </p:spPr>
      </p:pic>
      <p:pic>
        <p:nvPicPr>
          <p:cNvPr id="13" name="Picture 12" descr="A yellow sunflower in a garden&#10;&#10;Description automatically generated with medium confidence">
            <a:extLst>
              <a:ext uri="{FF2B5EF4-FFF2-40B4-BE49-F238E27FC236}">
                <a16:creationId xmlns:a16="http://schemas.microsoft.com/office/drawing/2014/main" id="{4FF68E29-03A5-96FC-5ACE-3831193C93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0227" y="825433"/>
            <a:ext cx="1914900" cy="2747839"/>
          </a:xfrm>
          <a:prstGeom prst="rect">
            <a:avLst/>
          </a:prstGeom>
        </p:spPr>
      </p:pic>
      <p:pic>
        <p:nvPicPr>
          <p:cNvPr id="15" name="Picture 14" descr="A person working in a garden&#10;&#10;Description automatically generated with medium confidence">
            <a:extLst>
              <a:ext uri="{FF2B5EF4-FFF2-40B4-BE49-F238E27FC236}">
                <a16:creationId xmlns:a16="http://schemas.microsoft.com/office/drawing/2014/main" id="{13675367-64FD-A292-D7FE-BD7ACD92B5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14" y="1458078"/>
            <a:ext cx="2680607" cy="3577540"/>
          </a:xfrm>
          <a:prstGeom prst="rect">
            <a:avLst/>
          </a:prstGeom>
        </p:spPr>
      </p:pic>
      <p:pic>
        <p:nvPicPr>
          <p:cNvPr id="19" name="Picture 18" descr="A group of people working in a plantation&#10;&#10;Description automatically generated with medium confidence">
            <a:extLst>
              <a:ext uri="{FF2B5EF4-FFF2-40B4-BE49-F238E27FC236}">
                <a16:creationId xmlns:a16="http://schemas.microsoft.com/office/drawing/2014/main" id="{5EF671F7-3D77-22FA-E708-D8631477D3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76042" y="3749022"/>
            <a:ext cx="2199085" cy="2369385"/>
          </a:xfrm>
          <a:prstGeom prst="rect">
            <a:avLst/>
          </a:prstGeom>
        </p:spPr>
      </p:pic>
    </p:spTree>
    <p:extLst>
      <p:ext uri="{BB962C8B-B14F-4D97-AF65-F5344CB8AC3E}">
        <p14:creationId xmlns:p14="http://schemas.microsoft.com/office/powerpoint/2010/main" val="3955106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06E6C0C3-A448-4D8B-86C7-3C83B7E4A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76C871-6381-4F2E-819B-B6D9619D7BED}"/>
              </a:ext>
            </a:extLst>
          </p:cNvPr>
          <p:cNvSpPr>
            <a:spLocks noGrp="1"/>
          </p:cNvSpPr>
          <p:nvPr>
            <p:ph type="title"/>
          </p:nvPr>
        </p:nvSpPr>
        <p:spPr>
          <a:xfrm>
            <a:off x="272270" y="349656"/>
            <a:ext cx="8423155" cy="449257"/>
          </a:xfrm>
        </p:spPr>
        <p:txBody>
          <a:bodyPr anchor="t">
            <a:normAutofit/>
          </a:bodyPr>
          <a:lstStyle/>
          <a:p>
            <a:r>
              <a:rPr lang="en-US" sz="2000" spc="0" dirty="0">
                <a:solidFill>
                  <a:schemeClr val="accent6">
                    <a:lumMod val="75000"/>
                  </a:schemeClr>
                </a:solidFill>
                <a:latin typeface="Georgia" panose="02040502050405020303" pitchFamily="18" charset="0"/>
              </a:rPr>
              <a:t>Gullah preservation society community garden</a:t>
            </a:r>
          </a:p>
        </p:txBody>
      </p:sp>
      <p:sp>
        <p:nvSpPr>
          <p:cNvPr id="51" name="Rectangle 50">
            <a:extLst>
              <a:ext uri="{FF2B5EF4-FFF2-40B4-BE49-F238E27FC236}">
                <a16:creationId xmlns:a16="http://schemas.microsoft.com/office/drawing/2014/main" id="{EF1326A3-CBDD-4503-8C40-806B4ABF4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8741"/>
            <a:ext cx="9144000" cy="449256"/>
          </a:xfrm>
          <a:prstGeom prst="rect">
            <a:avLst/>
          </a:prstGeom>
          <a:gradFill>
            <a:gsLst>
              <a:gs pos="14000">
                <a:schemeClr val="accent4">
                  <a:alpha val="28000"/>
                </a:schemeClr>
              </a:gs>
              <a:gs pos="100000">
                <a:schemeClr val="accent5">
                  <a:alpha val="8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5910698D-E436-464E-9DE4-F9FB349FD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8316"/>
            <a:ext cx="6115048" cy="449684"/>
          </a:xfrm>
          <a:prstGeom prst="rect">
            <a:avLst/>
          </a:prstGeom>
          <a:gradFill>
            <a:gsLst>
              <a:gs pos="9000">
                <a:schemeClr val="accent2">
                  <a:lumMod val="60000"/>
                  <a:lumOff val="40000"/>
                  <a:alpha val="68000"/>
                </a:schemeClr>
              </a:gs>
              <a:gs pos="99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sky, person, outdoor, tree&#10;&#10;Description automatically generated">
            <a:extLst>
              <a:ext uri="{FF2B5EF4-FFF2-40B4-BE49-F238E27FC236}">
                <a16:creationId xmlns:a16="http://schemas.microsoft.com/office/drawing/2014/main" id="{A65F0BA8-3B0F-C408-2D79-4BD55913F26F}"/>
              </a:ext>
            </a:extLst>
          </p:cNvPr>
          <p:cNvPicPr>
            <a:picLocks noChangeAspect="1"/>
          </p:cNvPicPr>
          <p:nvPr/>
        </p:nvPicPr>
        <p:blipFill rotWithShape="1">
          <a:blip r:embed="rId3">
            <a:extLst>
              <a:ext uri="{28A0092B-C50C-407E-A947-70E740481C1C}">
                <a14:useLocalDpi xmlns:a14="http://schemas.microsoft.com/office/drawing/2010/main" val="0"/>
              </a:ext>
            </a:extLst>
          </a:blip>
          <a:srcRect t="19891"/>
          <a:stretch/>
        </p:blipFill>
        <p:spPr>
          <a:xfrm>
            <a:off x="4006430" y="3697822"/>
            <a:ext cx="2080044" cy="2221734"/>
          </a:xfrm>
          <a:prstGeom prst="rect">
            <a:avLst/>
          </a:prstGeom>
        </p:spPr>
      </p:pic>
      <p:pic>
        <p:nvPicPr>
          <p:cNvPr id="7" name="Picture 6" descr="A picture containing bean, food, vegetable, green&#10;&#10;Description automatically generated">
            <a:extLst>
              <a:ext uri="{FF2B5EF4-FFF2-40B4-BE49-F238E27FC236}">
                <a16:creationId xmlns:a16="http://schemas.microsoft.com/office/drawing/2014/main" id="{80FD131D-1CB0-C417-7866-E407A903CE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5078" y="938444"/>
            <a:ext cx="1799038" cy="2398717"/>
          </a:xfrm>
          <a:prstGeom prst="rect">
            <a:avLst/>
          </a:prstGeom>
        </p:spPr>
      </p:pic>
      <p:pic>
        <p:nvPicPr>
          <p:cNvPr id="9" name="Picture 8" descr="A plant in a pot&#10;&#10;Description automatically generated with low confidence">
            <a:extLst>
              <a:ext uri="{FF2B5EF4-FFF2-40B4-BE49-F238E27FC236}">
                <a16:creationId xmlns:a16="http://schemas.microsoft.com/office/drawing/2014/main" id="{67E390F8-ED36-D264-DD7E-29F019C868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2748" y="3476693"/>
            <a:ext cx="1732677" cy="2310236"/>
          </a:xfrm>
          <a:prstGeom prst="rect">
            <a:avLst/>
          </a:prstGeom>
        </p:spPr>
      </p:pic>
      <p:pic>
        <p:nvPicPr>
          <p:cNvPr id="17" name="Picture 16" descr="A picture containing grass, outdoor, ground, plant&#10;&#10;Description automatically generated">
            <a:extLst>
              <a:ext uri="{FF2B5EF4-FFF2-40B4-BE49-F238E27FC236}">
                <a16:creationId xmlns:a16="http://schemas.microsoft.com/office/drawing/2014/main" id="{9CDE30D7-378E-8E6F-AB09-46BAA1513CE6}"/>
              </a:ext>
            </a:extLst>
          </p:cNvPr>
          <p:cNvPicPr>
            <a:picLocks noChangeAspect="1"/>
          </p:cNvPicPr>
          <p:nvPr/>
        </p:nvPicPr>
        <p:blipFill rotWithShape="1">
          <a:blip r:embed="rId6">
            <a:extLst>
              <a:ext uri="{28A0092B-C50C-407E-A947-70E740481C1C}">
                <a14:useLocalDpi xmlns:a14="http://schemas.microsoft.com/office/drawing/2010/main" val="0"/>
              </a:ext>
            </a:extLst>
          </a:blip>
          <a:srcRect b="21506"/>
          <a:stretch/>
        </p:blipFill>
        <p:spPr>
          <a:xfrm>
            <a:off x="982759" y="729561"/>
            <a:ext cx="1759153" cy="1841112"/>
          </a:xfrm>
          <a:prstGeom prst="rect">
            <a:avLst/>
          </a:prstGeom>
        </p:spPr>
      </p:pic>
      <p:pic>
        <p:nvPicPr>
          <p:cNvPr id="21" name="Picture 20" descr="A bowl of food&#10;&#10;Description automatically generated with medium confidence">
            <a:extLst>
              <a:ext uri="{FF2B5EF4-FFF2-40B4-BE49-F238E27FC236}">
                <a16:creationId xmlns:a16="http://schemas.microsoft.com/office/drawing/2014/main" id="{017DE07F-55F9-D70D-9268-946C91CA7A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0669" y="2852389"/>
            <a:ext cx="2543332" cy="3391109"/>
          </a:xfrm>
          <a:prstGeom prst="rect">
            <a:avLst/>
          </a:prstGeom>
        </p:spPr>
      </p:pic>
    </p:spTree>
    <p:extLst>
      <p:ext uri="{BB962C8B-B14F-4D97-AF65-F5344CB8AC3E}">
        <p14:creationId xmlns:p14="http://schemas.microsoft.com/office/powerpoint/2010/main" val="19570707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813A4003-1875-46E3-BBC1-9CF42E133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ACDECF1C-4B20-4CD9-90C7-F85AAB331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06" y="5257371"/>
            <a:ext cx="9152406" cy="1600629"/>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7CB46BEC-0E77-41F0-A7D5-D5B40D225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330387" y="5262916"/>
            <a:ext cx="5813611" cy="11453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B84D73B4-F569-4D64-BA77-14454E09F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06" y="5262916"/>
            <a:ext cx="6584017" cy="1595084"/>
          </a:xfrm>
          <a:prstGeom prst="rect">
            <a:avLst/>
          </a:prstGeom>
          <a:gradFill>
            <a:gsLst>
              <a:gs pos="0">
                <a:schemeClr val="accent6">
                  <a:lumMod val="75000"/>
                  <a:alpha val="31000"/>
                </a:schemeClr>
              </a:gs>
              <a:gs pos="99000">
                <a:schemeClr val="accent5">
                  <a:alpha val="2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D437E30-AED3-4732-B13B-17D277D8D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67594" y="5256870"/>
            <a:ext cx="3976404" cy="1600701"/>
          </a:xfrm>
          <a:prstGeom prst="rect">
            <a:avLst/>
          </a:prstGeom>
          <a:gradFill>
            <a:gsLst>
              <a:gs pos="22000">
                <a:schemeClr val="tx2">
                  <a:lumMod val="75000"/>
                  <a:lumOff val="25000"/>
                  <a:alpha val="0"/>
                </a:schemeClr>
              </a:gs>
              <a:gs pos="99000">
                <a:schemeClr val="tx2">
                  <a:lumMod val="75000"/>
                  <a:lumOff val="25000"/>
                  <a:alpha val="6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776C871-6381-4F2E-819B-B6D9619D7BED}"/>
              </a:ext>
            </a:extLst>
          </p:cNvPr>
          <p:cNvSpPr>
            <a:spLocks noGrp="1"/>
          </p:cNvSpPr>
          <p:nvPr>
            <p:ph type="title"/>
          </p:nvPr>
        </p:nvSpPr>
        <p:spPr>
          <a:xfrm>
            <a:off x="685800" y="5602884"/>
            <a:ext cx="8023577" cy="827037"/>
          </a:xfrm>
        </p:spPr>
        <p:txBody>
          <a:bodyPr anchor="ctr">
            <a:normAutofit/>
          </a:bodyPr>
          <a:lstStyle/>
          <a:p>
            <a:r>
              <a:rPr lang="en-US" sz="2800" spc="0" dirty="0">
                <a:solidFill>
                  <a:schemeClr val="bg1"/>
                </a:solidFill>
                <a:latin typeface="Georgia" panose="02040502050405020303" pitchFamily="18" charset="0"/>
              </a:rPr>
              <a:t>CHALLENGES to health equity</a:t>
            </a:r>
          </a:p>
        </p:txBody>
      </p:sp>
      <p:sp>
        <p:nvSpPr>
          <p:cNvPr id="4" name="Content Placeholder 3">
            <a:extLst>
              <a:ext uri="{FF2B5EF4-FFF2-40B4-BE49-F238E27FC236}">
                <a16:creationId xmlns:a16="http://schemas.microsoft.com/office/drawing/2014/main" id="{5781C874-A1BB-4117-8D8E-093DCD394F83}"/>
              </a:ext>
            </a:extLst>
          </p:cNvPr>
          <p:cNvSpPr>
            <a:spLocks noGrp="1"/>
          </p:cNvSpPr>
          <p:nvPr>
            <p:ph idx="1"/>
          </p:nvPr>
        </p:nvSpPr>
        <p:spPr>
          <a:xfrm>
            <a:off x="1028700" y="1028699"/>
            <a:ext cx="7086600" cy="3600451"/>
          </a:xfrm>
        </p:spPr>
        <p:txBody>
          <a:bodyPr>
            <a:normAutofit/>
          </a:bodyPr>
          <a:lstStyle/>
          <a:p>
            <a:r>
              <a:rPr lang="en-US" sz="2000" dirty="0">
                <a:latin typeface="Calibri" panose="020F0502020204030204" pitchFamily="34" charset="0"/>
              </a:rPr>
              <a:t>Lack of Infrastructure – a structure of ownership</a:t>
            </a:r>
          </a:p>
          <a:p>
            <a:pPr lvl="1"/>
            <a:r>
              <a:rPr lang="en-US" sz="2000" dirty="0">
                <a:latin typeface="Calibri" panose="020F0502020204030204" pitchFamily="34" charset="0"/>
              </a:rPr>
              <a:t>Low representation of Culturally-Embedded, Sustainable businesses</a:t>
            </a:r>
          </a:p>
          <a:p>
            <a:r>
              <a:rPr lang="en-US" sz="2000" dirty="0">
                <a:latin typeface="Calibri" panose="020F0502020204030204" pitchFamily="34" charset="0"/>
              </a:rPr>
              <a:t>Climate Change/Environmental Justice</a:t>
            </a:r>
            <a:endParaRPr lang="en-US" sz="2000" dirty="0"/>
          </a:p>
          <a:p>
            <a:r>
              <a:rPr lang="en-US" sz="2000" dirty="0">
                <a:latin typeface="Calibri" panose="020F0502020204030204" pitchFamily="34" charset="0"/>
              </a:rPr>
              <a:t>Disconnect from Gullah Geechee culture</a:t>
            </a:r>
          </a:p>
          <a:p>
            <a:r>
              <a:rPr lang="en-US" sz="2000" dirty="0">
                <a:latin typeface="Calibri" panose="020F0502020204030204" pitchFamily="34" charset="0"/>
              </a:rPr>
              <a:t>Cultural Appropriation</a:t>
            </a:r>
          </a:p>
          <a:p>
            <a:pPr lvl="1"/>
            <a:r>
              <a:rPr lang="en-US" sz="2000" dirty="0">
                <a:latin typeface="Calibri" panose="020F0502020204030204" pitchFamily="34" charset="0"/>
              </a:rPr>
              <a:t>Not of the community; selling community assets</a:t>
            </a:r>
          </a:p>
        </p:txBody>
      </p:sp>
    </p:spTree>
    <p:extLst>
      <p:ext uri="{BB962C8B-B14F-4D97-AF65-F5344CB8AC3E}">
        <p14:creationId xmlns:p14="http://schemas.microsoft.com/office/powerpoint/2010/main" val="3571133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 name="Rectangle 49">
            <a:extLst>
              <a:ext uri="{FF2B5EF4-FFF2-40B4-BE49-F238E27FC236}">
                <a16:creationId xmlns:a16="http://schemas.microsoft.com/office/drawing/2014/main" id="{E383CC5D-71E8-4CB2-8E4A-F1E4FF6DC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51">
            <a:extLst>
              <a:ext uri="{FF2B5EF4-FFF2-40B4-BE49-F238E27FC236}">
                <a16:creationId xmlns:a16="http://schemas.microsoft.com/office/drawing/2014/main" id="{E2DA5AC1-43C5-4243-9028-07DBB80D0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
            <a:ext cx="9144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53">
            <a:extLst>
              <a:ext uri="{FF2B5EF4-FFF2-40B4-BE49-F238E27FC236}">
                <a16:creationId xmlns:a16="http://schemas.microsoft.com/office/drawing/2014/main" id="{8A4EDA1C-27A1-4C83-ACE4-6675EC924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9370" y="9109"/>
            <a:ext cx="5844630" cy="1594270"/>
          </a:xfrm>
          <a:prstGeom prst="rect">
            <a:avLst/>
          </a:prstGeom>
          <a:gradFill>
            <a:gsLst>
              <a:gs pos="22000">
                <a:schemeClr val="accent2">
                  <a:alpha val="0"/>
                </a:schemeClr>
              </a:gs>
              <a:gs pos="99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ectangle 55">
            <a:extLst>
              <a:ext uri="{FF2B5EF4-FFF2-40B4-BE49-F238E27FC236}">
                <a16:creationId xmlns:a16="http://schemas.microsoft.com/office/drawing/2014/main" id="{1C2185E4-B584-4B9D-9440-DEA0FB9D9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566113" y="-479209"/>
            <a:ext cx="1602951" cy="2562224"/>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57">
            <a:extLst>
              <a:ext uri="{FF2B5EF4-FFF2-40B4-BE49-F238E27FC236}">
                <a16:creationId xmlns:a16="http://schemas.microsoft.com/office/drawing/2014/main" id="{FF33EC8A-EE0A-4395-97E2-DAD467CF7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838431" y="0"/>
            <a:ext cx="7297162" cy="16001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59">
            <a:extLst>
              <a:ext uri="{FF2B5EF4-FFF2-40B4-BE49-F238E27FC236}">
                <a16:creationId xmlns:a16="http://schemas.microsoft.com/office/drawing/2014/main" id="{FF85DA95-16A4-404E-9BFF-27F8E4FC7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30"/>
            <a:ext cx="5932582"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76C871-6381-4F2E-819B-B6D9619D7BED}"/>
              </a:ext>
            </a:extLst>
          </p:cNvPr>
          <p:cNvSpPr>
            <a:spLocks noGrp="1"/>
          </p:cNvSpPr>
          <p:nvPr>
            <p:ph type="title"/>
          </p:nvPr>
        </p:nvSpPr>
        <p:spPr>
          <a:xfrm>
            <a:off x="867813" y="374427"/>
            <a:ext cx="7780887" cy="971512"/>
          </a:xfrm>
        </p:spPr>
        <p:txBody>
          <a:bodyPr anchor="ctr">
            <a:normAutofit/>
          </a:bodyPr>
          <a:lstStyle/>
          <a:p>
            <a:r>
              <a:rPr lang="en-US" sz="2800" spc="0">
                <a:solidFill>
                  <a:schemeClr val="bg1"/>
                </a:solidFill>
                <a:latin typeface="Georgia" panose="02040502050405020303" pitchFamily="18" charset="0"/>
              </a:rPr>
              <a:t>SOLUTIONS</a:t>
            </a:r>
          </a:p>
        </p:txBody>
      </p:sp>
      <p:graphicFrame>
        <p:nvGraphicFramePr>
          <p:cNvPr id="87" name="Content Placeholder 3">
            <a:extLst>
              <a:ext uri="{FF2B5EF4-FFF2-40B4-BE49-F238E27FC236}">
                <a16:creationId xmlns:a16="http://schemas.microsoft.com/office/drawing/2014/main" id="{44AFF861-BA6B-4EDA-B74E-0FE5D70E3D87}"/>
              </a:ext>
            </a:extLst>
          </p:cNvPr>
          <p:cNvGraphicFramePr>
            <a:graphicFrameLocks noGrp="1"/>
          </p:cNvGraphicFramePr>
          <p:nvPr>
            <p:ph idx="1"/>
            <p:extLst>
              <p:ext uri="{D42A27DB-BD31-4B8C-83A1-F6EECF244321}">
                <p14:modId xmlns:p14="http://schemas.microsoft.com/office/powerpoint/2010/main" val="1582820524"/>
              </p:ext>
            </p:extLst>
          </p:nvPr>
        </p:nvGraphicFramePr>
        <p:xfrm>
          <a:off x="434605" y="2062715"/>
          <a:ext cx="8274772" cy="41892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45573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5D5BEB8F-5D97-4CFB-AE0C-2631A72E8EC2}"/>
              </a:ext>
            </a:extLst>
          </p:cNvPr>
          <p:cNvPicPr>
            <a:picLocks noChangeAspect="1"/>
          </p:cNvPicPr>
          <p:nvPr/>
        </p:nvPicPr>
        <p:blipFill rotWithShape="1">
          <a:blip r:embed="rId3">
            <a:extLst>
              <a:ext uri="{28A0092B-C50C-407E-A947-70E740481C1C}">
                <a14:useLocalDpi xmlns:a14="http://schemas.microsoft.com/office/drawing/2010/main" val="0"/>
              </a:ext>
            </a:extLst>
          </a:blip>
          <a:srcRect l="14222" t="31556" r="11667" b="32667"/>
          <a:stretch/>
        </p:blipFill>
        <p:spPr>
          <a:xfrm>
            <a:off x="452896" y="174542"/>
            <a:ext cx="3764280" cy="1817239"/>
          </a:xfrm>
          <a:prstGeom prst="rect">
            <a:avLst/>
          </a:prstGeom>
        </p:spPr>
      </p:pic>
      <p:graphicFrame>
        <p:nvGraphicFramePr>
          <p:cNvPr id="6" name="TextBox 2">
            <a:extLst>
              <a:ext uri="{FF2B5EF4-FFF2-40B4-BE49-F238E27FC236}">
                <a16:creationId xmlns:a16="http://schemas.microsoft.com/office/drawing/2014/main" id="{9776DC64-14C4-4B05-A059-9DFEF3E958B8}"/>
              </a:ext>
            </a:extLst>
          </p:cNvPr>
          <p:cNvGraphicFramePr/>
          <p:nvPr>
            <p:extLst>
              <p:ext uri="{D42A27DB-BD31-4B8C-83A1-F6EECF244321}">
                <p14:modId xmlns:p14="http://schemas.microsoft.com/office/powerpoint/2010/main" val="89176219"/>
              </p:ext>
            </p:extLst>
          </p:nvPr>
        </p:nvGraphicFramePr>
        <p:xfrm>
          <a:off x="332126" y="1439317"/>
          <a:ext cx="8479748" cy="31700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F4D73C38-B43E-AA20-8521-65F790426A21}"/>
              </a:ext>
            </a:extLst>
          </p:cNvPr>
          <p:cNvSpPr txBox="1"/>
          <p:nvPr/>
        </p:nvSpPr>
        <p:spPr>
          <a:xfrm>
            <a:off x="603849" y="4071667"/>
            <a:ext cx="8143336" cy="1569660"/>
          </a:xfrm>
          <a:prstGeom prst="rect">
            <a:avLst/>
          </a:prstGeom>
          <a:noFill/>
        </p:spPr>
        <p:txBody>
          <a:bodyPr wrap="square" rtlCol="0">
            <a:spAutoFit/>
          </a:bodyPr>
          <a:lstStyle/>
          <a:p>
            <a:r>
              <a:rPr lang="en-US" sz="2400" dirty="0"/>
              <a:t>Thank you, Horry County Government! for your investment of $61,000 over two years allowing small- and micro-business owners in the Bucksport area to participate in cultural heritage tourism.</a:t>
            </a:r>
          </a:p>
        </p:txBody>
      </p:sp>
    </p:spTree>
    <p:extLst>
      <p:ext uri="{BB962C8B-B14F-4D97-AF65-F5344CB8AC3E}">
        <p14:creationId xmlns:p14="http://schemas.microsoft.com/office/powerpoint/2010/main" val="4256274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6F292AA-C8DB-4CAA-97C9-456CF85406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bstract watercolor pattern on a white background">
            <a:extLst>
              <a:ext uri="{FF2B5EF4-FFF2-40B4-BE49-F238E27FC236}">
                <a16:creationId xmlns:a16="http://schemas.microsoft.com/office/drawing/2014/main" id="{466AD5CB-3024-4031-ABDD-A56277119634}"/>
              </a:ext>
            </a:extLst>
          </p:cNvPr>
          <p:cNvPicPr>
            <a:picLocks noChangeAspect="1"/>
          </p:cNvPicPr>
          <p:nvPr/>
        </p:nvPicPr>
        <p:blipFill rotWithShape="1">
          <a:blip r:embed="rId3"/>
          <a:srcRect l="29637" r="36871" b="-1"/>
          <a:stretch/>
        </p:blipFill>
        <p:spPr>
          <a:xfrm>
            <a:off x="20" y="10"/>
            <a:ext cx="3440905" cy="6857990"/>
          </a:xfrm>
          <a:prstGeom prst="rect">
            <a:avLst/>
          </a:prstGeom>
        </p:spPr>
      </p:pic>
      <p:sp>
        <p:nvSpPr>
          <p:cNvPr id="11" name="Rectangle 10">
            <a:extLst>
              <a:ext uri="{FF2B5EF4-FFF2-40B4-BE49-F238E27FC236}">
                <a16:creationId xmlns:a16="http://schemas.microsoft.com/office/drawing/2014/main" id="{AA065953-3D69-4CD4-80C3-DF10DEB4C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0926" y="-429"/>
            <a:ext cx="5703073" cy="6857571"/>
          </a:xfrm>
          <a:prstGeom prst="rect">
            <a:avLst/>
          </a:prstGeom>
          <a:gradFill>
            <a:gsLst>
              <a:gs pos="0">
                <a:schemeClr val="accent6">
                  <a:lumMod val="75000"/>
                  <a:alpha val="73000"/>
                </a:schemeClr>
              </a:gs>
              <a:gs pos="100000">
                <a:schemeClr val="accent2"/>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AB36DB5-F10D-4EDB-87E2-ECB9301FF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0925" y="0"/>
            <a:ext cx="5703073" cy="6858000"/>
          </a:xfrm>
          <a:prstGeom prst="rect">
            <a:avLst/>
          </a:prstGeom>
          <a:gradFill>
            <a:gsLst>
              <a:gs pos="0">
                <a:schemeClr val="accent5">
                  <a:alpha val="37000"/>
                </a:schemeClr>
              </a:gs>
              <a:gs pos="98000">
                <a:schemeClr val="accent2">
                  <a:alpha val="6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46F195D-95DC-419E-BBC1-E2B601A606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49885" y="4355164"/>
            <a:ext cx="5694113" cy="2502836"/>
          </a:xfrm>
          <a:prstGeom prst="rect">
            <a:avLst/>
          </a:prstGeom>
          <a:gradFill>
            <a:gsLst>
              <a:gs pos="22000">
                <a:schemeClr val="accent6">
                  <a:alpha val="39000"/>
                </a:schemeClr>
              </a:gs>
              <a:gs pos="82000">
                <a:schemeClr val="accent5">
                  <a:alpha val="19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256CF5B-1DAD-4912-86B9-FCA733692F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704304">
            <a:off x="3935883" y="1455393"/>
            <a:ext cx="4998441" cy="3748831"/>
          </a:xfrm>
          <a:prstGeom prst="ellipse">
            <a:avLst/>
          </a:prstGeom>
          <a:gradFill>
            <a:gsLst>
              <a:gs pos="39000">
                <a:schemeClr val="accent4">
                  <a:lumMod val="20000"/>
                  <a:lumOff val="80000"/>
                  <a:alpha val="0"/>
                </a:schemeClr>
              </a:gs>
              <a:gs pos="100000">
                <a:schemeClr val="accent6">
                  <a:alpha val="18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22D4D11A-DFE2-4338-B5CD-EC658EEB532F}"/>
              </a:ext>
            </a:extLst>
          </p:cNvPr>
          <p:cNvSpPr>
            <a:spLocks noGrp="1"/>
          </p:cNvSpPr>
          <p:nvPr>
            <p:ph type="subTitle" idx="1"/>
          </p:nvPr>
        </p:nvSpPr>
        <p:spPr>
          <a:xfrm>
            <a:off x="4833394" y="6215037"/>
            <a:ext cx="4096871" cy="435143"/>
          </a:xfrm>
        </p:spPr>
        <p:txBody>
          <a:bodyPr>
            <a:normAutofit/>
          </a:bodyPr>
          <a:lstStyle/>
          <a:p>
            <a:pPr algn="r"/>
            <a:r>
              <a:rPr lang="en-US" sz="1800" b="1" i="1" cap="none" spc="0" dirty="0" err="1">
                <a:solidFill>
                  <a:schemeClr val="bg1"/>
                </a:solidFill>
                <a:latin typeface="Georgia" panose="02040502050405020303" pitchFamily="18" charset="0"/>
                <a:cs typeface="Arabic Typesetting" panose="020B0604020202020204" pitchFamily="66" charset="-78"/>
              </a:rPr>
              <a:t>Mak’n</a:t>
            </a:r>
            <a:r>
              <a:rPr lang="en-US" sz="1800" b="1" i="1" cap="none" spc="0" dirty="0">
                <a:solidFill>
                  <a:schemeClr val="bg1"/>
                </a:solidFill>
                <a:latin typeface="Georgia" panose="02040502050405020303" pitchFamily="18" charset="0"/>
                <a:cs typeface="Arabic Typesetting" panose="020B0604020202020204" pitchFamily="66" charset="-78"/>
              </a:rPr>
              <a:t> </a:t>
            </a:r>
            <a:r>
              <a:rPr lang="en-US" sz="1800" b="1" i="1" cap="none" spc="0" dirty="0" err="1">
                <a:solidFill>
                  <a:schemeClr val="bg1"/>
                </a:solidFill>
                <a:latin typeface="Georgia" panose="02040502050405020303" pitchFamily="18" charset="0"/>
                <a:cs typeface="Arabic Typesetting" panose="020B0604020202020204" pitchFamily="66" charset="-78"/>
              </a:rPr>
              <a:t>Somet’n</a:t>
            </a:r>
            <a:r>
              <a:rPr lang="en-US" sz="1800" b="1" i="1" cap="none" spc="0" dirty="0">
                <a:solidFill>
                  <a:schemeClr val="bg1"/>
                </a:solidFill>
                <a:latin typeface="Georgia" panose="02040502050405020303" pitchFamily="18" charset="0"/>
                <a:cs typeface="Arabic Typesetting" panose="020B0604020202020204" pitchFamily="66" charset="-78"/>
              </a:rPr>
              <a:t> from </a:t>
            </a:r>
            <a:r>
              <a:rPr lang="en-US" sz="1800" b="1" i="1" cap="none" spc="0" dirty="0" err="1">
                <a:solidFill>
                  <a:schemeClr val="bg1"/>
                </a:solidFill>
                <a:latin typeface="Georgia" panose="02040502050405020303" pitchFamily="18" charset="0"/>
                <a:cs typeface="Arabic Typesetting" panose="020B0604020202020204" pitchFamily="66" charset="-78"/>
              </a:rPr>
              <a:t>Not’n</a:t>
            </a:r>
            <a:endParaRPr lang="en-US" sz="1800" b="1" i="1" cap="none" spc="0" dirty="0">
              <a:solidFill>
                <a:schemeClr val="bg1"/>
              </a:solidFill>
              <a:latin typeface="Georgia" panose="02040502050405020303" pitchFamily="18" charset="0"/>
              <a:cs typeface="Arabic Typesetting" panose="020B0604020202020204" pitchFamily="66" charset="-78"/>
            </a:endParaRPr>
          </a:p>
        </p:txBody>
      </p:sp>
      <p:pic>
        <p:nvPicPr>
          <p:cNvPr id="6" name="Picture 5" descr="A picture containing diagram&#10;&#10;Description automatically generated">
            <a:extLst>
              <a:ext uri="{FF2B5EF4-FFF2-40B4-BE49-F238E27FC236}">
                <a16:creationId xmlns:a16="http://schemas.microsoft.com/office/drawing/2014/main" id="{68CAF091-32CC-4646-AD63-4C135E714EA2}"/>
              </a:ext>
            </a:extLst>
          </p:cNvPr>
          <p:cNvPicPr>
            <a:picLocks noChangeAspect="1"/>
          </p:cNvPicPr>
          <p:nvPr/>
        </p:nvPicPr>
        <p:blipFill rotWithShape="1">
          <a:blip r:embed="rId4">
            <a:extLst>
              <a:ext uri="{28A0092B-C50C-407E-A947-70E740481C1C}">
                <a14:useLocalDpi xmlns:a14="http://schemas.microsoft.com/office/drawing/2010/main" val="0"/>
              </a:ext>
            </a:extLst>
          </a:blip>
          <a:srcRect b="9773"/>
          <a:stretch/>
        </p:blipFill>
        <p:spPr>
          <a:xfrm>
            <a:off x="4304581" y="4537730"/>
            <a:ext cx="3773789" cy="1494741"/>
          </a:xfrm>
          <a:prstGeom prst="rect">
            <a:avLst/>
          </a:prstGeom>
        </p:spPr>
      </p:pic>
      <p:sp>
        <p:nvSpPr>
          <p:cNvPr id="2" name="TextBox 1">
            <a:extLst>
              <a:ext uri="{FF2B5EF4-FFF2-40B4-BE49-F238E27FC236}">
                <a16:creationId xmlns:a16="http://schemas.microsoft.com/office/drawing/2014/main" id="{E1B90349-3BD1-451A-8974-10FDA5ACE13E}"/>
              </a:ext>
            </a:extLst>
          </p:cNvPr>
          <p:cNvSpPr txBox="1"/>
          <p:nvPr/>
        </p:nvSpPr>
        <p:spPr>
          <a:xfrm>
            <a:off x="3862342" y="2922953"/>
            <a:ext cx="4658265" cy="1015663"/>
          </a:xfrm>
          <a:prstGeom prst="rect">
            <a:avLst/>
          </a:prstGeom>
          <a:noFill/>
        </p:spPr>
        <p:txBody>
          <a:bodyPr wrap="square" rtlCol="0">
            <a:spAutoFit/>
          </a:bodyPr>
          <a:lstStyle/>
          <a:p>
            <a:pPr algn="ctr"/>
            <a:r>
              <a:rPr lang="en-US" sz="2000" dirty="0">
                <a:solidFill>
                  <a:schemeClr val="bg1"/>
                </a:solidFill>
              </a:rPr>
              <a:t>Contact</a:t>
            </a:r>
          </a:p>
          <a:p>
            <a:pPr algn="ctr"/>
            <a:r>
              <a:rPr lang="en-US" sz="2000" dirty="0">
                <a:solidFill>
                  <a:schemeClr val="bg1"/>
                </a:solidFill>
              </a:rPr>
              <a:t>843-318-8644</a:t>
            </a:r>
          </a:p>
          <a:p>
            <a:pPr algn="ctr"/>
            <a:r>
              <a:rPr lang="en-US" sz="2000" dirty="0">
                <a:solidFill>
                  <a:schemeClr val="bg1"/>
                </a:solidFill>
              </a:rPr>
              <a:t>Marilyn@GullahGeecheeChamber.org</a:t>
            </a:r>
          </a:p>
        </p:txBody>
      </p:sp>
      <p:sp>
        <p:nvSpPr>
          <p:cNvPr id="12" name="TextBox 11">
            <a:extLst>
              <a:ext uri="{FF2B5EF4-FFF2-40B4-BE49-F238E27FC236}">
                <a16:creationId xmlns:a16="http://schemas.microsoft.com/office/drawing/2014/main" id="{2CC18896-E11E-4395-8AB9-A81D684E1CDB}"/>
              </a:ext>
            </a:extLst>
          </p:cNvPr>
          <p:cNvSpPr txBox="1"/>
          <p:nvPr/>
        </p:nvSpPr>
        <p:spPr>
          <a:xfrm>
            <a:off x="3862341" y="489854"/>
            <a:ext cx="4658265" cy="1569660"/>
          </a:xfrm>
          <a:prstGeom prst="rect">
            <a:avLst/>
          </a:prstGeom>
          <a:noFill/>
        </p:spPr>
        <p:txBody>
          <a:bodyPr wrap="square" rtlCol="0">
            <a:spAutoFit/>
          </a:bodyPr>
          <a:lstStyle/>
          <a:p>
            <a:pPr algn="ctr"/>
            <a:r>
              <a:rPr lang="en-US" sz="9600" b="1" dirty="0">
                <a:solidFill>
                  <a:schemeClr val="bg1"/>
                </a:solidFill>
                <a:latin typeface="Arial Black" panose="020B0A04020102020204" pitchFamily="34" charset="0"/>
              </a:rPr>
              <a:t>?</a:t>
            </a:r>
          </a:p>
        </p:txBody>
      </p:sp>
    </p:spTree>
    <p:extLst>
      <p:ext uri="{BB962C8B-B14F-4D97-AF65-F5344CB8AC3E}">
        <p14:creationId xmlns:p14="http://schemas.microsoft.com/office/powerpoint/2010/main" val="20389192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Diagram&#10;&#10;Description automatically generated">
            <a:extLst>
              <a:ext uri="{FF2B5EF4-FFF2-40B4-BE49-F238E27FC236}">
                <a16:creationId xmlns:a16="http://schemas.microsoft.com/office/drawing/2014/main" id="{C6915A20-2123-4767-85CE-3EE857E68D31}"/>
              </a:ext>
            </a:extLst>
          </p:cNvPr>
          <p:cNvPicPr>
            <a:picLocks noChangeAspect="1"/>
          </p:cNvPicPr>
          <p:nvPr/>
        </p:nvPicPr>
        <p:blipFill rotWithShape="1">
          <a:blip r:embed="rId3">
            <a:extLst>
              <a:ext uri="{28A0092B-C50C-407E-A947-70E740481C1C}">
                <a14:useLocalDpi xmlns:a14="http://schemas.microsoft.com/office/drawing/2010/main" val="0"/>
              </a:ext>
            </a:extLst>
          </a:blip>
          <a:srcRect b="2931"/>
          <a:stretch/>
        </p:blipFill>
        <p:spPr>
          <a:xfrm>
            <a:off x="20" y="1282"/>
            <a:ext cx="9143980" cy="6856718"/>
          </a:xfrm>
          <a:prstGeom prst="rect">
            <a:avLst/>
          </a:prstGeom>
        </p:spPr>
      </p:pic>
      <p:sp>
        <p:nvSpPr>
          <p:cNvPr id="2" name="TextBox 1">
            <a:extLst>
              <a:ext uri="{FF2B5EF4-FFF2-40B4-BE49-F238E27FC236}">
                <a16:creationId xmlns:a16="http://schemas.microsoft.com/office/drawing/2014/main" id="{BD1B3C6D-E2B7-4CF4-9F90-676731584D6C}"/>
              </a:ext>
            </a:extLst>
          </p:cNvPr>
          <p:cNvSpPr txBox="1"/>
          <p:nvPr/>
        </p:nvSpPr>
        <p:spPr>
          <a:xfrm>
            <a:off x="957532" y="1673522"/>
            <a:ext cx="5684808" cy="369332"/>
          </a:xfrm>
          <a:prstGeom prst="rect">
            <a:avLst/>
          </a:prstGeom>
          <a:noFill/>
        </p:spPr>
        <p:txBody>
          <a:bodyPr wrap="square" rtlCol="0">
            <a:spAutoFit/>
          </a:bodyPr>
          <a:lstStyle/>
          <a:p>
            <a:pPr algn="r"/>
            <a:r>
              <a:rPr lang="en-US" b="1" dirty="0">
                <a:solidFill>
                  <a:schemeClr val="accent1"/>
                </a:solidFill>
              </a:rPr>
              <a:t>Funded by the NOAA </a:t>
            </a:r>
            <a:r>
              <a:rPr lang="en-US" b="1" dirty="0" err="1">
                <a:solidFill>
                  <a:schemeClr val="accent1"/>
                </a:solidFill>
              </a:rPr>
              <a:t>Saltonstall</a:t>
            </a:r>
            <a:r>
              <a:rPr lang="en-US" b="1" dirty="0">
                <a:solidFill>
                  <a:schemeClr val="accent1"/>
                </a:solidFill>
              </a:rPr>
              <a:t>-Kennedy Grant Program</a:t>
            </a:r>
          </a:p>
        </p:txBody>
      </p:sp>
    </p:spTree>
    <p:extLst>
      <p:ext uri="{BB962C8B-B14F-4D97-AF65-F5344CB8AC3E}">
        <p14:creationId xmlns:p14="http://schemas.microsoft.com/office/powerpoint/2010/main" val="2915115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E6C0C3-A448-4D8B-86C7-3C83B7E4A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69F485-9CC3-94C5-E476-58E17E8543F2}"/>
              </a:ext>
            </a:extLst>
          </p:cNvPr>
          <p:cNvSpPr>
            <a:spLocks noGrp="1"/>
          </p:cNvSpPr>
          <p:nvPr>
            <p:ph type="title"/>
          </p:nvPr>
        </p:nvSpPr>
        <p:spPr>
          <a:xfrm>
            <a:off x="1014892" y="936568"/>
            <a:ext cx="3442808" cy="4564822"/>
          </a:xfrm>
        </p:spPr>
        <p:txBody>
          <a:bodyPr anchor="t">
            <a:normAutofit/>
          </a:bodyPr>
          <a:lstStyle/>
          <a:p>
            <a:pPr>
              <a:lnSpc>
                <a:spcPct val="90000"/>
              </a:lnSpc>
            </a:pPr>
            <a:r>
              <a:rPr lang="en-US" sz="3300"/>
              <a:t>The Cultural Impact of Low Country Historical Foodways on Community Health</a:t>
            </a:r>
          </a:p>
        </p:txBody>
      </p:sp>
      <p:sp>
        <p:nvSpPr>
          <p:cNvPr id="11" name="Rectangle 10">
            <a:extLst>
              <a:ext uri="{FF2B5EF4-FFF2-40B4-BE49-F238E27FC236}">
                <a16:creationId xmlns:a16="http://schemas.microsoft.com/office/drawing/2014/main" id="{EF1326A3-CBDD-4503-8C40-806B4ABF4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8741"/>
            <a:ext cx="9144000" cy="449256"/>
          </a:xfrm>
          <a:prstGeom prst="rect">
            <a:avLst/>
          </a:prstGeom>
          <a:gradFill>
            <a:gsLst>
              <a:gs pos="14000">
                <a:schemeClr val="accent4">
                  <a:alpha val="28000"/>
                </a:schemeClr>
              </a:gs>
              <a:gs pos="100000">
                <a:schemeClr val="accent5">
                  <a:alpha val="8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910698D-E436-464E-9DE4-F9FB349FD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8316"/>
            <a:ext cx="6115048" cy="449684"/>
          </a:xfrm>
          <a:prstGeom prst="rect">
            <a:avLst/>
          </a:prstGeom>
          <a:gradFill>
            <a:gsLst>
              <a:gs pos="9000">
                <a:schemeClr val="accent2">
                  <a:lumMod val="60000"/>
                  <a:lumOff val="40000"/>
                  <a:alpha val="68000"/>
                </a:schemeClr>
              </a:gs>
              <a:gs pos="99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E6328D94-6153-6F2C-FD5C-F9357E15E4DE}"/>
              </a:ext>
            </a:extLst>
          </p:cNvPr>
          <p:cNvGraphicFramePr>
            <a:graphicFrameLocks noGrp="1"/>
          </p:cNvGraphicFramePr>
          <p:nvPr>
            <p:ph idx="1"/>
            <p:extLst>
              <p:ext uri="{D42A27DB-BD31-4B8C-83A1-F6EECF244321}">
                <p14:modId xmlns:p14="http://schemas.microsoft.com/office/powerpoint/2010/main" val="4195930257"/>
              </p:ext>
            </p:extLst>
          </p:nvPr>
        </p:nvGraphicFramePr>
        <p:xfrm>
          <a:off x="4572000" y="457200"/>
          <a:ext cx="4217847" cy="5638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0129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06E6C0C3-A448-4D8B-86C7-3C83B7E4A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76C871-6381-4F2E-819B-B6D9619D7BED}"/>
              </a:ext>
            </a:extLst>
          </p:cNvPr>
          <p:cNvSpPr>
            <a:spLocks noGrp="1"/>
          </p:cNvSpPr>
          <p:nvPr>
            <p:ph type="title"/>
          </p:nvPr>
        </p:nvSpPr>
        <p:spPr>
          <a:xfrm>
            <a:off x="288985" y="1557453"/>
            <a:ext cx="8566030" cy="449257"/>
          </a:xfrm>
        </p:spPr>
        <p:txBody>
          <a:bodyPr anchor="t">
            <a:normAutofit/>
          </a:bodyPr>
          <a:lstStyle/>
          <a:p>
            <a:pPr algn="ctr"/>
            <a:r>
              <a:rPr lang="en-US" sz="2000" spc="0" dirty="0">
                <a:solidFill>
                  <a:schemeClr val="accent1">
                    <a:lumMod val="75000"/>
                  </a:schemeClr>
                </a:solidFill>
                <a:latin typeface="Georgia" panose="02040502050405020303" pitchFamily="18" charset="0"/>
              </a:rPr>
              <a:t>Who are the Gullah Geechee?</a:t>
            </a:r>
          </a:p>
        </p:txBody>
      </p:sp>
      <p:sp>
        <p:nvSpPr>
          <p:cNvPr id="51" name="Rectangle 50">
            <a:extLst>
              <a:ext uri="{FF2B5EF4-FFF2-40B4-BE49-F238E27FC236}">
                <a16:creationId xmlns:a16="http://schemas.microsoft.com/office/drawing/2014/main" id="{EF1326A3-CBDD-4503-8C40-806B4ABF4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8741"/>
            <a:ext cx="9144000" cy="449256"/>
          </a:xfrm>
          <a:prstGeom prst="rect">
            <a:avLst/>
          </a:prstGeom>
          <a:gradFill>
            <a:gsLst>
              <a:gs pos="14000">
                <a:schemeClr val="accent4">
                  <a:alpha val="28000"/>
                </a:schemeClr>
              </a:gs>
              <a:gs pos="100000">
                <a:schemeClr val="accent5">
                  <a:alpha val="8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5910698D-E436-464E-9DE4-F9FB349FD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8316"/>
            <a:ext cx="6115048" cy="449684"/>
          </a:xfrm>
          <a:prstGeom prst="rect">
            <a:avLst/>
          </a:prstGeom>
          <a:gradFill>
            <a:gsLst>
              <a:gs pos="9000">
                <a:schemeClr val="accent2">
                  <a:lumMod val="60000"/>
                  <a:lumOff val="40000"/>
                  <a:alpha val="68000"/>
                </a:schemeClr>
              </a:gs>
              <a:gs pos="99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5CBDA1E-E8A7-485E-A339-B4966053F408}"/>
              </a:ext>
            </a:extLst>
          </p:cNvPr>
          <p:cNvSpPr txBox="1"/>
          <p:nvPr/>
        </p:nvSpPr>
        <p:spPr>
          <a:xfrm>
            <a:off x="345057" y="2090271"/>
            <a:ext cx="8380564" cy="4093428"/>
          </a:xfrm>
          <a:prstGeom prst="rect">
            <a:avLst/>
          </a:prstGeom>
          <a:noFill/>
        </p:spPr>
        <p:txBody>
          <a:bodyPr wrap="square" rtlCol="0">
            <a:spAutoFit/>
          </a:bodyPr>
          <a:lstStyle/>
          <a:p>
            <a:r>
              <a:rPr lang="en-US" sz="2000" dirty="0"/>
              <a:t> We are a language but so much more: water, land, music, spiritual practices, culture and keepers of the food…WE are an Evolutionary and Foundational Culture</a:t>
            </a:r>
          </a:p>
          <a:p>
            <a:endParaRPr lang="en-US" sz="2000" dirty="0"/>
          </a:p>
          <a:p>
            <a:r>
              <a:rPr lang="en-US" sz="2000" dirty="0"/>
              <a:t>Descendants of enslaved Africans from West and Central African who were brought to the Caribbean Islands, North and South America because of their knowledge of how to control the water and manage the land to grow the sugar, rice, indigo, and sea island cotton. </a:t>
            </a:r>
          </a:p>
          <a:p>
            <a:endParaRPr lang="en-US" sz="2000" dirty="0"/>
          </a:p>
          <a:p>
            <a:r>
              <a:rPr lang="en-US" sz="2000" dirty="0"/>
              <a:t>Our ancestors were chefs, engineers, builders, medicine/root doctors and keepers of the water and land.</a:t>
            </a:r>
          </a:p>
          <a:p>
            <a:endParaRPr lang="en-US" sz="2000" dirty="0"/>
          </a:p>
          <a:p>
            <a:endParaRPr lang="en-US" sz="2000" dirty="0"/>
          </a:p>
        </p:txBody>
      </p:sp>
      <p:sp>
        <p:nvSpPr>
          <p:cNvPr id="7" name="Title 1">
            <a:extLst>
              <a:ext uri="{FF2B5EF4-FFF2-40B4-BE49-F238E27FC236}">
                <a16:creationId xmlns:a16="http://schemas.microsoft.com/office/drawing/2014/main" id="{875CBD66-A7BD-DD36-8DAC-0CDA4DAFF680}"/>
              </a:ext>
            </a:extLst>
          </p:cNvPr>
          <p:cNvSpPr txBox="1">
            <a:spLocks/>
          </p:cNvSpPr>
          <p:nvPr/>
        </p:nvSpPr>
        <p:spPr>
          <a:xfrm>
            <a:off x="288985" y="757448"/>
            <a:ext cx="8566030" cy="449257"/>
          </a:xfrm>
          <a:prstGeom prst="rect">
            <a:avLst/>
          </a:prstGeom>
        </p:spPr>
        <p:txBody>
          <a:bodyPr vert="horz" lIns="0" tIns="0" rIns="0" bIns="0" rtlCol="0" anchor="t">
            <a:normAutofit/>
          </a:bodyPr>
          <a:lst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a:lstStyle>
          <a:p>
            <a:r>
              <a:rPr lang="en-US" sz="2000" spc="0" dirty="0">
                <a:solidFill>
                  <a:schemeClr val="accent6">
                    <a:lumMod val="75000"/>
                  </a:schemeClr>
                </a:solidFill>
                <a:latin typeface="Georgia" panose="02040502050405020303" pitchFamily="18" charset="0"/>
              </a:rPr>
              <a:t>In the beginning</a:t>
            </a:r>
          </a:p>
        </p:txBody>
      </p:sp>
    </p:spTree>
    <p:extLst>
      <p:ext uri="{BB962C8B-B14F-4D97-AF65-F5344CB8AC3E}">
        <p14:creationId xmlns:p14="http://schemas.microsoft.com/office/powerpoint/2010/main" val="1355514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C6897-1C58-F5B5-552E-F12451B1F2AE}"/>
              </a:ext>
            </a:extLst>
          </p:cNvPr>
          <p:cNvSpPr>
            <a:spLocks noGrp="1"/>
          </p:cNvSpPr>
          <p:nvPr>
            <p:ph type="title"/>
          </p:nvPr>
        </p:nvSpPr>
        <p:spPr>
          <a:xfrm>
            <a:off x="603848" y="552090"/>
            <a:ext cx="8410755" cy="682349"/>
          </a:xfrm>
        </p:spPr>
        <p:txBody>
          <a:bodyPr/>
          <a:lstStyle/>
          <a:p>
            <a:r>
              <a:rPr lang="en-US" dirty="0"/>
              <a:t>Transatlantic Slave Route</a:t>
            </a:r>
          </a:p>
        </p:txBody>
      </p:sp>
      <p:pic>
        <p:nvPicPr>
          <p:cNvPr id="5" name="Content Placeholder 4" descr="Diagram, map&#10;&#10;Description automatically generated">
            <a:extLst>
              <a:ext uri="{FF2B5EF4-FFF2-40B4-BE49-F238E27FC236}">
                <a16:creationId xmlns:a16="http://schemas.microsoft.com/office/drawing/2014/main" id="{A2BF32C2-73F6-E01D-9958-C41BB50251C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38184" y="1185533"/>
            <a:ext cx="6418554" cy="5032488"/>
          </a:xfrm>
        </p:spPr>
      </p:pic>
    </p:spTree>
    <p:extLst>
      <p:ext uri="{BB962C8B-B14F-4D97-AF65-F5344CB8AC3E}">
        <p14:creationId xmlns:p14="http://schemas.microsoft.com/office/powerpoint/2010/main" val="996778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286A1B-9AC1-4804-967E-0B5CD3DF7372}"/>
              </a:ext>
            </a:extLst>
          </p:cNvPr>
          <p:cNvPicPr>
            <a:picLocks noChangeAspect="1"/>
          </p:cNvPicPr>
          <p:nvPr/>
        </p:nvPicPr>
        <p:blipFill rotWithShape="1">
          <a:blip r:embed="rId3">
            <a:extLst>
              <a:ext uri="{28A0092B-C50C-407E-A947-70E740481C1C}">
                <a14:useLocalDpi xmlns:a14="http://schemas.microsoft.com/office/drawing/2010/main" val="0"/>
              </a:ext>
            </a:extLst>
          </a:blip>
          <a:srcRect l="170" r="-56"/>
          <a:stretch/>
        </p:blipFill>
        <p:spPr>
          <a:xfrm>
            <a:off x="897148" y="0"/>
            <a:ext cx="7090913" cy="6408311"/>
          </a:xfrm>
          <a:prstGeom prst="rect">
            <a:avLst/>
          </a:prstGeom>
        </p:spPr>
      </p:pic>
      <p:sp>
        <p:nvSpPr>
          <p:cNvPr id="9" name="Right Bracket 8">
            <a:extLst>
              <a:ext uri="{FF2B5EF4-FFF2-40B4-BE49-F238E27FC236}">
                <a16:creationId xmlns:a16="http://schemas.microsoft.com/office/drawing/2014/main" id="{F5728302-5E44-426E-99D3-7145807FA5B0}"/>
              </a:ext>
            </a:extLst>
          </p:cNvPr>
          <p:cNvSpPr/>
          <p:nvPr/>
        </p:nvSpPr>
        <p:spPr>
          <a:xfrm rot="2949545">
            <a:off x="4833274" y="775800"/>
            <a:ext cx="261024" cy="3391858"/>
          </a:xfrm>
          <a:prstGeom prst="rightBracket">
            <a:avLst/>
          </a:pr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81843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06E6C0C3-A448-4D8B-86C7-3C83B7E4A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76C871-6381-4F2E-819B-B6D9619D7BED}"/>
              </a:ext>
            </a:extLst>
          </p:cNvPr>
          <p:cNvSpPr>
            <a:spLocks noGrp="1"/>
          </p:cNvSpPr>
          <p:nvPr>
            <p:ph type="title"/>
          </p:nvPr>
        </p:nvSpPr>
        <p:spPr>
          <a:xfrm>
            <a:off x="2851570" y="898800"/>
            <a:ext cx="3764891" cy="449257"/>
          </a:xfrm>
        </p:spPr>
        <p:txBody>
          <a:bodyPr anchor="t">
            <a:normAutofit/>
          </a:bodyPr>
          <a:lstStyle/>
          <a:p>
            <a:r>
              <a:rPr lang="en-US" sz="2000" spc="0" dirty="0">
                <a:solidFill>
                  <a:schemeClr val="accent6">
                    <a:lumMod val="75000"/>
                  </a:schemeClr>
                </a:solidFill>
                <a:latin typeface="Georgia" panose="02040502050405020303" pitchFamily="18" charset="0"/>
              </a:rPr>
              <a:t>Defining Gullah Food</a:t>
            </a:r>
          </a:p>
        </p:txBody>
      </p:sp>
      <p:sp>
        <p:nvSpPr>
          <p:cNvPr id="51" name="Rectangle 50">
            <a:extLst>
              <a:ext uri="{FF2B5EF4-FFF2-40B4-BE49-F238E27FC236}">
                <a16:creationId xmlns:a16="http://schemas.microsoft.com/office/drawing/2014/main" id="{EF1326A3-CBDD-4503-8C40-806B4ABF4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8741"/>
            <a:ext cx="9144000" cy="449256"/>
          </a:xfrm>
          <a:prstGeom prst="rect">
            <a:avLst/>
          </a:prstGeom>
          <a:gradFill>
            <a:gsLst>
              <a:gs pos="14000">
                <a:schemeClr val="accent4">
                  <a:alpha val="28000"/>
                </a:schemeClr>
              </a:gs>
              <a:gs pos="100000">
                <a:schemeClr val="accent5">
                  <a:alpha val="8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5910698D-E436-464E-9DE4-F9FB349FD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8316"/>
            <a:ext cx="6115048" cy="449684"/>
          </a:xfrm>
          <a:prstGeom prst="rect">
            <a:avLst/>
          </a:prstGeom>
          <a:gradFill>
            <a:gsLst>
              <a:gs pos="9000">
                <a:schemeClr val="accent2">
                  <a:lumMod val="60000"/>
                  <a:lumOff val="40000"/>
                  <a:alpha val="68000"/>
                </a:schemeClr>
              </a:gs>
              <a:gs pos="99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5CBDA1E-E8A7-485E-A339-B4966053F408}"/>
              </a:ext>
            </a:extLst>
          </p:cNvPr>
          <p:cNvSpPr txBox="1"/>
          <p:nvPr/>
        </p:nvSpPr>
        <p:spPr>
          <a:xfrm>
            <a:off x="452885" y="1880506"/>
            <a:ext cx="8082953" cy="2862322"/>
          </a:xfrm>
          <a:prstGeom prst="rect">
            <a:avLst/>
          </a:prstGeom>
          <a:noFill/>
        </p:spPr>
        <p:txBody>
          <a:bodyPr wrap="square" rtlCol="0">
            <a:spAutoFit/>
          </a:bodyPr>
          <a:lstStyle/>
          <a:p>
            <a:r>
              <a:rPr lang="en-US" sz="2000" b="0" i="0" dirty="0">
                <a:solidFill>
                  <a:srgbClr val="202124"/>
                </a:solidFill>
                <a:effectLst/>
                <a:latin typeface="Roboto" panose="02000000000000000000" pitchFamily="2" charset="0"/>
              </a:rPr>
              <a:t>The main thing is Gullah food is </a:t>
            </a:r>
            <a:r>
              <a:rPr lang="en-US" sz="2000" b="1" i="0" dirty="0">
                <a:solidFill>
                  <a:srgbClr val="202124"/>
                </a:solidFill>
                <a:effectLst/>
                <a:latin typeface="Roboto" panose="02000000000000000000" pitchFamily="2" charset="0"/>
              </a:rPr>
              <a:t>a lot more slow cooking , one-pot cooking, living oﬀ the land, the use of the benne seed, the use of ground nuts</a:t>
            </a:r>
            <a:r>
              <a:rPr lang="en-US" sz="2000" b="0" i="0" dirty="0">
                <a:solidFill>
                  <a:srgbClr val="202124"/>
                </a:solidFill>
                <a:effectLst/>
                <a:latin typeface="Roboto" panose="02000000000000000000" pitchFamily="2" charset="0"/>
              </a:rPr>
              <a:t>. Gullah cuisine is [also] a lot more of the African Diaspora, you see a lot more of the Caribbean ﬂavors</a:t>
            </a:r>
          </a:p>
          <a:p>
            <a:endParaRPr lang="en-US" sz="2000" dirty="0">
              <a:solidFill>
                <a:srgbClr val="202124"/>
              </a:solidFill>
              <a:latin typeface="Roboto" panose="02000000000000000000" pitchFamily="2" charset="0"/>
            </a:endParaRPr>
          </a:p>
          <a:p>
            <a:r>
              <a:rPr lang="en-US" sz="2000" b="0" i="0" dirty="0">
                <a:effectLst/>
              </a:rPr>
              <a:t>Gullah Recipes are </a:t>
            </a:r>
            <a:r>
              <a:rPr lang="en-US" sz="2000" b="1" i="0" dirty="0">
                <a:effectLst/>
              </a:rPr>
              <a:t>based on rice, simmered vegetables, and fresh seafood</a:t>
            </a:r>
            <a:r>
              <a:rPr lang="en-US" sz="2000" b="0" i="0" dirty="0">
                <a:effectLst/>
              </a:rPr>
              <a:t>. Specifically, oysters, shrimp, grits, and okra are commonly incorporated. These beloved, cultural dishes boast rich history and even richer flavors</a:t>
            </a:r>
            <a:endParaRPr lang="en-US" sz="2000" dirty="0"/>
          </a:p>
          <a:p>
            <a:endParaRPr lang="en-US" sz="2000" dirty="0"/>
          </a:p>
        </p:txBody>
      </p:sp>
    </p:spTree>
    <p:extLst>
      <p:ext uri="{BB962C8B-B14F-4D97-AF65-F5344CB8AC3E}">
        <p14:creationId xmlns:p14="http://schemas.microsoft.com/office/powerpoint/2010/main" val="3603030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bowl of salad&#10;&#10;Description automatically generated with medium confidence">
            <a:extLst>
              <a:ext uri="{FF2B5EF4-FFF2-40B4-BE49-F238E27FC236}">
                <a16:creationId xmlns:a16="http://schemas.microsoft.com/office/drawing/2014/main" id="{B116B635-ED30-EDA1-AEDB-22E481393D94}"/>
              </a:ext>
            </a:extLst>
          </p:cNvPr>
          <p:cNvPicPr>
            <a:picLocks noChangeAspect="1"/>
          </p:cNvPicPr>
          <p:nvPr/>
        </p:nvPicPr>
        <p:blipFill rotWithShape="1">
          <a:blip r:embed="rId3">
            <a:extLst>
              <a:ext uri="{28A0092B-C50C-407E-A947-70E740481C1C}">
                <a14:useLocalDpi xmlns:a14="http://schemas.microsoft.com/office/drawing/2010/main" val="0"/>
              </a:ext>
            </a:extLst>
          </a:blip>
          <a:srcRect t="11436" r="4" b="10266"/>
          <a:stretch/>
        </p:blipFill>
        <p:spPr>
          <a:xfrm>
            <a:off x="3871539" y="3272588"/>
            <a:ext cx="4579036" cy="3585411"/>
          </a:xfrm>
          <a:prstGeom prst="rect">
            <a:avLst/>
          </a:prstGeom>
        </p:spPr>
      </p:pic>
      <p:pic>
        <p:nvPicPr>
          <p:cNvPr id="11" name="Picture 10" descr="A bowl of rice with broccoli and a spoon&#10;&#10;Description automatically generated with medium confidence">
            <a:extLst>
              <a:ext uri="{FF2B5EF4-FFF2-40B4-BE49-F238E27FC236}">
                <a16:creationId xmlns:a16="http://schemas.microsoft.com/office/drawing/2014/main" id="{B0B80B08-8E0C-B26C-08F9-2F7F791D651F}"/>
              </a:ext>
            </a:extLst>
          </p:cNvPr>
          <p:cNvPicPr>
            <a:picLocks noChangeAspect="1"/>
          </p:cNvPicPr>
          <p:nvPr/>
        </p:nvPicPr>
        <p:blipFill rotWithShape="1">
          <a:blip r:embed="rId4">
            <a:extLst>
              <a:ext uri="{28A0092B-C50C-407E-A947-70E740481C1C}">
                <a14:useLocalDpi xmlns:a14="http://schemas.microsoft.com/office/drawing/2010/main" val="0"/>
              </a:ext>
            </a:extLst>
          </a:blip>
          <a:srcRect t="4874" r="2" b="2"/>
          <a:stretch/>
        </p:blipFill>
        <p:spPr>
          <a:xfrm>
            <a:off x="20" y="9"/>
            <a:ext cx="5459914"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5" name="Picture 4" descr="A picture containing sweet potato, sliced, slice, vegetable&#10;&#10;Description automatically generated">
            <a:extLst>
              <a:ext uri="{FF2B5EF4-FFF2-40B4-BE49-F238E27FC236}">
                <a16:creationId xmlns:a16="http://schemas.microsoft.com/office/drawing/2014/main" id="{491AEE88-6835-B135-A245-E3755C676568}"/>
              </a:ext>
            </a:extLst>
          </p:cNvPr>
          <p:cNvPicPr>
            <a:picLocks noChangeAspect="1"/>
          </p:cNvPicPr>
          <p:nvPr/>
        </p:nvPicPr>
        <p:blipFill rotWithShape="1">
          <a:blip r:embed="rId5">
            <a:extLst>
              <a:ext uri="{28A0092B-C50C-407E-A947-70E740481C1C}">
                <a14:useLocalDpi xmlns:a14="http://schemas.microsoft.com/office/drawing/2010/main" val="0"/>
              </a:ext>
            </a:extLst>
          </a:blip>
          <a:srcRect l="26374" r="5379" b="-1"/>
          <a:stretch/>
        </p:blipFill>
        <p:spPr>
          <a:xfrm>
            <a:off x="5593726" y="-22547"/>
            <a:ext cx="2856849" cy="3139531"/>
          </a:xfrm>
          <a:prstGeom prst="rect">
            <a:avLst/>
          </a:prstGeom>
        </p:spPr>
      </p:pic>
      <p:pic>
        <p:nvPicPr>
          <p:cNvPr id="3" name="Picture 2" descr="A plate of food&#10;&#10;Description automatically generated with medium confidence">
            <a:extLst>
              <a:ext uri="{FF2B5EF4-FFF2-40B4-BE49-F238E27FC236}">
                <a16:creationId xmlns:a16="http://schemas.microsoft.com/office/drawing/2014/main" id="{1815EEAB-F16F-C144-B700-EC7DEBEA0CD1}"/>
              </a:ext>
            </a:extLst>
          </p:cNvPr>
          <p:cNvPicPr>
            <a:picLocks noChangeAspect="1"/>
          </p:cNvPicPr>
          <p:nvPr/>
        </p:nvPicPr>
        <p:blipFill rotWithShape="1">
          <a:blip r:embed="rId6">
            <a:extLst>
              <a:ext uri="{28A0092B-C50C-407E-A947-70E740481C1C}">
                <a14:useLocalDpi xmlns:a14="http://schemas.microsoft.com/office/drawing/2010/main" val="0"/>
              </a:ext>
            </a:extLst>
          </a:blip>
          <a:srcRect r="24439" b="1"/>
          <a:stretch/>
        </p:blipFill>
        <p:spPr>
          <a:xfrm>
            <a:off x="20" y="4065775"/>
            <a:ext cx="3750870" cy="2792224"/>
          </a:xfrm>
          <a:prstGeom prst="rect">
            <a:avLst/>
          </a:prstGeom>
        </p:spPr>
      </p:pic>
      <p:sp>
        <p:nvSpPr>
          <p:cNvPr id="30" name="Rectangle 29">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67928" y="0"/>
            <a:ext cx="576072"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8524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 name="Rectangle 57">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59">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2" name="Rectangle 61">
            <a:extLst>
              <a:ext uri="{FF2B5EF4-FFF2-40B4-BE49-F238E27FC236}">
                <a16:creationId xmlns:a16="http://schemas.microsoft.com/office/drawing/2014/main" id="{B0751082-60BF-432A-AD9D-04B0BAC50A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63">
            <a:extLst>
              <a:ext uri="{FF2B5EF4-FFF2-40B4-BE49-F238E27FC236}">
                <a16:creationId xmlns:a16="http://schemas.microsoft.com/office/drawing/2014/main" id="{C6244B84-452A-4BE8-BEA4-A7CCA098C4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819"/>
            <a:ext cx="9140637" cy="6875819"/>
          </a:xfrm>
          <a:prstGeom prst="rect">
            <a:avLst/>
          </a:prstGeom>
          <a:gradFill>
            <a:gsLst>
              <a:gs pos="0">
                <a:schemeClr val="accent5">
                  <a:alpha val="83000"/>
                </a:schemeClr>
              </a:gs>
              <a:gs pos="100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65">
            <a:extLst>
              <a:ext uri="{FF2B5EF4-FFF2-40B4-BE49-F238E27FC236}">
                <a16:creationId xmlns:a16="http://schemas.microsoft.com/office/drawing/2014/main" id="{96220EA9-AB07-4E8F-9E57-B281453FF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11878" y="2025880"/>
            <a:ext cx="6887450" cy="2776794"/>
          </a:xfrm>
          <a:prstGeom prst="rect">
            <a:avLst/>
          </a:prstGeom>
          <a:gradFill>
            <a:gsLst>
              <a:gs pos="36000">
                <a:schemeClr val="accent2">
                  <a:lumMod val="60000"/>
                  <a:lumOff val="40000"/>
                  <a:alpha val="68000"/>
                </a:schemeClr>
              </a:gs>
              <a:gs pos="100000">
                <a:schemeClr val="accent2">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CC44646F-1A59-47A2-AD5D-54DCAECD5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27821" y="-1154818"/>
            <a:ext cx="6881635" cy="9143999"/>
          </a:xfrm>
          <a:prstGeom prst="rect">
            <a:avLst/>
          </a:prstGeom>
          <a:gradFill>
            <a:gsLst>
              <a:gs pos="6000">
                <a:schemeClr val="accent2">
                  <a:alpha val="88000"/>
                </a:schemeClr>
              </a:gs>
              <a:gs pos="88000">
                <a:schemeClr val="accent4">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C7544BED-FB42-4737-9370-482C3CE0D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25752" y="-2231570"/>
            <a:ext cx="4692495" cy="9144002"/>
          </a:xfrm>
          <a:prstGeom prst="rect">
            <a:avLst/>
          </a:prstGeom>
          <a:gradFill>
            <a:gsLst>
              <a:gs pos="0">
                <a:schemeClr val="accent4">
                  <a:alpha val="0"/>
                </a:schemeClr>
              </a:gs>
              <a:gs pos="99000">
                <a:schemeClr val="accent5">
                  <a:alpha val="6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776C871-6381-4F2E-819B-B6D9619D7BED}"/>
              </a:ext>
            </a:extLst>
          </p:cNvPr>
          <p:cNvSpPr>
            <a:spLocks noGrp="1"/>
          </p:cNvSpPr>
          <p:nvPr>
            <p:ph type="title"/>
          </p:nvPr>
        </p:nvSpPr>
        <p:spPr>
          <a:xfrm>
            <a:off x="1028700" y="746974"/>
            <a:ext cx="7086600" cy="936972"/>
          </a:xfrm>
        </p:spPr>
        <p:txBody>
          <a:bodyPr vert="horz" lIns="0" tIns="0" rIns="0" bIns="0" rtlCol="0" anchor="ctr">
            <a:normAutofit/>
          </a:bodyPr>
          <a:lstStyle/>
          <a:p>
            <a:pPr algn="ctr"/>
            <a:r>
              <a:rPr lang="en-US" sz="2800" spc="750">
                <a:solidFill>
                  <a:schemeClr val="bg1"/>
                </a:solidFill>
              </a:rPr>
              <a:t>Hidden cultural impact</a:t>
            </a:r>
          </a:p>
        </p:txBody>
      </p:sp>
      <p:pic>
        <p:nvPicPr>
          <p:cNvPr id="9" name="Picture 8" descr="Text&#10;&#10;Description automatically generated">
            <a:extLst>
              <a:ext uri="{FF2B5EF4-FFF2-40B4-BE49-F238E27FC236}">
                <a16:creationId xmlns:a16="http://schemas.microsoft.com/office/drawing/2014/main" id="{1341160F-DDF9-DCE1-2CD9-F3941FCD20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 y="3403158"/>
            <a:ext cx="2235639" cy="1676729"/>
          </a:xfrm>
          <a:prstGeom prst="rect">
            <a:avLst/>
          </a:prstGeom>
        </p:spPr>
      </p:pic>
      <p:pic>
        <p:nvPicPr>
          <p:cNvPr id="6" name="Picture 5" descr="A picture containing cup, plate, beverage, meal&#10;&#10;Description automatically generated">
            <a:extLst>
              <a:ext uri="{FF2B5EF4-FFF2-40B4-BE49-F238E27FC236}">
                <a16:creationId xmlns:a16="http://schemas.microsoft.com/office/drawing/2014/main" id="{19864F25-54D7-A533-E216-ECD2005202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5922" y="2869355"/>
            <a:ext cx="2189620" cy="2189620"/>
          </a:xfrm>
          <a:prstGeom prst="rect">
            <a:avLst/>
          </a:prstGeom>
        </p:spPr>
      </p:pic>
      <p:pic>
        <p:nvPicPr>
          <p:cNvPr id="11" name="Picture 10" descr="A picture containing text, toiletry, skin cream&#10;&#10;Description automatically generated">
            <a:extLst>
              <a:ext uri="{FF2B5EF4-FFF2-40B4-BE49-F238E27FC236}">
                <a16:creationId xmlns:a16="http://schemas.microsoft.com/office/drawing/2014/main" id="{D73878E3-EC19-1309-A9C3-311F0BC7DD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9186" y="2910723"/>
            <a:ext cx="2156114" cy="2156114"/>
          </a:xfrm>
          <a:prstGeom prst="rect">
            <a:avLst/>
          </a:prstGeom>
        </p:spPr>
      </p:pic>
    </p:spTree>
    <p:extLst>
      <p:ext uri="{BB962C8B-B14F-4D97-AF65-F5344CB8AC3E}">
        <p14:creationId xmlns:p14="http://schemas.microsoft.com/office/powerpoint/2010/main" val="3415413501"/>
      </p:ext>
    </p:extLst>
  </p:cSld>
  <p:clrMapOvr>
    <a:masterClrMapping/>
  </p:clrMapOvr>
</p:sld>
</file>

<file path=ppt/theme/theme1.xml><?xml version="1.0" encoding="utf-8"?>
<a:theme xmlns:a="http://schemas.openxmlformats.org/drawingml/2006/main" name="GradientRiseVTI">
  <a:themeElements>
    <a:clrScheme name="AnalogousFromDarkSeedLeftStep">
      <a:dk1>
        <a:srgbClr val="000000"/>
      </a:dk1>
      <a:lt1>
        <a:srgbClr val="FFFFFF"/>
      </a:lt1>
      <a:dk2>
        <a:srgbClr val="1B2830"/>
      </a:dk2>
      <a:lt2>
        <a:srgbClr val="F1F3F0"/>
      </a:lt2>
      <a:accent1>
        <a:srgbClr val="A629E7"/>
      </a:accent1>
      <a:accent2>
        <a:srgbClr val="592FD9"/>
      </a:accent2>
      <a:accent3>
        <a:srgbClr val="294AE7"/>
      </a:accent3>
      <a:accent4>
        <a:srgbClr val="1787D5"/>
      </a:accent4>
      <a:accent5>
        <a:srgbClr val="22BFBE"/>
      </a:accent5>
      <a:accent6>
        <a:srgbClr val="16C67B"/>
      </a:accent6>
      <a:hlink>
        <a:srgbClr val="3897A9"/>
      </a:hlink>
      <a:folHlink>
        <a:srgbClr val="7F7F7F"/>
      </a:folHlink>
    </a:clrScheme>
    <a:fontScheme name="Avenir">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TM03457510[[fn=Savon]]</Template>
  <TotalTime>2379</TotalTime>
  <Words>1916</Words>
  <Application>Microsoft Office PowerPoint</Application>
  <PresentationFormat>On-screen Show (4:3)</PresentationFormat>
  <Paragraphs>186</Paragraphs>
  <Slides>28</Slides>
  <Notes>25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28</vt:i4>
      </vt:variant>
    </vt:vector>
  </HeadingPairs>
  <TitlesOfParts>
    <vt:vector size="39" baseType="lpstr">
      <vt:lpstr>Arial</vt:lpstr>
      <vt:lpstr>Arial Black</vt:lpstr>
      <vt:lpstr>Calibri</vt:lpstr>
      <vt:lpstr>Calibri Light</vt:lpstr>
      <vt:lpstr>CNNTravel</vt:lpstr>
      <vt:lpstr>Georgia</vt:lpstr>
      <vt:lpstr>Open Sans</vt:lpstr>
      <vt:lpstr>Roboto</vt:lpstr>
      <vt:lpstr>Tw Cen MT</vt:lpstr>
      <vt:lpstr>GradientRiseVTI</vt:lpstr>
      <vt:lpstr>1_Office Theme</vt:lpstr>
      <vt:lpstr>The Cultural Impact of Low Country Historical Foodways on Community Health</vt:lpstr>
      <vt:lpstr>PowerPoint Presentation</vt:lpstr>
      <vt:lpstr>The Cultural Impact of Low Country Historical Foodways on Community Health</vt:lpstr>
      <vt:lpstr>Who are the Gullah Geechee?</vt:lpstr>
      <vt:lpstr>Transatlantic Slave Route</vt:lpstr>
      <vt:lpstr>PowerPoint Presentation</vt:lpstr>
      <vt:lpstr>Defining Gullah Food</vt:lpstr>
      <vt:lpstr>PowerPoint Presentation</vt:lpstr>
      <vt:lpstr>Hidden cultural impact</vt:lpstr>
      <vt:lpstr>PowerPoint Presentation</vt:lpstr>
      <vt:lpstr>Gullah Cooking vs Soul Food vs Southern Cooking</vt:lpstr>
      <vt:lpstr>Perloo</vt:lpstr>
      <vt:lpstr>The Cultural Impact of Low Country Historical Foodways on Community Health</vt:lpstr>
      <vt:lpstr>Gullah Geechee Environmental &amp; Energy Programming</vt:lpstr>
      <vt:lpstr>PowerPoint Presentation</vt:lpstr>
      <vt:lpstr>The Cultural Impact of Low Country Historical Foodways on Community Health</vt:lpstr>
      <vt:lpstr>Gullah Geechee Cultural Heritage Tourism potential</vt:lpstr>
      <vt:lpstr>Gullah Geechee Seafood Trail</vt:lpstr>
      <vt:lpstr>PowerPoint Presentation</vt:lpstr>
      <vt:lpstr>The Cultural Impact of Low Country Historical Foodways on Community Health</vt:lpstr>
      <vt:lpstr>Farmers network</vt:lpstr>
      <vt:lpstr>Gullah preservation society community garden</vt:lpstr>
      <vt:lpstr>Gullah preservation society community garden</vt:lpstr>
      <vt:lpstr>CHALLENGES to health equity</vt:lpstr>
      <vt:lpstr>SOLUTIONS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marilyn.hemingway@gmail.com</dc:creator>
  <cp:lastModifiedBy>katie@z-strategies.com</cp:lastModifiedBy>
  <cp:revision>29</cp:revision>
  <dcterms:created xsi:type="dcterms:W3CDTF">2021-05-18T18:00:53Z</dcterms:created>
  <dcterms:modified xsi:type="dcterms:W3CDTF">2022-05-27T00:55:23Z</dcterms:modified>
</cp:coreProperties>
</file>