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37"/>
  </p:notesMasterIdLst>
  <p:sldIdLst>
    <p:sldId id="3026" r:id="rId3"/>
    <p:sldId id="3063" r:id="rId4"/>
    <p:sldId id="3019" r:id="rId5"/>
    <p:sldId id="3025" r:id="rId6"/>
    <p:sldId id="3055" r:id="rId7"/>
    <p:sldId id="3056" r:id="rId8"/>
    <p:sldId id="3057" r:id="rId9"/>
    <p:sldId id="3059" r:id="rId10"/>
    <p:sldId id="3060" r:id="rId11"/>
    <p:sldId id="3066" r:id="rId12"/>
    <p:sldId id="3062" r:id="rId13"/>
    <p:sldId id="3068" r:id="rId14"/>
    <p:sldId id="3061" r:id="rId15"/>
    <p:sldId id="3069" r:id="rId16"/>
    <p:sldId id="3070" r:id="rId17"/>
    <p:sldId id="3071" r:id="rId18"/>
    <p:sldId id="3072" r:id="rId19"/>
    <p:sldId id="3073" r:id="rId20"/>
    <p:sldId id="3074" r:id="rId21"/>
    <p:sldId id="3076" r:id="rId22"/>
    <p:sldId id="3078" r:id="rId23"/>
    <p:sldId id="3079" r:id="rId24"/>
    <p:sldId id="3080" r:id="rId25"/>
    <p:sldId id="3081" r:id="rId26"/>
    <p:sldId id="280" r:id="rId27"/>
    <p:sldId id="3086" r:id="rId28"/>
    <p:sldId id="277" r:id="rId29"/>
    <p:sldId id="3083" r:id="rId30"/>
    <p:sldId id="3085" r:id="rId31"/>
    <p:sldId id="276" r:id="rId32"/>
    <p:sldId id="3084" r:id="rId33"/>
    <p:sldId id="3087" r:id="rId34"/>
    <p:sldId id="3088" r:id="rId35"/>
    <p:sldId id="30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2EB8B-FBC5-00F8-F897-597DF0ADC335}" v="6" dt="2023-04-03T20:42:43.252"/>
    <p1510:client id="{F3E5C33E-11D7-4C9F-817A-656974B1E94C}" v="8" dt="2023-04-03T20:23:19.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2FED6-8358-4F3F-A1F8-5A4DE829D7BE}" type="datetimeFigureOut">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4D715-7397-4F6C-8594-B3C0E60B0CF4}" type="slidenum">
              <a:t>‹#›</a:t>
            </a:fld>
            <a:endParaRPr lang="en-US"/>
          </a:p>
        </p:txBody>
      </p:sp>
    </p:spTree>
    <p:extLst>
      <p:ext uri="{BB962C8B-B14F-4D97-AF65-F5344CB8AC3E}">
        <p14:creationId xmlns:p14="http://schemas.microsoft.com/office/powerpoint/2010/main" val="100707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D0DD30-AA82-4A55-A15E-95D7ADDED0CC}" type="slidenum">
              <a:rPr lang="en-US" smtClean="0"/>
              <a:t>23</a:t>
            </a:fld>
            <a:endParaRPr lang="en-US"/>
          </a:p>
        </p:txBody>
      </p:sp>
    </p:spTree>
    <p:extLst>
      <p:ext uri="{BB962C8B-B14F-4D97-AF65-F5344CB8AC3E}">
        <p14:creationId xmlns:p14="http://schemas.microsoft.com/office/powerpoint/2010/main" val="3772703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150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65" t="369" r="1" b="1"/>
          <a:stretch/>
        </p:blipFill>
        <p:spPr>
          <a:xfrm>
            <a:off x="0" y="1"/>
            <a:ext cx="2396260" cy="2372439"/>
          </a:xfrm>
          <a:prstGeom prst="rect">
            <a:avLst/>
          </a:prstGeom>
        </p:spPr>
      </p:pic>
      <p:sp>
        <p:nvSpPr>
          <p:cNvPr id="2" name="Title 1"/>
          <p:cNvSpPr>
            <a:spLocks noGrp="1"/>
          </p:cNvSpPr>
          <p:nvPr>
            <p:ph type="ctrTitle"/>
          </p:nvPr>
        </p:nvSpPr>
        <p:spPr>
          <a:xfrm>
            <a:off x="2304497" y="3347065"/>
            <a:ext cx="7759660" cy="1043786"/>
          </a:xfrm>
        </p:spPr>
        <p:txBody>
          <a:bodyPr anchor="t" anchorCtr="0">
            <a:noAutofit/>
          </a:bodyPr>
          <a:lstStyle>
            <a:lvl1pPr>
              <a:defRPr sz="3333" b="1" cap="all" baseline="0"/>
            </a:lvl1pPr>
          </a:lstStyle>
          <a:p>
            <a:r>
              <a:rPr lang="en-US"/>
              <a:t>Click to edit Master title style</a:t>
            </a:r>
          </a:p>
        </p:txBody>
      </p:sp>
      <p:sp>
        <p:nvSpPr>
          <p:cNvPr id="3" name="Subtitle 2"/>
          <p:cNvSpPr>
            <a:spLocks noGrp="1"/>
          </p:cNvSpPr>
          <p:nvPr>
            <p:ph type="subTitle" idx="1"/>
          </p:nvPr>
        </p:nvSpPr>
        <p:spPr>
          <a:xfrm>
            <a:off x="2298591" y="4473906"/>
            <a:ext cx="7777068" cy="903914"/>
          </a:xfrm>
        </p:spPr>
        <p:txBody>
          <a:bodyPr>
            <a:normAutofit/>
          </a:bodyPr>
          <a:lstStyle>
            <a:lvl1pPr marL="0" indent="0" algn="l">
              <a:buNone/>
              <a:defRPr sz="2417" b="0">
                <a:solidFill>
                  <a:schemeClr val="tx1">
                    <a:lumMod val="75000"/>
                    <a:lumOff val="2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7302" y="2991059"/>
            <a:ext cx="7437120" cy="25014"/>
          </a:xfrm>
          <a:prstGeom prst="rect">
            <a:avLst/>
          </a:prstGeom>
        </p:spPr>
      </p:pic>
      <p:pic>
        <p:nvPicPr>
          <p:cNvPr id="9" name="Picture 8">
            <a:extLst>
              <a:ext uri="{FF2B5EF4-FFF2-40B4-BE49-F238E27FC236}">
                <a16:creationId xmlns:a16="http://schemas.microsoft.com/office/drawing/2014/main" id="{60FC7A15-30F9-489B-9972-7849F7BF75D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7519"/>
          <a:stretch/>
        </p:blipFill>
        <p:spPr>
          <a:xfrm>
            <a:off x="2287548" y="1377856"/>
            <a:ext cx="7066278" cy="1492940"/>
          </a:xfrm>
          <a:prstGeom prst="rect">
            <a:avLst/>
          </a:prstGeom>
        </p:spPr>
      </p:pic>
    </p:spTree>
    <p:extLst>
      <p:ext uri="{BB962C8B-B14F-4D97-AF65-F5344CB8AC3E}">
        <p14:creationId xmlns:p14="http://schemas.microsoft.com/office/powerpoint/2010/main" val="32516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100976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amp;W Ph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506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ull B&amp;W Ph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1111" b="13889"/>
          <a:stretch/>
        </p:blipFill>
        <p:spPr>
          <a:xfrm>
            <a:off x="0" y="0"/>
            <a:ext cx="12192000" cy="6858000"/>
          </a:xfrm>
          <a:prstGeom prst="rect">
            <a:avLst/>
          </a:prstGeom>
        </p:spPr>
      </p:pic>
    </p:spTree>
    <p:extLst>
      <p:ext uri="{BB962C8B-B14F-4D97-AF65-F5344CB8AC3E}">
        <p14:creationId xmlns:p14="http://schemas.microsoft.com/office/powerpoint/2010/main" val="25248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B&amp;W Ph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3289" b="21711"/>
          <a:stretch/>
        </p:blipFill>
        <p:spPr>
          <a:xfrm>
            <a:off x="0" y="0"/>
            <a:ext cx="12192000" cy="6858000"/>
          </a:xfrm>
          <a:prstGeom prst="rect">
            <a:avLst/>
          </a:prstGeom>
        </p:spPr>
      </p:pic>
    </p:spTree>
    <p:extLst>
      <p:ext uri="{BB962C8B-B14F-4D97-AF65-F5344CB8AC3E}">
        <p14:creationId xmlns:p14="http://schemas.microsoft.com/office/powerpoint/2010/main" val="177924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65" t="369" r="1" b="1"/>
          <a:stretch/>
        </p:blipFill>
        <p:spPr>
          <a:xfrm>
            <a:off x="0" y="0"/>
            <a:ext cx="3194765" cy="2372264"/>
          </a:xfrm>
          <a:prstGeom prst="rect">
            <a:avLst/>
          </a:prstGeom>
        </p:spPr>
      </p:pic>
      <p:sp>
        <p:nvSpPr>
          <p:cNvPr id="2" name="Title 1"/>
          <p:cNvSpPr>
            <a:spLocks noGrp="1"/>
          </p:cNvSpPr>
          <p:nvPr>
            <p:ph type="ctrTitle"/>
          </p:nvPr>
        </p:nvSpPr>
        <p:spPr>
          <a:xfrm>
            <a:off x="2431011" y="3347065"/>
            <a:ext cx="7759660" cy="1043786"/>
          </a:xfrm>
        </p:spPr>
        <p:txBody>
          <a:bodyPr anchor="t" anchorCtr="0">
            <a:noAutofit/>
          </a:bodyPr>
          <a:lstStyle>
            <a:lvl1pPr>
              <a:defRPr sz="2800" b="1" cap="all" baseline="0"/>
            </a:lvl1pPr>
          </a:lstStyle>
          <a:p>
            <a:r>
              <a:rPr lang="en-US"/>
              <a:t>Click to edit Master title style</a:t>
            </a:r>
          </a:p>
        </p:txBody>
      </p:sp>
      <p:sp>
        <p:nvSpPr>
          <p:cNvPr id="3" name="Subtitle 2"/>
          <p:cNvSpPr>
            <a:spLocks noGrp="1"/>
          </p:cNvSpPr>
          <p:nvPr>
            <p:ph type="subTitle" idx="1"/>
          </p:nvPr>
        </p:nvSpPr>
        <p:spPr>
          <a:xfrm>
            <a:off x="2425106" y="4473905"/>
            <a:ext cx="7777068" cy="903914"/>
          </a:xfrm>
        </p:spPr>
        <p:txBody>
          <a:bodyPr>
            <a:normAutofit/>
          </a:bodyPr>
          <a:lstStyle>
            <a:lvl1pPr marL="0" indent="0" algn="l">
              <a:buNone/>
              <a:defRPr sz="2000" b="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3816" y="2991058"/>
            <a:ext cx="7290816" cy="2452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11027" y="1550018"/>
            <a:ext cx="7314683" cy="1141907"/>
          </a:xfrm>
          <a:prstGeom prst="rect">
            <a:avLst/>
          </a:prstGeom>
        </p:spPr>
      </p:pic>
    </p:spTree>
    <p:extLst>
      <p:ext uri="{BB962C8B-B14F-4D97-AF65-F5344CB8AC3E}">
        <p14:creationId xmlns:p14="http://schemas.microsoft.com/office/powerpoint/2010/main" val="387279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10" name="Rectangle 9"/>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65" t="369" r="1" b="1"/>
          <a:stretch/>
        </p:blipFill>
        <p:spPr>
          <a:xfrm>
            <a:off x="0" y="0"/>
            <a:ext cx="3194765" cy="237226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39" y="2952398"/>
            <a:ext cx="7534656" cy="1176247"/>
          </a:xfrm>
          <a:prstGeom prst="rect">
            <a:avLst/>
          </a:prstGeom>
        </p:spPr>
      </p:pic>
    </p:spTree>
    <p:extLst>
      <p:ext uri="{BB962C8B-B14F-4D97-AF65-F5344CB8AC3E}">
        <p14:creationId xmlns:p14="http://schemas.microsoft.com/office/powerpoint/2010/main" val="230983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536155"/>
            <a:ext cx="10363200" cy="550994"/>
          </a:xfrm>
        </p:spPr>
        <p:txBody>
          <a:bodyPr anchor="b" anchorCtr="0">
            <a:normAutofit/>
          </a:bodyPr>
          <a:lstStyle>
            <a:lvl1pPr algn="ctr">
              <a:defRPr sz="2000" b="1" cap="all"/>
            </a:lvl1pPr>
          </a:lstStyle>
          <a:p>
            <a:r>
              <a:rPr lang="en-US"/>
              <a:t>Click to edit Master title style</a:t>
            </a:r>
          </a:p>
        </p:txBody>
      </p:sp>
      <p:sp>
        <p:nvSpPr>
          <p:cNvPr id="3" name="Text Placeholder 2"/>
          <p:cNvSpPr>
            <a:spLocks noGrp="1"/>
          </p:cNvSpPr>
          <p:nvPr>
            <p:ph type="body" idx="1"/>
          </p:nvPr>
        </p:nvSpPr>
        <p:spPr>
          <a:xfrm>
            <a:off x="963084" y="3208717"/>
            <a:ext cx="10363200" cy="683775"/>
          </a:xfrm>
        </p:spPr>
        <p:txBody>
          <a:bodyPr anchor="t" anchorCtr="0">
            <a:normAutofit/>
          </a:bodyPr>
          <a:lstStyle>
            <a:lvl1pPr marL="0" indent="0" algn="ctr">
              <a:buNone/>
              <a:defRPr sz="18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384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43330" y="1778743"/>
            <a:ext cx="9909409" cy="4009582"/>
          </a:xfrm>
        </p:spPr>
        <p:txBody>
          <a:bodyPr>
            <a:normAutofit/>
          </a:bodyPr>
          <a:lstStyle>
            <a:lvl1pPr>
              <a:lnSpc>
                <a:spcPct val="140000"/>
              </a:lnSpc>
              <a:defRPr sz="1600"/>
            </a:lvl1pPr>
            <a:lvl2pPr>
              <a:lnSpc>
                <a:spcPct val="140000"/>
              </a:lnSpc>
              <a:defRPr sz="1400"/>
            </a:lvl2pPr>
            <a:lvl3pPr>
              <a:lnSpc>
                <a:spcPct val="140000"/>
              </a:lnSpc>
              <a:defRPr sz="1200"/>
            </a:lvl3pPr>
            <a:lvl4pPr>
              <a:lnSpc>
                <a:spcPct val="140000"/>
              </a:lnSpc>
              <a:defRPr sz="1100"/>
            </a:lvl4pPr>
            <a:lvl5pPr>
              <a:lnSpc>
                <a:spcPct val="14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252535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4803" y="1824951"/>
            <a:ext cx="9896608" cy="3961701"/>
          </a:xfrm>
        </p:spPr>
        <p:txBody>
          <a:bodyPr>
            <a:normAutofit/>
          </a:bodyPr>
          <a:lstStyle>
            <a:lvl1pPr marL="168275" indent="-168275">
              <a:lnSpc>
                <a:spcPct val="100000"/>
              </a:lnSpc>
              <a:spcBef>
                <a:spcPts val="0"/>
              </a:spcBef>
              <a:spcAft>
                <a:spcPts val="600"/>
              </a:spcAft>
              <a:buFont typeface="Arial" panose="020B0604020202020204" pitchFamily="34" charset="0"/>
              <a:buChar char="•"/>
              <a:defRPr sz="1600" b="0">
                <a:solidFill>
                  <a:schemeClr val="tx1">
                    <a:lumMod val="75000"/>
                    <a:lumOff val="25000"/>
                  </a:schemeClr>
                </a:solidFill>
              </a:defRPr>
            </a:lvl1pPr>
            <a:lvl2pPr marL="285750" indent="-285750">
              <a:lnSpc>
                <a:spcPct val="140000"/>
              </a:lnSpc>
              <a:buFont typeface="Arial" panose="020B0604020202020204" pitchFamily="34" charset="0"/>
              <a:buChar char="•"/>
              <a:defRPr sz="1400"/>
            </a:lvl2pPr>
            <a:lvl3pPr marL="344488" indent="-117475">
              <a:lnSpc>
                <a:spcPct val="100000"/>
              </a:lnSpc>
              <a:spcBef>
                <a:spcPts val="0"/>
              </a:spcBef>
              <a:spcAft>
                <a:spcPts val="600"/>
              </a:spcAft>
              <a:defRPr sz="1400">
                <a:solidFill>
                  <a:schemeClr val="tx1">
                    <a:lumMod val="75000"/>
                    <a:lumOff val="25000"/>
                  </a:schemeClr>
                </a:solidFill>
              </a:defRPr>
            </a:lvl3pPr>
            <a:lvl4pPr marL="569913" indent="-166688">
              <a:lnSpc>
                <a:spcPct val="100000"/>
              </a:lnSpc>
              <a:spcBef>
                <a:spcPts val="0"/>
              </a:spcBef>
              <a:spcAft>
                <a:spcPts val="600"/>
              </a:spcAft>
              <a:defRPr sz="1200">
                <a:solidFill>
                  <a:schemeClr val="tx1">
                    <a:lumMod val="75000"/>
                    <a:lumOff val="25000"/>
                  </a:schemeClr>
                </a:solidFill>
              </a:defRPr>
            </a:lvl4pPr>
            <a:lvl5pPr marL="746125" indent="-176213">
              <a:lnSpc>
                <a:spcPct val="100000"/>
              </a:lnSpc>
              <a:spcBef>
                <a:spcPts val="0"/>
              </a:spcBef>
              <a:spcAft>
                <a:spcPts val="600"/>
              </a:spcAft>
              <a:defRPr sz="1100">
                <a:solidFill>
                  <a:schemeClr val="tx1">
                    <a:lumMod val="75000"/>
                    <a:lumOff val="25000"/>
                  </a:schemeClr>
                </a:solidFill>
              </a:defRPr>
            </a:lvl5pPr>
            <a:lvl6pPr marL="855663" indent="-109538">
              <a:lnSpc>
                <a:spcPct val="100000"/>
              </a:lnSpc>
              <a:spcBef>
                <a:spcPts val="0"/>
              </a:spcBef>
              <a:spcAft>
                <a:spcPts val="600"/>
              </a:spcAft>
              <a:defRPr sz="1000">
                <a:solidFill>
                  <a:schemeClr val="tx1">
                    <a:lumMod val="75000"/>
                    <a:lumOff val="25000"/>
                  </a:schemeClr>
                </a:solidFill>
              </a:defRPr>
            </a:lvl6pPr>
          </a:lstStyle>
          <a:p>
            <a:pPr lvl="0"/>
            <a:r>
              <a:rPr lang="en-US"/>
              <a:t>Click to edit Master text styles</a:t>
            </a:r>
          </a:p>
          <a:p>
            <a:pPr lvl="2"/>
            <a:r>
              <a:rPr lang="en-US"/>
              <a:t>Second level</a:t>
            </a:r>
          </a:p>
          <a:p>
            <a:pPr lvl="3"/>
            <a:r>
              <a:rPr lang="en-US"/>
              <a:t>Third level</a:t>
            </a:r>
          </a:p>
          <a:p>
            <a:pPr lvl="4"/>
            <a:r>
              <a:rPr lang="en-US"/>
              <a:t>Fourth level</a:t>
            </a:r>
          </a:p>
          <a:p>
            <a:pPr lvl="5"/>
            <a:r>
              <a:rPr lang="en-US"/>
              <a:t>Fifth level</a:t>
            </a:r>
          </a:p>
        </p:txBody>
      </p:sp>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15174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48287" y="1785668"/>
            <a:ext cx="4876800" cy="4097214"/>
          </a:xfrm>
        </p:spPr>
        <p:txBody>
          <a:bodyPr vert="horz" lIns="91440" tIns="45720" rIns="91440" bIns="45720" rtlCol="0">
            <a:normAutofit/>
          </a:bodyPr>
          <a:lstStyle>
            <a:lvl1pPr>
              <a:lnSpc>
                <a:spcPct val="120000"/>
              </a:lnSpc>
              <a:defRPr lang="en-US" sz="1600" dirty="0" smtClean="0"/>
            </a:lvl1pPr>
            <a:lvl2pPr>
              <a:lnSpc>
                <a:spcPct val="120000"/>
              </a:lnSpc>
              <a:defRPr lang="en-US" dirty="0" smtClean="0"/>
            </a:lvl2pPr>
            <a:lvl3pPr>
              <a:lnSpc>
                <a:spcPct val="120000"/>
              </a:lnSpc>
              <a:defRPr lang="en-US" dirty="0" smtClean="0"/>
            </a:lvl3pPr>
            <a:lvl4pPr>
              <a:lnSpc>
                <a:spcPct val="120000"/>
              </a:lnSpc>
              <a:defRPr lang="en-US" dirty="0" smtClean="0"/>
            </a:lvl4pPr>
            <a:lvl5pPr>
              <a:lnSpc>
                <a:spcPct val="120000"/>
              </a:lnSpc>
              <a:defRPr lang="en-US" dirty="0"/>
            </a:lvl5pPr>
          </a:lstStyle>
          <a:p>
            <a:pPr lvl="0">
              <a:lnSpc>
                <a:spcPct val="140000"/>
              </a:lnSpc>
            </a:pPr>
            <a:r>
              <a:rPr lang="en-US"/>
              <a:t>Click to edit Master text styles</a:t>
            </a:r>
          </a:p>
          <a:p>
            <a:pPr lvl="1">
              <a:lnSpc>
                <a:spcPct val="140000"/>
              </a:lnSpc>
            </a:pPr>
            <a:r>
              <a:rPr lang="en-US"/>
              <a:t>Second level</a:t>
            </a:r>
          </a:p>
          <a:p>
            <a:pPr lvl="2">
              <a:lnSpc>
                <a:spcPct val="140000"/>
              </a:lnSpc>
            </a:pPr>
            <a:r>
              <a:rPr lang="en-US"/>
              <a:t>Third level</a:t>
            </a:r>
          </a:p>
          <a:p>
            <a:pPr lvl="3">
              <a:lnSpc>
                <a:spcPct val="140000"/>
              </a:lnSpc>
            </a:pPr>
            <a:r>
              <a:rPr lang="en-US"/>
              <a:t>Fourth level</a:t>
            </a:r>
          </a:p>
          <a:p>
            <a:pPr lvl="4">
              <a:lnSpc>
                <a:spcPct val="140000"/>
              </a:lnSpc>
            </a:pPr>
            <a:r>
              <a:rPr lang="en-US"/>
              <a:t>Fifth level</a:t>
            </a:r>
          </a:p>
        </p:txBody>
      </p:sp>
      <p:sp>
        <p:nvSpPr>
          <p:cNvPr id="4" name="Content Placeholder 3"/>
          <p:cNvSpPr>
            <a:spLocks noGrp="1"/>
          </p:cNvSpPr>
          <p:nvPr>
            <p:ph sz="half" idx="2"/>
          </p:nvPr>
        </p:nvSpPr>
        <p:spPr>
          <a:xfrm>
            <a:off x="6786111" y="1785668"/>
            <a:ext cx="4876800" cy="4097214"/>
          </a:xfrm>
        </p:spPr>
        <p:txBody>
          <a:bodyPr vert="horz" lIns="91440" tIns="45720" rIns="91440" bIns="45720" rtlCol="0">
            <a:normAutofit/>
          </a:bodyPr>
          <a:lstStyle>
            <a:lvl1pPr>
              <a:lnSpc>
                <a:spcPct val="120000"/>
              </a:lnSpc>
              <a:defRPr lang="en-US" sz="1600" dirty="0" smtClean="0"/>
            </a:lvl1pPr>
            <a:lvl2pPr>
              <a:lnSpc>
                <a:spcPct val="120000"/>
              </a:lnSpc>
              <a:defRPr lang="en-US" dirty="0" smtClean="0"/>
            </a:lvl2pPr>
            <a:lvl3pPr>
              <a:lnSpc>
                <a:spcPct val="120000"/>
              </a:lnSpc>
              <a:defRPr lang="en-US" dirty="0" smtClean="0"/>
            </a:lvl3pPr>
            <a:lvl4pPr>
              <a:lnSpc>
                <a:spcPct val="120000"/>
              </a:lnSpc>
              <a:defRPr lang="en-US" dirty="0" smtClean="0"/>
            </a:lvl4pPr>
            <a:lvl5pPr>
              <a:lnSpc>
                <a:spcPct val="120000"/>
              </a:lnSpc>
              <a:defRPr lang="en-US" dirty="0"/>
            </a:lvl5pPr>
          </a:lstStyle>
          <a:p>
            <a:pPr lvl="0">
              <a:lnSpc>
                <a:spcPct val="140000"/>
              </a:lnSpc>
            </a:pPr>
            <a:r>
              <a:rPr lang="en-US"/>
              <a:t>Click to edit Master text styles</a:t>
            </a:r>
          </a:p>
          <a:p>
            <a:pPr lvl="1">
              <a:lnSpc>
                <a:spcPct val="140000"/>
              </a:lnSpc>
            </a:pPr>
            <a:r>
              <a:rPr lang="en-US"/>
              <a:t>Second level</a:t>
            </a:r>
          </a:p>
          <a:p>
            <a:pPr lvl="2">
              <a:lnSpc>
                <a:spcPct val="140000"/>
              </a:lnSpc>
            </a:pPr>
            <a:r>
              <a:rPr lang="en-US"/>
              <a:t>Third level</a:t>
            </a:r>
          </a:p>
          <a:p>
            <a:pPr lvl="3">
              <a:lnSpc>
                <a:spcPct val="140000"/>
              </a:lnSpc>
            </a:pPr>
            <a:r>
              <a:rPr lang="en-US"/>
              <a:t>Fourth level</a:t>
            </a:r>
          </a:p>
          <a:p>
            <a:pPr lvl="4">
              <a:lnSpc>
                <a:spcPct val="140000"/>
              </a:lnSpc>
            </a:pPr>
            <a:r>
              <a:rPr lang="en-US"/>
              <a:t>Fifth level</a:t>
            </a:r>
          </a:p>
        </p:txBody>
      </p:sp>
      <p:sp>
        <p:nvSpPr>
          <p:cNvPr id="7" name="Slide Number Placeholder 6"/>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379835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igger Logo">
    <p:spTree>
      <p:nvGrpSpPr>
        <p:cNvPr id="1" name=""/>
        <p:cNvGrpSpPr/>
        <p:nvPr/>
      </p:nvGrpSpPr>
      <p:grpSpPr>
        <a:xfrm>
          <a:off x="0" y="0"/>
          <a:ext cx="0" cy="0"/>
          <a:chOff x="0" y="0"/>
          <a:chExt cx="0" cy="0"/>
        </a:xfrm>
      </p:grpSpPr>
      <p:sp>
        <p:nvSpPr>
          <p:cNvPr id="10" name="Rectangle 9"/>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150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65" t="369" r="1" b="1"/>
          <a:stretch/>
        </p:blipFill>
        <p:spPr>
          <a:xfrm>
            <a:off x="0" y="1"/>
            <a:ext cx="2396260" cy="2372439"/>
          </a:xfrm>
          <a:prstGeom prst="rect">
            <a:avLst/>
          </a:prstGeom>
        </p:spPr>
      </p:pic>
      <p:sp>
        <p:nvSpPr>
          <p:cNvPr id="2" name="Title 1"/>
          <p:cNvSpPr>
            <a:spLocks noGrp="1"/>
          </p:cNvSpPr>
          <p:nvPr>
            <p:ph type="ctrTitle"/>
          </p:nvPr>
        </p:nvSpPr>
        <p:spPr>
          <a:xfrm>
            <a:off x="2304497" y="3347065"/>
            <a:ext cx="7759660" cy="1043786"/>
          </a:xfrm>
        </p:spPr>
        <p:txBody>
          <a:bodyPr anchor="t" anchorCtr="0">
            <a:noAutofit/>
          </a:bodyPr>
          <a:lstStyle>
            <a:lvl1pPr>
              <a:defRPr sz="3333" b="1" cap="all" baseline="0"/>
            </a:lvl1pPr>
          </a:lstStyle>
          <a:p>
            <a:r>
              <a:rPr lang="en-US"/>
              <a:t>Click to edit Master title style</a:t>
            </a:r>
          </a:p>
        </p:txBody>
      </p:sp>
      <p:sp>
        <p:nvSpPr>
          <p:cNvPr id="3" name="Subtitle 2"/>
          <p:cNvSpPr>
            <a:spLocks noGrp="1"/>
          </p:cNvSpPr>
          <p:nvPr>
            <p:ph type="subTitle" idx="1"/>
          </p:nvPr>
        </p:nvSpPr>
        <p:spPr>
          <a:xfrm>
            <a:off x="2298591" y="4473906"/>
            <a:ext cx="7777068" cy="903914"/>
          </a:xfrm>
        </p:spPr>
        <p:txBody>
          <a:bodyPr>
            <a:normAutofit/>
          </a:bodyPr>
          <a:lstStyle>
            <a:lvl1pPr marL="0" indent="0" algn="l">
              <a:buNone/>
              <a:defRPr sz="2417" b="0">
                <a:solidFill>
                  <a:schemeClr val="tx1">
                    <a:lumMod val="75000"/>
                    <a:lumOff val="2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pic>
        <p:nvPicPr>
          <p:cNvPr id="4" name="Picture 3">
            <a:extLst>
              <a:ext uri="{FF2B5EF4-FFF2-40B4-BE49-F238E27FC236}">
                <a16:creationId xmlns:a16="http://schemas.microsoft.com/office/drawing/2014/main" id="{AE23E716-7696-4DE7-A3D8-3FB0D4860C0B}"/>
              </a:ext>
            </a:extLst>
          </p:cNvPr>
          <p:cNvPicPr>
            <a:picLocks noChangeAspect="1"/>
          </p:cNvPicPr>
          <p:nvPr userDrawn="1"/>
        </p:nvPicPr>
        <p:blipFill>
          <a:blip r:embed="rId3"/>
          <a:stretch>
            <a:fillRect/>
          </a:stretch>
        </p:blipFill>
        <p:spPr>
          <a:xfrm>
            <a:off x="2298591" y="1383446"/>
            <a:ext cx="7051100" cy="148629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07302" y="2991059"/>
            <a:ext cx="7437120" cy="25014"/>
          </a:xfrm>
          <a:prstGeom prst="rect">
            <a:avLst/>
          </a:prstGeom>
        </p:spPr>
      </p:pic>
    </p:spTree>
    <p:extLst>
      <p:ext uri="{BB962C8B-B14F-4D97-AF65-F5344CB8AC3E}">
        <p14:creationId xmlns:p14="http://schemas.microsoft.com/office/powerpoint/2010/main" val="33828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48287" y="1785668"/>
            <a:ext cx="4876800" cy="4097214"/>
          </a:xfrm>
        </p:spPr>
        <p:txBody>
          <a:bodyPr vert="horz" lIns="91440" tIns="45720" rIns="91440" bIns="45720" rtlCol="0">
            <a:normAutofit/>
          </a:bodyPr>
          <a:lstStyle>
            <a:lvl1pPr>
              <a:defRPr lang="en-US" sz="1600" dirty="0" smtClean="0"/>
            </a:lvl1pPr>
            <a:lvl2pPr marL="168275" indent="-168275">
              <a:buFont typeface="Arial" panose="020B0604020202020204" pitchFamily="34" charset="0"/>
              <a:buChar char="•"/>
              <a:defRPr lang="en-US" sz="1600" dirty="0" smtClean="0"/>
            </a:lvl2pPr>
            <a:lvl3pPr marL="344488" indent="-176213">
              <a:defRPr lang="en-US" sz="1400" dirty="0" smtClean="0"/>
            </a:lvl3pPr>
            <a:lvl4pPr marL="511175" indent="-166688">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6111" y="1785668"/>
            <a:ext cx="4876800" cy="4097214"/>
          </a:xfrm>
        </p:spPr>
        <p:txBody>
          <a:bodyPr vert="horz" lIns="91440" tIns="45720" rIns="91440" bIns="45720" rtlCol="0">
            <a:normAutofit/>
          </a:bodyPr>
          <a:lstStyle>
            <a:lvl1pPr>
              <a:defRPr lang="en-US" sz="1600"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marL="168275" lvl="1" indent="-168275">
              <a:buChar char="•"/>
            </a:pPr>
            <a:r>
              <a:rPr lang="en-US"/>
              <a:t>Second level</a:t>
            </a:r>
          </a:p>
          <a:p>
            <a:pPr marL="344488" lvl="2" indent="-176213"/>
            <a:r>
              <a:rPr lang="en-US"/>
              <a:t>Third level</a:t>
            </a:r>
          </a:p>
          <a:p>
            <a:pPr marL="511175" lvl="3" indent="-166688"/>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319023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418302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156717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amp;W Ph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109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10" name="Rectangle 9"/>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150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65" t="369" r="1" b="1"/>
          <a:stretch/>
        </p:blipFill>
        <p:spPr>
          <a:xfrm>
            <a:off x="0" y="1"/>
            <a:ext cx="2396260" cy="2372439"/>
          </a:xfrm>
          <a:prstGeom prst="rect">
            <a:avLst/>
          </a:prstGeom>
        </p:spPr>
      </p:pic>
      <p:pic>
        <p:nvPicPr>
          <p:cNvPr id="6" name="Picture 5">
            <a:extLst>
              <a:ext uri="{FF2B5EF4-FFF2-40B4-BE49-F238E27FC236}">
                <a16:creationId xmlns:a16="http://schemas.microsoft.com/office/drawing/2014/main" id="{85907A6D-6781-4415-A94E-1392B27AD3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519"/>
          <a:stretch/>
        </p:blipFill>
        <p:spPr>
          <a:xfrm>
            <a:off x="2506694" y="2636553"/>
            <a:ext cx="7501506" cy="1584893"/>
          </a:xfrm>
          <a:prstGeom prst="rect">
            <a:avLst/>
          </a:prstGeom>
        </p:spPr>
      </p:pic>
    </p:spTree>
    <p:extLst>
      <p:ext uri="{BB962C8B-B14F-4D97-AF65-F5344CB8AC3E}">
        <p14:creationId xmlns:p14="http://schemas.microsoft.com/office/powerpoint/2010/main" val="31708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536156"/>
            <a:ext cx="10363200" cy="550994"/>
          </a:xfrm>
        </p:spPr>
        <p:txBody>
          <a:bodyPr anchor="b" anchorCtr="0">
            <a:normAutofit/>
          </a:bodyPr>
          <a:lstStyle>
            <a:lvl1pPr algn="ctr">
              <a:defRPr sz="2500" b="1" cap="all"/>
            </a:lvl1pPr>
          </a:lstStyle>
          <a:p>
            <a:r>
              <a:rPr lang="en-US"/>
              <a:t>Click to edit Master title style</a:t>
            </a:r>
          </a:p>
        </p:txBody>
      </p:sp>
      <p:sp>
        <p:nvSpPr>
          <p:cNvPr id="3" name="Text Placeholder 2"/>
          <p:cNvSpPr>
            <a:spLocks noGrp="1"/>
          </p:cNvSpPr>
          <p:nvPr>
            <p:ph type="body" idx="1"/>
          </p:nvPr>
        </p:nvSpPr>
        <p:spPr>
          <a:xfrm>
            <a:off x="963084" y="3208717"/>
            <a:ext cx="10363200" cy="683775"/>
          </a:xfrm>
        </p:spPr>
        <p:txBody>
          <a:bodyPr anchor="t" anchorCtr="0">
            <a:normAutofit/>
          </a:bodyPr>
          <a:lstStyle>
            <a:lvl1pPr marL="0" indent="0" algn="ctr">
              <a:buNone/>
              <a:defRPr sz="2167" b="0">
                <a:solidFill>
                  <a:schemeClr val="tx1"/>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185050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a:lvl1pPr>
          </a:lstStyle>
          <a:p>
            <a:r>
              <a:rPr lang="en-US"/>
              <a:t>Click to edit Master title style</a:t>
            </a:r>
          </a:p>
        </p:txBody>
      </p:sp>
      <p:sp>
        <p:nvSpPr>
          <p:cNvPr id="3" name="Content Placeholder 2"/>
          <p:cNvSpPr>
            <a:spLocks noGrp="1"/>
          </p:cNvSpPr>
          <p:nvPr>
            <p:ph idx="1"/>
          </p:nvPr>
        </p:nvSpPr>
        <p:spPr>
          <a:xfrm>
            <a:off x="1743331" y="1778743"/>
            <a:ext cx="9909409" cy="4009582"/>
          </a:xfrm>
        </p:spPr>
        <p:txBody>
          <a:bodyPr>
            <a:normAutofit/>
          </a:bodyPr>
          <a:lstStyle>
            <a:lvl1pPr>
              <a:lnSpc>
                <a:spcPct val="140000"/>
              </a:lnSpc>
              <a:defRPr sz="2000"/>
            </a:lvl1pPr>
            <a:lvl2pPr>
              <a:lnSpc>
                <a:spcPct val="140000"/>
              </a:lnSpc>
              <a:defRPr sz="1667"/>
            </a:lvl2pPr>
            <a:lvl3pPr>
              <a:lnSpc>
                <a:spcPct val="140000"/>
              </a:lnSpc>
              <a:defRPr sz="1417"/>
            </a:lvl3pPr>
            <a:lvl4pPr>
              <a:lnSpc>
                <a:spcPct val="140000"/>
              </a:lnSpc>
              <a:defRPr sz="1333"/>
            </a:lvl4pPr>
            <a:lvl5pPr>
              <a:lnSpc>
                <a:spcPct val="140000"/>
              </a:lnSpc>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165020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a:lvl1pPr>
          </a:lstStyle>
          <a:p>
            <a:r>
              <a:rPr lang="en-US"/>
              <a:t>Click to edit Master title style</a:t>
            </a:r>
          </a:p>
        </p:txBody>
      </p:sp>
      <p:sp>
        <p:nvSpPr>
          <p:cNvPr id="3" name="Content Placeholder 2"/>
          <p:cNvSpPr>
            <a:spLocks noGrp="1"/>
          </p:cNvSpPr>
          <p:nvPr>
            <p:ph idx="1"/>
          </p:nvPr>
        </p:nvSpPr>
        <p:spPr>
          <a:xfrm>
            <a:off x="1754803" y="1824951"/>
            <a:ext cx="9896608" cy="3961701"/>
          </a:xfrm>
        </p:spPr>
        <p:txBody>
          <a:bodyPr>
            <a:normAutofit/>
          </a:bodyPr>
          <a:lstStyle>
            <a:lvl1pPr marL="200309" indent="-200309">
              <a:lnSpc>
                <a:spcPct val="100000"/>
              </a:lnSpc>
              <a:spcBef>
                <a:spcPts val="0"/>
              </a:spcBef>
              <a:spcAft>
                <a:spcPts val="714"/>
              </a:spcAft>
              <a:buFont typeface="Arial" panose="020B0604020202020204" pitchFamily="34" charset="0"/>
              <a:buChar char="•"/>
              <a:defRPr sz="1917" b="0">
                <a:solidFill>
                  <a:schemeClr val="tx1">
                    <a:lumMod val="75000"/>
                    <a:lumOff val="25000"/>
                  </a:schemeClr>
                </a:solidFill>
              </a:defRPr>
            </a:lvl1pPr>
            <a:lvl2pPr marL="340148" indent="-340148">
              <a:lnSpc>
                <a:spcPct val="140000"/>
              </a:lnSpc>
              <a:buFont typeface="Arial" panose="020B0604020202020204" pitchFamily="34" charset="0"/>
              <a:buChar char="•"/>
              <a:defRPr sz="1667"/>
            </a:lvl2pPr>
            <a:lvl3pPr marL="410068" indent="-139839">
              <a:lnSpc>
                <a:spcPct val="100000"/>
              </a:lnSpc>
              <a:spcBef>
                <a:spcPts val="0"/>
              </a:spcBef>
              <a:spcAft>
                <a:spcPts val="714"/>
              </a:spcAft>
              <a:defRPr sz="1667">
                <a:solidFill>
                  <a:schemeClr val="tx1">
                    <a:lumMod val="75000"/>
                    <a:lumOff val="25000"/>
                  </a:schemeClr>
                </a:solidFill>
              </a:defRPr>
            </a:lvl3pPr>
            <a:lvl4pPr marL="678407" indent="-198420">
              <a:lnSpc>
                <a:spcPct val="100000"/>
              </a:lnSpc>
              <a:spcBef>
                <a:spcPts val="0"/>
              </a:spcBef>
              <a:spcAft>
                <a:spcPts val="714"/>
              </a:spcAft>
              <a:defRPr sz="1417">
                <a:solidFill>
                  <a:schemeClr val="tx1">
                    <a:lumMod val="75000"/>
                    <a:lumOff val="25000"/>
                  </a:schemeClr>
                </a:solidFill>
              </a:defRPr>
            </a:lvl4pPr>
            <a:lvl5pPr marL="888164" indent="-209758">
              <a:lnSpc>
                <a:spcPct val="100000"/>
              </a:lnSpc>
              <a:spcBef>
                <a:spcPts val="0"/>
              </a:spcBef>
              <a:spcAft>
                <a:spcPts val="714"/>
              </a:spcAft>
              <a:defRPr sz="1333">
                <a:solidFill>
                  <a:schemeClr val="tx1">
                    <a:lumMod val="75000"/>
                    <a:lumOff val="25000"/>
                  </a:schemeClr>
                </a:solidFill>
              </a:defRPr>
            </a:lvl5pPr>
            <a:lvl6pPr marL="1018555" indent="-130391">
              <a:lnSpc>
                <a:spcPct val="100000"/>
              </a:lnSpc>
              <a:spcBef>
                <a:spcPts val="0"/>
              </a:spcBef>
              <a:spcAft>
                <a:spcPts val="714"/>
              </a:spcAft>
              <a:defRPr sz="1167">
                <a:solidFill>
                  <a:schemeClr val="tx1">
                    <a:lumMod val="75000"/>
                    <a:lumOff val="25000"/>
                  </a:schemeClr>
                </a:solidFill>
              </a:defRPr>
            </a:lvl6pPr>
          </a:lstStyle>
          <a:p>
            <a:pPr lvl="0"/>
            <a:r>
              <a:rPr lang="en-US"/>
              <a:t>Click to edit Master text styles</a:t>
            </a:r>
          </a:p>
          <a:p>
            <a:pPr lvl="2"/>
            <a:r>
              <a:rPr lang="en-US"/>
              <a:t>Second level</a:t>
            </a:r>
          </a:p>
          <a:p>
            <a:pPr lvl="3"/>
            <a:r>
              <a:rPr lang="en-US"/>
              <a:t>Third level</a:t>
            </a:r>
          </a:p>
          <a:p>
            <a:pPr lvl="4"/>
            <a:r>
              <a:rPr lang="en-US"/>
              <a:t>Fourth level</a:t>
            </a:r>
          </a:p>
          <a:p>
            <a:pPr lvl="5"/>
            <a:r>
              <a:rPr lang="en-US"/>
              <a:t>Fifth level</a:t>
            </a:r>
          </a:p>
        </p:txBody>
      </p:sp>
      <p:sp>
        <p:nvSpPr>
          <p:cNvPr id="6" name="Slide Number Placeholder 5"/>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37365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a:lvl1pPr>
          </a:lstStyle>
          <a:p>
            <a:r>
              <a:rPr lang="en-US"/>
              <a:t>Click to edit Master title style</a:t>
            </a:r>
          </a:p>
        </p:txBody>
      </p:sp>
      <p:sp>
        <p:nvSpPr>
          <p:cNvPr id="3" name="Content Placeholder 2"/>
          <p:cNvSpPr>
            <a:spLocks noGrp="1"/>
          </p:cNvSpPr>
          <p:nvPr>
            <p:ph sz="half" idx="1"/>
          </p:nvPr>
        </p:nvSpPr>
        <p:spPr>
          <a:xfrm>
            <a:off x="1748287" y="1785669"/>
            <a:ext cx="4876800" cy="4097214"/>
          </a:xfrm>
        </p:spPr>
        <p:txBody>
          <a:bodyPr vert="horz" lIns="130622" tIns="65311" rIns="130622" bIns="65311" rtlCol="0">
            <a:normAutofit/>
          </a:bodyPr>
          <a:lstStyle>
            <a:lvl1pPr>
              <a:lnSpc>
                <a:spcPct val="120000"/>
              </a:lnSpc>
              <a:defRPr lang="en-US" sz="2000" dirty="0" smtClean="0"/>
            </a:lvl1pPr>
            <a:lvl2pPr>
              <a:lnSpc>
                <a:spcPct val="120000"/>
              </a:lnSpc>
              <a:defRPr lang="en-US" dirty="0" smtClean="0"/>
            </a:lvl2pPr>
            <a:lvl3pPr>
              <a:lnSpc>
                <a:spcPct val="120000"/>
              </a:lnSpc>
              <a:defRPr lang="en-US" dirty="0" smtClean="0"/>
            </a:lvl3pPr>
            <a:lvl4pPr>
              <a:lnSpc>
                <a:spcPct val="120000"/>
              </a:lnSpc>
              <a:defRPr lang="en-US" dirty="0" smtClean="0"/>
            </a:lvl4pPr>
            <a:lvl5pPr>
              <a:lnSpc>
                <a:spcPct val="120000"/>
              </a:lnSpc>
              <a:defRPr lang="en-US" dirty="0"/>
            </a:lvl5pPr>
          </a:lstStyle>
          <a:p>
            <a:pPr lvl="0">
              <a:lnSpc>
                <a:spcPct val="140000"/>
              </a:lnSpc>
            </a:pPr>
            <a:r>
              <a:rPr lang="en-US"/>
              <a:t>Click to edit Master text styles</a:t>
            </a:r>
          </a:p>
          <a:p>
            <a:pPr lvl="1">
              <a:lnSpc>
                <a:spcPct val="140000"/>
              </a:lnSpc>
            </a:pPr>
            <a:r>
              <a:rPr lang="en-US"/>
              <a:t>Second level</a:t>
            </a:r>
          </a:p>
          <a:p>
            <a:pPr lvl="2">
              <a:lnSpc>
                <a:spcPct val="140000"/>
              </a:lnSpc>
            </a:pPr>
            <a:r>
              <a:rPr lang="en-US"/>
              <a:t>Third level</a:t>
            </a:r>
          </a:p>
          <a:p>
            <a:pPr lvl="3">
              <a:lnSpc>
                <a:spcPct val="140000"/>
              </a:lnSpc>
            </a:pPr>
            <a:r>
              <a:rPr lang="en-US"/>
              <a:t>Fourth level</a:t>
            </a:r>
          </a:p>
          <a:p>
            <a:pPr lvl="4">
              <a:lnSpc>
                <a:spcPct val="140000"/>
              </a:lnSpc>
            </a:pPr>
            <a:r>
              <a:rPr lang="en-US"/>
              <a:t>Fifth level</a:t>
            </a:r>
          </a:p>
        </p:txBody>
      </p:sp>
      <p:sp>
        <p:nvSpPr>
          <p:cNvPr id="4" name="Content Placeholder 3"/>
          <p:cNvSpPr>
            <a:spLocks noGrp="1"/>
          </p:cNvSpPr>
          <p:nvPr>
            <p:ph sz="half" idx="2"/>
          </p:nvPr>
        </p:nvSpPr>
        <p:spPr>
          <a:xfrm>
            <a:off x="6786111" y="1785669"/>
            <a:ext cx="4876800" cy="4097214"/>
          </a:xfrm>
        </p:spPr>
        <p:txBody>
          <a:bodyPr vert="horz" lIns="130622" tIns="65311" rIns="130622" bIns="65311" rtlCol="0">
            <a:normAutofit/>
          </a:bodyPr>
          <a:lstStyle>
            <a:lvl1pPr>
              <a:lnSpc>
                <a:spcPct val="120000"/>
              </a:lnSpc>
              <a:defRPr lang="en-US" sz="2000" dirty="0" smtClean="0"/>
            </a:lvl1pPr>
            <a:lvl2pPr>
              <a:lnSpc>
                <a:spcPct val="120000"/>
              </a:lnSpc>
              <a:defRPr lang="en-US" dirty="0" smtClean="0"/>
            </a:lvl2pPr>
            <a:lvl3pPr>
              <a:lnSpc>
                <a:spcPct val="120000"/>
              </a:lnSpc>
              <a:defRPr lang="en-US" dirty="0" smtClean="0"/>
            </a:lvl3pPr>
            <a:lvl4pPr>
              <a:lnSpc>
                <a:spcPct val="120000"/>
              </a:lnSpc>
              <a:defRPr lang="en-US" dirty="0" smtClean="0"/>
            </a:lvl4pPr>
            <a:lvl5pPr>
              <a:lnSpc>
                <a:spcPct val="120000"/>
              </a:lnSpc>
              <a:defRPr lang="en-US" dirty="0"/>
            </a:lvl5pPr>
          </a:lstStyle>
          <a:p>
            <a:pPr lvl="0">
              <a:lnSpc>
                <a:spcPct val="140000"/>
              </a:lnSpc>
            </a:pPr>
            <a:r>
              <a:rPr lang="en-US"/>
              <a:t>Click to edit Master text styles</a:t>
            </a:r>
          </a:p>
          <a:p>
            <a:pPr lvl="1">
              <a:lnSpc>
                <a:spcPct val="140000"/>
              </a:lnSpc>
            </a:pPr>
            <a:r>
              <a:rPr lang="en-US"/>
              <a:t>Second level</a:t>
            </a:r>
          </a:p>
          <a:p>
            <a:pPr lvl="2">
              <a:lnSpc>
                <a:spcPct val="140000"/>
              </a:lnSpc>
            </a:pPr>
            <a:r>
              <a:rPr lang="en-US"/>
              <a:t>Third level</a:t>
            </a:r>
          </a:p>
          <a:p>
            <a:pPr lvl="3">
              <a:lnSpc>
                <a:spcPct val="140000"/>
              </a:lnSpc>
            </a:pPr>
            <a:r>
              <a:rPr lang="en-US"/>
              <a:t>Fourth level</a:t>
            </a:r>
          </a:p>
          <a:p>
            <a:pPr lvl="4">
              <a:lnSpc>
                <a:spcPct val="140000"/>
              </a:lnSpc>
            </a:pPr>
            <a:r>
              <a:rPr lang="en-US"/>
              <a:t>Fifth level</a:t>
            </a:r>
          </a:p>
        </p:txBody>
      </p:sp>
      <p:sp>
        <p:nvSpPr>
          <p:cNvPr id="7" name="Slide Number Placeholder 6"/>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35977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a:lvl1pPr>
          </a:lstStyle>
          <a:p>
            <a:r>
              <a:rPr lang="en-US"/>
              <a:t>Click to edit Master title style</a:t>
            </a:r>
          </a:p>
        </p:txBody>
      </p:sp>
      <p:sp>
        <p:nvSpPr>
          <p:cNvPr id="3" name="Content Placeholder 2"/>
          <p:cNvSpPr>
            <a:spLocks noGrp="1"/>
          </p:cNvSpPr>
          <p:nvPr>
            <p:ph sz="half" idx="1"/>
          </p:nvPr>
        </p:nvSpPr>
        <p:spPr>
          <a:xfrm>
            <a:off x="1748287" y="1785669"/>
            <a:ext cx="4876800" cy="4097214"/>
          </a:xfrm>
        </p:spPr>
        <p:txBody>
          <a:bodyPr vert="horz" lIns="130622" tIns="65311" rIns="130622" bIns="65311" rtlCol="0">
            <a:normAutofit/>
          </a:bodyPr>
          <a:lstStyle>
            <a:lvl1pPr>
              <a:defRPr lang="en-US" sz="2000" dirty="0" smtClean="0"/>
            </a:lvl1pPr>
            <a:lvl2pPr marL="200309" indent="-200309">
              <a:buFont typeface="Arial" panose="020B0604020202020204" pitchFamily="34" charset="0"/>
              <a:buChar char="•"/>
              <a:defRPr lang="en-US" sz="1917" dirty="0" smtClean="0"/>
            </a:lvl2pPr>
            <a:lvl3pPr marL="410068" indent="-209758">
              <a:defRPr lang="en-US" sz="1667" dirty="0" smtClean="0"/>
            </a:lvl3pPr>
            <a:lvl4pPr marL="608486" indent="-198420">
              <a:defRPr lang="en-US" sz="1417" dirty="0" smtClean="0"/>
            </a:lvl4pPr>
            <a:lvl5pPr>
              <a:defRPr lang="en-US" sz="141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6111" y="1785669"/>
            <a:ext cx="4876800" cy="4097214"/>
          </a:xfrm>
        </p:spPr>
        <p:txBody>
          <a:bodyPr vert="horz" lIns="130622" tIns="65311" rIns="130622" bIns="65311" rtlCol="0">
            <a:normAutofit/>
          </a:bodyPr>
          <a:lstStyle>
            <a:lvl1pPr>
              <a:defRPr lang="en-US" sz="2000"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marL="200309" lvl="1" indent="-200309">
              <a:buChar char="•"/>
            </a:pPr>
            <a:r>
              <a:rPr lang="en-US"/>
              <a:t>Second level</a:t>
            </a:r>
          </a:p>
          <a:p>
            <a:pPr marL="410068" lvl="2" indent="-209758"/>
            <a:r>
              <a:rPr lang="en-US"/>
              <a:t>Third level</a:t>
            </a:r>
          </a:p>
          <a:p>
            <a:pPr marL="608486" lvl="3" indent="-198420"/>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288787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a:lvl1pPr>
          </a:lstStyle>
          <a:p>
            <a:r>
              <a:rPr lang="en-US"/>
              <a:t>Click to edit Master title style</a:t>
            </a:r>
          </a:p>
        </p:txBody>
      </p:sp>
      <p:sp>
        <p:nvSpPr>
          <p:cNvPr id="5" name="Slide Number Placeholder 4"/>
          <p:cNvSpPr>
            <a:spLocks noGrp="1"/>
          </p:cNvSpPr>
          <p:nvPr>
            <p:ph type="sldNum" sz="quarter" idx="12"/>
          </p:nvPr>
        </p:nvSpPr>
        <p:spPr/>
        <p:txBody>
          <a:bodyPr/>
          <a:lstStyle/>
          <a:p>
            <a:fld id="{1E682114-2FA9-4B14-8A45-4797A4C6B028}" type="slidenum">
              <a:rPr lang="en-US" smtClean="0"/>
              <a:t>‹#›</a:t>
            </a:fld>
            <a:endParaRPr lang="en-US"/>
          </a:p>
        </p:txBody>
      </p:sp>
    </p:spTree>
    <p:extLst>
      <p:ext uri="{BB962C8B-B14F-4D97-AF65-F5344CB8AC3E}">
        <p14:creationId xmlns:p14="http://schemas.microsoft.com/office/powerpoint/2010/main" val="90270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0.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5">
            <a:extLst>
              <a:ext uri="{28A0092B-C50C-407E-A947-70E740481C1C}">
                <a14:useLocalDpi xmlns:a14="http://schemas.microsoft.com/office/drawing/2010/main" val="0"/>
              </a:ext>
            </a:extLst>
          </a:blip>
          <a:srcRect r="20648"/>
          <a:stretch/>
        </p:blipFill>
        <p:spPr>
          <a:xfrm>
            <a:off x="0" y="6324602"/>
            <a:ext cx="12192000" cy="533393"/>
          </a:xfrm>
          <a:prstGeom prst="rect">
            <a:avLst/>
          </a:prstGeom>
        </p:spPr>
      </p:pic>
      <p:pic>
        <p:nvPicPr>
          <p:cNvPr id="11" name="Picture 10"/>
          <p:cNvPicPr>
            <a:picLocks noChangeAspect="1"/>
          </p:cNvPicPr>
          <p:nvPr userDrawn="1"/>
        </p:nvPicPr>
        <p:blipFill rotWithShape="1">
          <a:blip r:embed="rId16" cstate="print">
            <a:extLst>
              <a:ext uri="{28A0092B-C50C-407E-A947-70E740481C1C}">
                <a14:useLocalDpi xmlns:a14="http://schemas.microsoft.com/office/drawing/2010/main" val="0"/>
              </a:ext>
            </a:extLst>
          </a:blip>
          <a:srcRect l="365" t="369" r="1" b="1"/>
          <a:stretch/>
        </p:blipFill>
        <p:spPr>
          <a:xfrm>
            <a:off x="6" y="6"/>
            <a:ext cx="1757258" cy="1739789"/>
          </a:xfrm>
          <a:prstGeom prst="rect">
            <a:avLst/>
          </a:prstGeom>
        </p:spPr>
      </p:pic>
      <p:sp>
        <p:nvSpPr>
          <p:cNvPr id="6" name="Slide Number Placeholder 5"/>
          <p:cNvSpPr>
            <a:spLocks noGrp="1"/>
          </p:cNvSpPr>
          <p:nvPr>
            <p:ph type="sldNum" sz="quarter" idx="4"/>
          </p:nvPr>
        </p:nvSpPr>
        <p:spPr>
          <a:xfrm>
            <a:off x="11597473" y="6424368"/>
            <a:ext cx="594527" cy="312286"/>
          </a:xfrm>
          <a:prstGeom prst="rect">
            <a:avLst/>
          </a:prstGeom>
        </p:spPr>
        <p:txBody>
          <a:bodyPr vert="horz" lIns="130622" tIns="65311" rIns="130622" bIns="65311" rtlCol="0" anchor="ctr"/>
          <a:lstStyle>
            <a:lvl1pPr algn="l">
              <a:defRPr sz="1500">
                <a:solidFill>
                  <a:schemeClr val="bg1"/>
                </a:solidFill>
              </a:defRPr>
            </a:lvl1pPr>
          </a:lstStyle>
          <a:p>
            <a:fld id="{1E682114-2FA9-4B14-8A45-4797A4C6B028}" type="slidenum">
              <a:rPr lang="en-US" smtClean="0"/>
              <a:pPr/>
              <a:t>‹#›</a:t>
            </a:fld>
            <a:endParaRPr lang="en-US"/>
          </a:p>
        </p:txBody>
      </p:sp>
      <p:sp>
        <p:nvSpPr>
          <p:cNvPr id="2" name="Title Placeholder 1"/>
          <p:cNvSpPr>
            <a:spLocks noGrp="1"/>
          </p:cNvSpPr>
          <p:nvPr>
            <p:ph type="title"/>
          </p:nvPr>
        </p:nvSpPr>
        <p:spPr>
          <a:xfrm>
            <a:off x="1745009" y="857110"/>
            <a:ext cx="9919453" cy="868362"/>
          </a:xfrm>
          <a:prstGeom prst="rect">
            <a:avLst/>
          </a:prstGeom>
        </p:spPr>
        <p:txBody>
          <a:bodyPr vert="horz" lIns="130622" tIns="65311" rIns="130622" bIns="65311" rtlCol="0" anchor="b" anchorCtr="0">
            <a:normAutofit/>
          </a:bodyPr>
          <a:lstStyle/>
          <a:p>
            <a:r>
              <a:rPr lang="en-US"/>
              <a:t>Click to edit Master title style</a:t>
            </a:r>
          </a:p>
        </p:txBody>
      </p:sp>
      <p:sp>
        <p:nvSpPr>
          <p:cNvPr id="3" name="Text Placeholder 2"/>
          <p:cNvSpPr>
            <a:spLocks noGrp="1"/>
          </p:cNvSpPr>
          <p:nvPr>
            <p:ph type="body" idx="1"/>
          </p:nvPr>
        </p:nvSpPr>
        <p:spPr>
          <a:xfrm>
            <a:off x="1743331" y="1778743"/>
            <a:ext cx="9909409" cy="2137650"/>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910020-4B8C-47C1-BCF2-DA82C2A4FCA0}"/>
              </a:ext>
            </a:extLst>
          </p:cNvPr>
          <p:cNvPicPr>
            <a:picLocks noChangeAspect="1"/>
          </p:cNvPicPr>
          <p:nvPr userDrawn="1"/>
        </p:nvPicPr>
        <p:blipFill>
          <a:blip r:embed="rId17" cstate="print">
            <a:lum bright="70000" contrast="-70000"/>
            <a:extLst>
              <a:ext uri="{28A0092B-C50C-407E-A947-70E740481C1C}">
                <a14:useLocalDpi xmlns:a14="http://schemas.microsoft.com/office/drawing/2010/main" val="0"/>
              </a:ext>
            </a:extLst>
          </a:blip>
          <a:stretch>
            <a:fillRect/>
          </a:stretch>
        </p:blipFill>
        <p:spPr>
          <a:xfrm>
            <a:off x="9493611" y="6424368"/>
            <a:ext cx="1750063" cy="360681"/>
          </a:xfrm>
          <a:prstGeom prst="rect">
            <a:avLst/>
          </a:prstGeom>
        </p:spPr>
      </p:pic>
    </p:spTree>
    <p:extLst>
      <p:ext uri="{BB962C8B-B14F-4D97-AF65-F5344CB8AC3E}">
        <p14:creationId xmlns:p14="http://schemas.microsoft.com/office/powerpoint/2010/main" val="2464287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88473" rtl="0" eaLnBrk="1" latinLnBrk="0" hangingPunct="1">
        <a:spcBef>
          <a:spcPct val="0"/>
        </a:spcBef>
        <a:buNone/>
        <a:defRPr sz="2500" b="1" kern="1200">
          <a:solidFill>
            <a:schemeClr val="tx2"/>
          </a:solidFill>
          <a:latin typeface="+mj-lt"/>
          <a:ea typeface="+mj-ea"/>
          <a:cs typeface="+mj-cs"/>
        </a:defRPr>
      </a:lvl1pPr>
    </p:titleStyle>
    <p:bodyStyle>
      <a:lvl1pPr marL="0" indent="0" algn="l" defTabSz="1088473" rtl="0" eaLnBrk="1" latinLnBrk="0" hangingPunct="1">
        <a:lnSpc>
          <a:spcPct val="120000"/>
        </a:lnSpc>
        <a:spcBef>
          <a:spcPts val="0"/>
        </a:spcBef>
        <a:spcAft>
          <a:spcPts val="714"/>
        </a:spcAft>
        <a:buFont typeface="Arial" panose="020B0604020202020204" pitchFamily="34" charset="0"/>
        <a:buNone/>
        <a:defRPr sz="1750" b="1" kern="1200">
          <a:solidFill>
            <a:schemeClr val="accent3"/>
          </a:solidFill>
          <a:latin typeface="+mn-lt"/>
          <a:ea typeface="+mn-ea"/>
          <a:cs typeface="+mn-cs"/>
        </a:defRPr>
      </a:lvl1pPr>
      <a:lvl2pPr marL="0" indent="0" algn="l" defTabSz="1088473" rtl="0" eaLnBrk="1" latinLnBrk="0" hangingPunct="1">
        <a:lnSpc>
          <a:spcPct val="120000"/>
        </a:lnSpc>
        <a:spcBef>
          <a:spcPts val="0"/>
        </a:spcBef>
        <a:spcAft>
          <a:spcPts val="714"/>
        </a:spcAft>
        <a:buFont typeface="Arial" panose="020B0604020202020204" pitchFamily="34" charset="0"/>
        <a:buNone/>
        <a:defRPr sz="1667" kern="1200">
          <a:solidFill>
            <a:schemeClr val="tx1">
              <a:lumMod val="75000"/>
              <a:lumOff val="25000"/>
            </a:schemeClr>
          </a:solidFill>
          <a:latin typeface="+mn-lt"/>
          <a:ea typeface="+mn-ea"/>
          <a:cs typeface="+mn-cs"/>
        </a:defRPr>
      </a:lvl2pPr>
      <a:lvl3pPr marL="202199" indent="-132280" algn="l" defTabSz="1088473" rtl="0" eaLnBrk="1" latinLnBrk="0" hangingPunct="1">
        <a:lnSpc>
          <a:spcPct val="120000"/>
        </a:lnSpc>
        <a:spcBef>
          <a:spcPts val="0"/>
        </a:spcBef>
        <a:spcAft>
          <a:spcPts val="714"/>
        </a:spcAft>
        <a:buFont typeface="Arial" panose="020B0604020202020204" pitchFamily="34" charset="0"/>
        <a:buChar char="•"/>
        <a:defRPr sz="1417" kern="1200">
          <a:solidFill>
            <a:schemeClr val="tx1">
              <a:lumMod val="75000"/>
              <a:lumOff val="25000"/>
            </a:schemeClr>
          </a:solidFill>
          <a:latin typeface="+mn-lt"/>
          <a:ea typeface="+mn-ea"/>
          <a:cs typeface="+mn-cs"/>
        </a:defRPr>
      </a:lvl3pPr>
      <a:lvl4pPr marL="413848" indent="-211647" algn="l" defTabSz="1088473" rtl="0" eaLnBrk="1" latinLnBrk="0" hangingPunct="1">
        <a:lnSpc>
          <a:spcPct val="120000"/>
        </a:lnSpc>
        <a:spcBef>
          <a:spcPts val="0"/>
        </a:spcBef>
        <a:spcAft>
          <a:spcPts val="714"/>
        </a:spcAft>
        <a:buFont typeface="Arial" panose="020B0604020202020204" pitchFamily="34" charset="0"/>
        <a:buChar char="–"/>
        <a:defRPr sz="1333" kern="1200">
          <a:solidFill>
            <a:schemeClr val="tx1">
              <a:lumMod val="75000"/>
              <a:lumOff val="25000"/>
            </a:schemeClr>
          </a:solidFill>
          <a:latin typeface="+mn-lt"/>
          <a:ea typeface="+mn-ea"/>
          <a:cs typeface="+mn-cs"/>
        </a:defRPr>
      </a:lvl4pPr>
      <a:lvl5pPr marL="746436" indent="-202199" algn="l" defTabSz="1088473" rtl="0" eaLnBrk="1" latinLnBrk="0" hangingPunct="1">
        <a:lnSpc>
          <a:spcPct val="120000"/>
        </a:lnSpc>
        <a:spcBef>
          <a:spcPts val="0"/>
        </a:spcBef>
        <a:spcAft>
          <a:spcPts val="714"/>
        </a:spcAft>
        <a:buFont typeface="Arial" panose="020B0604020202020204" pitchFamily="34" charset="0"/>
        <a:buChar char="»"/>
        <a:defRPr sz="1333" kern="1200">
          <a:solidFill>
            <a:schemeClr val="tx1">
              <a:lumMod val="75000"/>
              <a:lumOff val="25000"/>
            </a:schemeClr>
          </a:solidFill>
          <a:latin typeface="+mn-lt"/>
          <a:ea typeface="+mn-ea"/>
          <a:cs typeface="+mn-cs"/>
        </a:defRPr>
      </a:lvl5pPr>
      <a:lvl6pPr marL="299330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538"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776"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601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12" cstate="print">
            <a:extLst>
              <a:ext uri="{28A0092B-C50C-407E-A947-70E740481C1C}">
                <a14:useLocalDpi xmlns:a14="http://schemas.microsoft.com/office/drawing/2010/main" val="0"/>
              </a:ext>
            </a:extLst>
          </a:blip>
          <a:srcRect l="365" t="369" r="1" b="1"/>
          <a:stretch/>
        </p:blipFill>
        <p:spPr>
          <a:xfrm>
            <a:off x="1" y="1"/>
            <a:ext cx="2344615" cy="1740987"/>
          </a:xfrm>
          <a:prstGeom prst="rect">
            <a:avLst/>
          </a:prstGeom>
        </p:spPr>
      </p:pic>
      <p:pic>
        <p:nvPicPr>
          <p:cNvPr id="18" name="Picture 17" descr="A close up of a logo&#10;&#10;Description automatically generated">
            <a:extLst>
              <a:ext uri="{FF2B5EF4-FFF2-40B4-BE49-F238E27FC236}">
                <a16:creationId xmlns:a16="http://schemas.microsoft.com/office/drawing/2014/main" id="{203E11D8-BE37-E446-A752-BB64016684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233160"/>
            <a:ext cx="12192000" cy="627888"/>
          </a:xfrm>
          <a:prstGeom prst="rect">
            <a:avLst/>
          </a:prstGeom>
        </p:spPr>
      </p:pic>
      <p:sp>
        <p:nvSpPr>
          <p:cNvPr id="6" name="Slide Number Placeholder 5"/>
          <p:cNvSpPr>
            <a:spLocks noGrp="1"/>
          </p:cNvSpPr>
          <p:nvPr>
            <p:ph type="sldNum" sz="quarter" idx="4"/>
          </p:nvPr>
        </p:nvSpPr>
        <p:spPr>
          <a:xfrm>
            <a:off x="11352549" y="6382501"/>
            <a:ext cx="839452" cy="312286"/>
          </a:xfrm>
          <a:prstGeom prst="rect">
            <a:avLst/>
          </a:prstGeom>
        </p:spPr>
        <p:txBody>
          <a:bodyPr vert="horz" lIns="91440" tIns="45720" rIns="91440" bIns="45720" rtlCol="0" anchor="ctr"/>
          <a:lstStyle>
            <a:lvl1pPr algn="l">
              <a:defRPr sz="1600">
                <a:solidFill>
                  <a:schemeClr val="bg1"/>
                </a:solidFill>
              </a:defRPr>
            </a:lvl1pPr>
          </a:lstStyle>
          <a:p>
            <a:fld id="{1E682114-2FA9-4B14-8A45-4797A4C6B028}" type="slidenum">
              <a:rPr lang="en-US" smtClean="0"/>
              <a:pPr/>
              <a:t>‹#›</a:t>
            </a:fld>
            <a:endParaRPr lang="en-US"/>
          </a:p>
        </p:txBody>
      </p:sp>
      <p:sp>
        <p:nvSpPr>
          <p:cNvPr id="2" name="Title Placeholder 1"/>
          <p:cNvSpPr>
            <a:spLocks noGrp="1"/>
          </p:cNvSpPr>
          <p:nvPr>
            <p:ph type="title"/>
          </p:nvPr>
        </p:nvSpPr>
        <p:spPr>
          <a:xfrm>
            <a:off x="1745008" y="857110"/>
            <a:ext cx="9919453" cy="868362"/>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1743330" y="1778743"/>
            <a:ext cx="9909409" cy="2137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15095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0" r:id="rId4"/>
    <p:sldLayoutId id="2147483656" r:id="rId5"/>
    <p:sldLayoutId id="2147483652" r:id="rId6"/>
    <p:sldLayoutId id="2147483658" r:id="rId7"/>
    <p:sldLayoutId id="2147483654" r:id="rId8"/>
    <p:sldLayoutId id="2147483655"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2200" b="1" kern="120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600"/>
        </a:spcAft>
        <a:buFont typeface="Arial" panose="020B0604020202020204" pitchFamily="34" charset="0"/>
        <a:buNone/>
        <a:defRPr sz="1500" b="1" kern="1200">
          <a:solidFill>
            <a:schemeClr val="accent3"/>
          </a:solidFill>
          <a:latin typeface="+mn-lt"/>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400" kern="1200">
          <a:solidFill>
            <a:schemeClr val="tx1">
              <a:lumMod val="75000"/>
              <a:lumOff val="25000"/>
            </a:schemeClr>
          </a:solidFill>
          <a:latin typeface="+mn-lt"/>
          <a:ea typeface="+mn-ea"/>
          <a:cs typeface="+mn-cs"/>
        </a:defRPr>
      </a:lvl2pPr>
      <a:lvl3pPr marL="169863" indent="-111125" algn="l" defTabSz="914400" rtl="0" eaLnBrk="1" latinLnBrk="0" hangingPunct="1">
        <a:lnSpc>
          <a:spcPct val="120000"/>
        </a:lnSpc>
        <a:spcBef>
          <a:spcPts val="0"/>
        </a:spcBef>
        <a:spcAft>
          <a:spcPts val="600"/>
        </a:spcAft>
        <a:buFont typeface="Arial" panose="020B0604020202020204" pitchFamily="34" charset="0"/>
        <a:buChar char="•"/>
        <a:defRPr sz="1200" kern="1200">
          <a:solidFill>
            <a:schemeClr val="tx1">
              <a:lumMod val="75000"/>
              <a:lumOff val="25000"/>
            </a:schemeClr>
          </a:solidFill>
          <a:latin typeface="+mn-lt"/>
          <a:ea typeface="+mn-ea"/>
          <a:cs typeface="+mn-cs"/>
        </a:defRPr>
      </a:lvl3pPr>
      <a:lvl4pPr marL="347663" indent="-177800" algn="l" defTabSz="914400" rtl="0" eaLnBrk="1" latinLnBrk="0" hangingPunct="1">
        <a:lnSpc>
          <a:spcPct val="120000"/>
        </a:lnSpc>
        <a:spcBef>
          <a:spcPts val="0"/>
        </a:spcBef>
        <a:spcAft>
          <a:spcPts val="600"/>
        </a:spcAft>
        <a:buFont typeface="Arial" panose="020B0604020202020204" pitchFamily="34" charset="0"/>
        <a:buChar char="–"/>
        <a:defRPr sz="1100" kern="1200">
          <a:solidFill>
            <a:schemeClr val="tx1">
              <a:lumMod val="75000"/>
              <a:lumOff val="25000"/>
            </a:schemeClr>
          </a:solidFill>
          <a:latin typeface="+mn-lt"/>
          <a:ea typeface="+mn-ea"/>
          <a:cs typeface="+mn-cs"/>
        </a:defRPr>
      </a:lvl4pPr>
      <a:lvl5pPr marL="627063" indent="-169863" algn="l" defTabSz="914400" rtl="0" eaLnBrk="1" latinLnBrk="0" hangingPunct="1">
        <a:lnSpc>
          <a:spcPct val="120000"/>
        </a:lnSpc>
        <a:spcBef>
          <a:spcPts val="0"/>
        </a:spcBef>
        <a:spcAft>
          <a:spcPts val="600"/>
        </a:spcAft>
        <a:buFont typeface="Arial" panose="020B0604020202020204"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037361" y="785643"/>
            <a:ext cx="10234588" cy="868362"/>
          </a:xfrm>
        </p:spPr>
        <p:txBody>
          <a:bodyPr>
            <a:normAutofit fontScale="90000"/>
          </a:bodyPr>
          <a:lstStyle/>
          <a:p>
            <a:pPr algn="ctr"/>
            <a:r>
              <a:rPr lang="en-US" sz="3333"/>
              <a:t>Union Medical Center</a:t>
            </a:r>
            <a:br>
              <a:rPr lang="en-US" sz="3333"/>
            </a:br>
            <a:r>
              <a:rPr lang="en-US" sz="2333">
                <a:ea typeface="Tahoma"/>
                <a:cs typeface="Tahoma"/>
              </a:rPr>
              <a:t>Improving the Social Determinants of Health and Health Equity in a Rural Community</a:t>
            </a: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a:t>
            </a:fld>
            <a:endParaRPr lang="en-US">
              <a:solidFill>
                <a:prstClr val="white"/>
              </a:solidFill>
              <a:latin typeface="Tahoma"/>
            </a:endParaRPr>
          </a:p>
        </p:txBody>
      </p:sp>
      <p:sp>
        <p:nvSpPr>
          <p:cNvPr id="12" name="TextBox 11">
            <a:extLst>
              <a:ext uri="{FF2B5EF4-FFF2-40B4-BE49-F238E27FC236}">
                <a16:creationId xmlns:a16="http://schemas.microsoft.com/office/drawing/2014/main" id="{2F89D4A3-CF8C-4FB5-BD62-6B8B42435076}"/>
              </a:ext>
            </a:extLst>
          </p:cNvPr>
          <p:cNvSpPr txBox="1"/>
          <p:nvPr/>
        </p:nvSpPr>
        <p:spPr>
          <a:xfrm>
            <a:off x="845230" y="1143436"/>
            <a:ext cx="10368063" cy="731034"/>
          </a:xfrm>
          <a:prstGeom prst="rect">
            <a:avLst/>
          </a:prstGeom>
          <a:noFill/>
        </p:spPr>
        <p:txBody>
          <a:bodyPr wrap="square" lIns="76200" tIns="38100" rIns="76200" bIns="38100" anchor="t">
            <a:spAutoFit/>
          </a:bodyPr>
          <a:lstStyle/>
          <a:p>
            <a:pPr defTabSz="761970">
              <a:lnSpc>
                <a:spcPct val="90000"/>
              </a:lnSpc>
              <a:spcBef>
                <a:spcPts val="625"/>
              </a:spcBef>
              <a:defRPr/>
            </a:pPr>
            <a:endParaRPr lang="en-US" sz="2167">
              <a:solidFill>
                <a:prstClr val="black"/>
              </a:solidFill>
              <a:latin typeface="Tahoma"/>
              <a:ea typeface="Tahoma"/>
              <a:cs typeface="Tahoma"/>
            </a:endParaRPr>
          </a:p>
          <a:p>
            <a:pPr defTabSz="761970">
              <a:lnSpc>
                <a:spcPct val="90000"/>
              </a:lnSpc>
              <a:spcBef>
                <a:spcPts val="625"/>
              </a:spcBef>
              <a:defRPr/>
            </a:pPr>
            <a:endParaRPr lang="en-US" sz="2000">
              <a:solidFill>
                <a:prstClr val="black"/>
              </a:solidFill>
              <a:latin typeface="Calibri Light"/>
            </a:endParaRPr>
          </a:p>
        </p:txBody>
      </p:sp>
      <p:pic>
        <p:nvPicPr>
          <p:cNvPr id="4" name="Picture 3" descr="A picture containing text, sky, outdoor, blue&#10;&#10;Description automatically generated">
            <a:extLst>
              <a:ext uri="{FF2B5EF4-FFF2-40B4-BE49-F238E27FC236}">
                <a16:creationId xmlns:a16="http://schemas.microsoft.com/office/drawing/2014/main" id="{3E5FC66F-39B3-45D1-B3C8-FF534996A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2380" y="1649392"/>
            <a:ext cx="8314482" cy="4678102"/>
          </a:xfrm>
          <a:prstGeom prst="rect">
            <a:avLst/>
          </a:prstGeom>
        </p:spPr>
      </p:pic>
    </p:spTree>
    <p:extLst>
      <p:ext uri="{BB962C8B-B14F-4D97-AF65-F5344CB8AC3E}">
        <p14:creationId xmlns:p14="http://schemas.microsoft.com/office/powerpoint/2010/main" val="81552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8F7F40-8C82-4B97-B049-500F38B1CB2B}"/>
              </a:ext>
            </a:extLst>
          </p:cNvPr>
          <p:cNvSpPr txBox="1"/>
          <p:nvPr/>
        </p:nvSpPr>
        <p:spPr>
          <a:xfrm>
            <a:off x="2560386" y="1426997"/>
            <a:ext cx="6780045" cy="1231299"/>
          </a:xfrm>
          <a:prstGeom prst="rect">
            <a:avLst/>
          </a:prstGeom>
          <a:noFill/>
        </p:spPr>
        <p:txBody>
          <a:bodyPr wrap="square" lIns="76200" tIns="38100" rIns="76200" bIns="38100" rtlCol="0" anchor="t">
            <a:spAutoFit/>
          </a:bodyPr>
          <a:lstStyle/>
          <a:p>
            <a:pPr defTabSz="1088473"/>
            <a:endParaRPr lang="en-US" sz="2667">
              <a:solidFill>
                <a:prstClr val="black"/>
              </a:solidFill>
              <a:latin typeface="Tahoma"/>
            </a:endParaRPr>
          </a:p>
          <a:p>
            <a:pPr defTabSz="1088473"/>
            <a:endParaRPr lang="en-US" sz="2667">
              <a:solidFill>
                <a:prstClr val="black"/>
              </a:solidFill>
              <a:latin typeface="Tahoma"/>
            </a:endParaRPr>
          </a:p>
          <a:p>
            <a:pPr defTabSz="1088473"/>
            <a:endParaRPr lang="en-US" sz="2167">
              <a:solidFill>
                <a:prstClr val="black"/>
              </a:solidFill>
              <a:latin typeface="Tahoma"/>
            </a:endParaRPr>
          </a:p>
        </p:txBody>
      </p:sp>
      <p:sp>
        <p:nvSpPr>
          <p:cNvPr id="6" name="Title 5">
            <a:extLst>
              <a:ext uri="{FF2B5EF4-FFF2-40B4-BE49-F238E27FC236}">
                <a16:creationId xmlns:a16="http://schemas.microsoft.com/office/drawing/2014/main" id="{BA0274EC-9F3B-4BAB-9614-898FC4F36FB7}"/>
              </a:ext>
            </a:extLst>
          </p:cNvPr>
          <p:cNvSpPr>
            <a:spLocks noGrp="1"/>
          </p:cNvSpPr>
          <p:nvPr>
            <p:ph type="title"/>
          </p:nvPr>
        </p:nvSpPr>
        <p:spPr>
          <a:xfrm>
            <a:off x="1355221" y="521457"/>
            <a:ext cx="9685997" cy="660400"/>
          </a:xfrm>
        </p:spPr>
        <p:txBody>
          <a:bodyPr>
            <a:normAutofit fontScale="90000"/>
          </a:bodyPr>
          <a:lstStyle/>
          <a:p>
            <a:pPr algn="ctr"/>
            <a:r>
              <a:rPr lang="en-US" sz="3000" cap="all">
                <a:solidFill>
                  <a:srgbClr val="71569C"/>
                </a:solidFill>
                <a:latin typeface="Tahoma"/>
              </a:rPr>
              <a:t>Community Activities</a:t>
            </a:r>
            <a:br>
              <a:rPr lang="en-US" sz="3000" cap="all">
                <a:solidFill>
                  <a:srgbClr val="71569C"/>
                </a:solidFill>
                <a:latin typeface="Tahoma"/>
              </a:rPr>
            </a:br>
            <a:endParaRPr lang="en-US" sz="3000"/>
          </a:p>
        </p:txBody>
      </p:sp>
      <p:sp>
        <p:nvSpPr>
          <p:cNvPr id="3" name="TextBox 2">
            <a:extLst>
              <a:ext uri="{FF2B5EF4-FFF2-40B4-BE49-F238E27FC236}">
                <a16:creationId xmlns:a16="http://schemas.microsoft.com/office/drawing/2014/main" id="{AA7F7DC7-CB5D-4B39-B21F-8F561EE075C2}"/>
              </a:ext>
            </a:extLst>
          </p:cNvPr>
          <p:cNvSpPr txBox="1"/>
          <p:nvPr/>
        </p:nvSpPr>
        <p:spPr>
          <a:xfrm>
            <a:off x="1290171" y="1059366"/>
            <a:ext cx="9461463" cy="1426288"/>
          </a:xfrm>
          <a:prstGeom prst="rect">
            <a:avLst/>
          </a:prstGeom>
          <a:noFill/>
        </p:spPr>
        <p:txBody>
          <a:bodyPr wrap="square" rtlCol="0">
            <a:spAutoFit/>
          </a:bodyPr>
          <a:lstStyle/>
          <a:p>
            <a:pPr defTabSz="1088473"/>
            <a:r>
              <a:rPr lang="en-US" sz="2167">
                <a:solidFill>
                  <a:prstClr val="black"/>
                </a:solidFill>
                <a:latin typeface="Tahoma"/>
              </a:rPr>
              <a:t>On Friday February 18</a:t>
            </a:r>
            <a:r>
              <a:rPr lang="en-US" sz="2167" baseline="30000">
                <a:solidFill>
                  <a:prstClr val="black"/>
                </a:solidFill>
                <a:latin typeface="Tahoma"/>
              </a:rPr>
              <a:t>th</a:t>
            </a:r>
            <a:r>
              <a:rPr lang="en-US" sz="2167">
                <a:solidFill>
                  <a:prstClr val="black"/>
                </a:solidFill>
                <a:latin typeface="Tahoma"/>
              </a:rPr>
              <a:t> Live Healthy Union collaborated with the SC DHEC to put on the first ever </a:t>
            </a:r>
            <a:r>
              <a:rPr lang="en-US" sz="2167" b="1" i="1">
                <a:solidFill>
                  <a:prstClr val="black"/>
                </a:solidFill>
                <a:latin typeface="Tahoma"/>
              </a:rPr>
              <a:t>Data Walk </a:t>
            </a:r>
            <a:r>
              <a:rPr lang="en-US" sz="2167">
                <a:solidFill>
                  <a:prstClr val="black"/>
                </a:solidFill>
                <a:latin typeface="Tahoma"/>
              </a:rPr>
              <a:t>for Union County.  This was held on the USC Union Campus with the community leaders and open to the public.  DHEC presented posters around the room with detailed   </a:t>
            </a:r>
          </a:p>
        </p:txBody>
      </p:sp>
      <p:pic>
        <p:nvPicPr>
          <p:cNvPr id="5" name="Picture 6">
            <a:extLst>
              <a:ext uri="{FF2B5EF4-FFF2-40B4-BE49-F238E27FC236}">
                <a16:creationId xmlns:a16="http://schemas.microsoft.com/office/drawing/2014/main" id="{31285249-D45D-42F3-BCA6-6C95B9B0A4BD}"/>
              </a:ext>
            </a:extLst>
          </p:cNvPr>
          <p:cNvPicPr>
            <a:picLocks noChangeAspect="1"/>
          </p:cNvPicPr>
          <p:nvPr/>
        </p:nvPicPr>
        <p:blipFill>
          <a:blip r:embed="rId2"/>
          <a:stretch>
            <a:fillRect/>
          </a:stretch>
        </p:blipFill>
        <p:spPr>
          <a:xfrm>
            <a:off x="2892778" y="2471756"/>
            <a:ext cx="5766740" cy="3918265"/>
          </a:xfrm>
          <a:prstGeom prst="rect">
            <a:avLst/>
          </a:prstGeom>
        </p:spPr>
      </p:pic>
    </p:spTree>
    <p:extLst>
      <p:ext uri="{BB962C8B-B14F-4D97-AF65-F5344CB8AC3E}">
        <p14:creationId xmlns:p14="http://schemas.microsoft.com/office/powerpoint/2010/main" val="34958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11</a:t>
            </a:fld>
            <a:endParaRPr lang="en-US">
              <a:solidFill>
                <a:prstClr val="white"/>
              </a:solidFill>
              <a:latin typeface="Tahoma"/>
            </a:endParaRPr>
          </a:p>
        </p:txBody>
      </p:sp>
      <p:sp>
        <p:nvSpPr>
          <p:cNvPr id="4" name="TextBox 3">
            <a:extLst>
              <a:ext uri="{FF2B5EF4-FFF2-40B4-BE49-F238E27FC236}">
                <a16:creationId xmlns:a16="http://schemas.microsoft.com/office/drawing/2014/main" id="{57F868B3-F2EB-DA03-2E04-5807D4A7AB45}"/>
              </a:ext>
            </a:extLst>
          </p:cNvPr>
          <p:cNvSpPr txBox="1"/>
          <p:nvPr/>
        </p:nvSpPr>
        <p:spPr>
          <a:xfrm>
            <a:off x="486483" y="1824049"/>
            <a:ext cx="9899780" cy="3046988"/>
          </a:xfrm>
          <a:prstGeom prst="rect">
            <a:avLst/>
          </a:prstGeom>
          <a:noFill/>
        </p:spPr>
        <p:txBody>
          <a:bodyPr wrap="square">
            <a:spAutoFit/>
          </a:bodyPr>
          <a:lstStyle/>
          <a:p>
            <a:r>
              <a:rPr lang="en-US" sz="3200" b="0" i="0" u="none" strike="noStrike" baseline="0">
                <a:solidFill>
                  <a:srgbClr val="29255D"/>
                </a:solidFill>
              </a:rPr>
              <a:t>From the Data Walk presented by SC DHEC we realized we did not have a good understanding of the healthcare needs of the various segments of our population.  We needed to get this data in order to target education, health screenings and pop-up clinics and diagnostics </a:t>
            </a:r>
            <a:r>
              <a:rPr lang="en-US" sz="3200">
                <a:solidFill>
                  <a:srgbClr val="29255D"/>
                </a:solidFill>
              </a:rPr>
              <a:t>to improve health outcomes for all</a:t>
            </a:r>
            <a:r>
              <a:rPr lang="en-US" sz="3200" b="0" i="0" u="none" strike="noStrike" baseline="0">
                <a:solidFill>
                  <a:srgbClr val="29255D"/>
                </a:solidFill>
              </a:rPr>
              <a:t>.</a:t>
            </a:r>
          </a:p>
        </p:txBody>
      </p:sp>
      <p:sp>
        <p:nvSpPr>
          <p:cNvPr id="6" name="TextBox 5">
            <a:extLst>
              <a:ext uri="{FF2B5EF4-FFF2-40B4-BE49-F238E27FC236}">
                <a16:creationId xmlns:a16="http://schemas.microsoft.com/office/drawing/2014/main" id="{F220783A-847D-1BB4-AA38-4D28432468D2}"/>
              </a:ext>
            </a:extLst>
          </p:cNvPr>
          <p:cNvSpPr txBox="1"/>
          <p:nvPr/>
        </p:nvSpPr>
        <p:spPr>
          <a:xfrm>
            <a:off x="1112182" y="1143436"/>
            <a:ext cx="9106678" cy="584775"/>
          </a:xfrm>
          <a:prstGeom prst="rect">
            <a:avLst/>
          </a:prstGeom>
          <a:noFill/>
        </p:spPr>
        <p:txBody>
          <a:bodyPr wrap="square" rtlCol="0">
            <a:spAutoFit/>
          </a:bodyPr>
          <a:lstStyle/>
          <a:p>
            <a:r>
              <a:rPr lang="en-US" sz="3200" u="sng">
                <a:solidFill>
                  <a:srgbClr val="002060"/>
                </a:solidFill>
              </a:rPr>
              <a:t>Goals/Objectives</a:t>
            </a:r>
          </a:p>
        </p:txBody>
      </p:sp>
    </p:spTree>
    <p:extLst>
      <p:ext uri="{BB962C8B-B14F-4D97-AF65-F5344CB8AC3E}">
        <p14:creationId xmlns:p14="http://schemas.microsoft.com/office/powerpoint/2010/main" val="5322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12</a:t>
            </a:fld>
            <a:endParaRPr lang="en-US">
              <a:solidFill>
                <a:prstClr val="white"/>
              </a:solidFill>
              <a:latin typeface="Tahoma"/>
            </a:endParaRPr>
          </a:p>
        </p:txBody>
      </p:sp>
      <p:sp>
        <p:nvSpPr>
          <p:cNvPr id="4" name="TextBox 3">
            <a:extLst>
              <a:ext uri="{FF2B5EF4-FFF2-40B4-BE49-F238E27FC236}">
                <a16:creationId xmlns:a16="http://schemas.microsoft.com/office/drawing/2014/main" id="{57F868B3-F2EB-DA03-2E04-5807D4A7AB45}"/>
              </a:ext>
            </a:extLst>
          </p:cNvPr>
          <p:cNvSpPr txBox="1"/>
          <p:nvPr/>
        </p:nvSpPr>
        <p:spPr>
          <a:xfrm>
            <a:off x="486483" y="1824049"/>
            <a:ext cx="9899780" cy="3477875"/>
          </a:xfrm>
          <a:prstGeom prst="rect">
            <a:avLst/>
          </a:prstGeom>
          <a:noFill/>
        </p:spPr>
        <p:txBody>
          <a:bodyPr wrap="square">
            <a:spAutoFit/>
          </a:bodyPr>
          <a:lstStyle/>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Calibri" panose="020F0502020204030204" pitchFamily="34" charset="0"/>
              </a:rPr>
              <a:t>Create list of data points we feel would be required to adequately analyze the unmet health needs in Union County.</a:t>
            </a:r>
          </a:p>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Calibri" panose="020F0502020204030204" pitchFamily="34" charset="0"/>
              </a:rPr>
              <a:t>Work with quality and IT departments to determine what necessary data is available in our Epic electronic medical record system and create a Dashboard to capture the data in the format needed.</a:t>
            </a:r>
          </a:p>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Calibri" panose="020F0502020204030204" pitchFamily="34" charset="0"/>
              </a:rPr>
              <a:t>There are 3 areas of high incidences in Union that we are aware of:</a:t>
            </a:r>
          </a:p>
          <a:p>
            <a:pPr marL="1600200" marR="0" lvl="3" indent="-228600">
              <a:spcBef>
                <a:spcPts val="0"/>
              </a:spcBef>
              <a:spcAft>
                <a:spcPts val="0"/>
              </a:spcAft>
              <a:buFont typeface="+mj-lt"/>
              <a:buAutoNum type="alphaLcParenR"/>
              <a:tabLst>
                <a:tab pos="1600200" algn="l"/>
              </a:tabLst>
            </a:pPr>
            <a:r>
              <a:rPr lang="en-US" sz="2000">
                <a:solidFill>
                  <a:srgbClr val="002060"/>
                </a:solidFill>
                <a:effectLst/>
                <a:latin typeface="+mj-lt"/>
                <a:ea typeface="Times New Roman" panose="02020603050405020304" pitchFamily="18" charset="0"/>
              </a:rPr>
              <a:t>Diabetes</a:t>
            </a:r>
            <a:endParaRPr lang="en-US" sz="2000">
              <a:solidFill>
                <a:srgbClr val="002060"/>
              </a:solidFill>
              <a:effectLst/>
              <a:latin typeface="+mj-lt"/>
              <a:ea typeface="Calibri" panose="020F0502020204030204" pitchFamily="34" charset="0"/>
            </a:endParaRPr>
          </a:p>
          <a:p>
            <a:pPr marL="1600200" marR="0" lvl="3" indent="-228600">
              <a:spcBef>
                <a:spcPts val="0"/>
              </a:spcBef>
              <a:spcAft>
                <a:spcPts val="0"/>
              </a:spcAft>
              <a:buFont typeface="+mj-lt"/>
              <a:buAutoNum type="alphaLcParenR"/>
              <a:tabLst>
                <a:tab pos="1600200" algn="l"/>
              </a:tabLst>
            </a:pPr>
            <a:r>
              <a:rPr lang="en-US" sz="2000">
                <a:solidFill>
                  <a:srgbClr val="002060"/>
                </a:solidFill>
                <a:effectLst/>
                <a:latin typeface="+mj-lt"/>
                <a:ea typeface="Times New Roman" panose="02020603050405020304" pitchFamily="18" charset="0"/>
              </a:rPr>
              <a:t>Heart Disease</a:t>
            </a:r>
            <a:endParaRPr lang="en-US" sz="2000">
              <a:solidFill>
                <a:srgbClr val="002060"/>
              </a:solidFill>
              <a:effectLst/>
              <a:latin typeface="+mj-lt"/>
              <a:ea typeface="Calibri" panose="020F0502020204030204" pitchFamily="34" charset="0"/>
            </a:endParaRPr>
          </a:p>
          <a:p>
            <a:pPr marL="1600200" marR="0" lvl="3" indent="-228600">
              <a:spcBef>
                <a:spcPts val="0"/>
              </a:spcBef>
              <a:spcAft>
                <a:spcPts val="0"/>
              </a:spcAft>
              <a:buFont typeface="+mj-lt"/>
              <a:buAutoNum type="alphaLcParenR"/>
              <a:tabLst>
                <a:tab pos="1600200" algn="l"/>
              </a:tabLst>
            </a:pPr>
            <a:r>
              <a:rPr lang="en-US" sz="2000">
                <a:solidFill>
                  <a:srgbClr val="002060"/>
                </a:solidFill>
                <a:effectLst/>
                <a:latin typeface="+mj-lt"/>
                <a:ea typeface="Times New Roman" panose="02020603050405020304" pitchFamily="18" charset="0"/>
              </a:rPr>
              <a:t>Prostate Cancer</a:t>
            </a:r>
            <a:endParaRPr lang="en-US" sz="2000">
              <a:solidFill>
                <a:srgbClr val="002060"/>
              </a:solidFill>
              <a:effectLst/>
              <a:latin typeface="+mj-lt"/>
              <a:ea typeface="Calibri" panose="020F0502020204030204" pitchFamily="34" charset="0"/>
            </a:endParaRPr>
          </a:p>
          <a:p>
            <a:pPr marL="914400" marR="0">
              <a:spcBef>
                <a:spcPts val="0"/>
              </a:spcBef>
              <a:spcAft>
                <a:spcPts val="0"/>
              </a:spcAft>
            </a:pPr>
            <a:r>
              <a:rPr lang="en-US" sz="2000">
                <a:solidFill>
                  <a:srgbClr val="002060"/>
                </a:solidFill>
                <a:effectLst/>
                <a:latin typeface="+mj-lt"/>
                <a:ea typeface="Times New Roman" panose="02020603050405020304" pitchFamily="18" charset="0"/>
              </a:rPr>
              <a:t>We need to utilize the dashboard in a way to better understand how to address these health issues.</a:t>
            </a:r>
            <a:endParaRPr lang="en-US" sz="2000">
              <a:solidFill>
                <a:srgbClr val="002060"/>
              </a:solidFill>
              <a:effectLst/>
              <a:latin typeface="+mj-lt"/>
              <a:ea typeface="Calibri" panose="020F0502020204030204" pitchFamily="34" charset="0"/>
            </a:endParaRPr>
          </a:p>
        </p:txBody>
      </p:sp>
      <p:sp>
        <p:nvSpPr>
          <p:cNvPr id="6" name="TextBox 5">
            <a:extLst>
              <a:ext uri="{FF2B5EF4-FFF2-40B4-BE49-F238E27FC236}">
                <a16:creationId xmlns:a16="http://schemas.microsoft.com/office/drawing/2014/main" id="{F220783A-847D-1BB4-AA38-4D28432468D2}"/>
              </a:ext>
            </a:extLst>
          </p:cNvPr>
          <p:cNvSpPr txBox="1"/>
          <p:nvPr/>
        </p:nvSpPr>
        <p:spPr>
          <a:xfrm>
            <a:off x="1112182" y="1143436"/>
            <a:ext cx="9106678" cy="584775"/>
          </a:xfrm>
          <a:prstGeom prst="rect">
            <a:avLst/>
          </a:prstGeom>
          <a:noFill/>
        </p:spPr>
        <p:txBody>
          <a:bodyPr wrap="square" rtlCol="0">
            <a:spAutoFit/>
          </a:bodyPr>
          <a:lstStyle/>
          <a:p>
            <a:r>
              <a:rPr lang="en-US" sz="3200" u="sng">
                <a:solidFill>
                  <a:srgbClr val="002060"/>
                </a:solidFill>
              </a:rPr>
              <a:t>Goals/Objectives</a:t>
            </a:r>
          </a:p>
        </p:txBody>
      </p:sp>
    </p:spTree>
    <p:extLst>
      <p:ext uri="{BB962C8B-B14F-4D97-AF65-F5344CB8AC3E}">
        <p14:creationId xmlns:p14="http://schemas.microsoft.com/office/powerpoint/2010/main" val="12705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13</a:t>
            </a:fld>
            <a:endParaRPr lang="en-US">
              <a:solidFill>
                <a:prstClr val="white"/>
              </a:solidFill>
              <a:latin typeface="Tahoma"/>
            </a:endParaRPr>
          </a:p>
        </p:txBody>
      </p:sp>
      <p:sp>
        <p:nvSpPr>
          <p:cNvPr id="4" name="TextBox 3">
            <a:extLst>
              <a:ext uri="{FF2B5EF4-FFF2-40B4-BE49-F238E27FC236}">
                <a16:creationId xmlns:a16="http://schemas.microsoft.com/office/drawing/2014/main" id="{700F2C85-9BCA-FAE2-601C-4D385054D899}"/>
              </a:ext>
            </a:extLst>
          </p:cNvPr>
          <p:cNvSpPr txBox="1"/>
          <p:nvPr/>
        </p:nvSpPr>
        <p:spPr>
          <a:xfrm>
            <a:off x="1807029" y="732889"/>
            <a:ext cx="10384971" cy="1077218"/>
          </a:xfrm>
          <a:prstGeom prst="rect">
            <a:avLst/>
          </a:prstGeom>
          <a:noFill/>
        </p:spPr>
        <p:txBody>
          <a:bodyPr wrap="square">
            <a:spAutoFit/>
          </a:bodyPr>
          <a:lstStyle/>
          <a:p>
            <a:r>
              <a:rPr lang="en-US" sz="3200" b="0" i="0" u="none" strike="noStrike" baseline="0">
                <a:solidFill>
                  <a:srgbClr val="29255D"/>
                </a:solidFill>
              </a:rPr>
              <a:t>Prostrate Cancer Awareness</a:t>
            </a:r>
          </a:p>
          <a:p>
            <a:r>
              <a:rPr lang="en-US" sz="3200" b="0" i="0" u="none" strike="noStrike" baseline="0">
                <a:solidFill>
                  <a:srgbClr val="29255D"/>
                </a:solidFill>
              </a:rPr>
              <a:t> </a:t>
            </a:r>
          </a:p>
        </p:txBody>
      </p:sp>
      <p:pic>
        <p:nvPicPr>
          <p:cNvPr id="7" name="Picture 6">
            <a:extLst>
              <a:ext uri="{FF2B5EF4-FFF2-40B4-BE49-F238E27FC236}">
                <a16:creationId xmlns:a16="http://schemas.microsoft.com/office/drawing/2014/main" id="{A38A6AB6-EABC-6B4E-4B3B-F455B4E8EE5D}"/>
              </a:ext>
            </a:extLst>
          </p:cNvPr>
          <p:cNvPicPr>
            <a:picLocks noChangeAspect="1"/>
          </p:cNvPicPr>
          <p:nvPr/>
        </p:nvPicPr>
        <p:blipFill>
          <a:blip r:embed="rId2"/>
          <a:stretch>
            <a:fillRect/>
          </a:stretch>
        </p:blipFill>
        <p:spPr>
          <a:xfrm>
            <a:off x="1112182" y="0"/>
            <a:ext cx="8961661" cy="6301413"/>
          </a:xfrm>
          <a:prstGeom prst="rect">
            <a:avLst/>
          </a:prstGeom>
        </p:spPr>
      </p:pic>
    </p:spTree>
    <p:extLst>
      <p:ext uri="{BB962C8B-B14F-4D97-AF65-F5344CB8AC3E}">
        <p14:creationId xmlns:p14="http://schemas.microsoft.com/office/powerpoint/2010/main" val="288453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14</a:t>
            </a:fld>
            <a:endParaRPr lang="en-US">
              <a:solidFill>
                <a:prstClr val="white"/>
              </a:solidFill>
              <a:latin typeface="Tahoma"/>
            </a:endParaRPr>
          </a:p>
        </p:txBody>
      </p:sp>
      <p:sp>
        <p:nvSpPr>
          <p:cNvPr id="4" name="TextBox 3">
            <a:extLst>
              <a:ext uri="{FF2B5EF4-FFF2-40B4-BE49-F238E27FC236}">
                <a16:creationId xmlns:a16="http://schemas.microsoft.com/office/drawing/2014/main" id="{57F868B3-F2EB-DA03-2E04-5807D4A7AB45}"/>
              </a:ext>
            </a:extLst>
          </p:cNvPr>
          <p:cNvSpPr txBox="1"/>
          <p:nvPr/>
        </p:nvSpPr>
        <p:spPr>
          <a:xfrm>
            <a:off x="486483" y="1824049"/>
            <a:ext cx="9899780" cy="3170099"/>
          </a:xfrm>
          <a:prstGeom prst="rect">
            <a:avLst/>
          </a:prstGeom>
          <a:noFill/>
        </p:spPr>
        <p:txBody>
          <a:bodyPr wrap="square">
            <a:spAutoFit/>
          </a:bodyPr>
          <a:lstStyle/>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Times New Roman" panose="02020603050405020304" pitchFamily="18" charset="0"/>
              </a:rPr>
              <a:t>Patient Access team, case managers and care transition team trained in capturing pertinent social determinants of health data in Epic to use for dashboard. </a:t>
            </a:r>
            <a:endParaRPr lang="en-US" sz="2000">
              <a:solidFill>
                <a:srgbClr val="002060"/>
              </a:solidFill>
              <a:effectLst/>
              <a:latin typeface="+mj-lt"/>
              <a:ea typeface="Calibri" panose="020F0502020204030204" pitchFamily="34" charset="0"/>
            </a:endParaRPr>
          </a:p>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Times New Roman" panose="02020603050405020304" pitchFamily="18" charset="0"/>
              </a:rPr>
              <a:t>Show an increase in the percentage of patient records with Race, Ethnicity and Language (REAL) data fields completed.</a:t>
            </a:r>
            <a:endParaRPr lang="en-US" sz="2000">
              <a:solidFill>
                <a:srgbClr val="002060"/>
              </a:solidFill>
              <a:effectLst/>
              <a:latin typeface="+mj-lt"/>
              <a:ea typeface="Calibri" panose="020F0502020204030204" pitchFamily="34" charset="0"/>
            </a:endParaRPr>
          </a:p>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Times New Roman" panose="02020603050405020304" pitchFamily="18" charset="0"/>
              </a:rPr>
              <a:t>Implement cultural competency training throughout Union Medical Center. </a:t>
            </a:r>
            <a:endParaRPr lang="en-US" sz="2000">
              <a:solidFill>
                <a:srgbClr val="002060"/>
              </a:solidFill>
              <a:effectLst/>
              <a:latin typeface="+mj-lt"/>
              <a:ea typeface="Calibri" panose="020F0502020204030204" pitchFamily="34" charset="0"/>
            </a:endParaRPr>
          </a:p>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Times New Roman" panose="02020603050405020304" pitchFamily="18" charset="0"/>
              </a:rPr>
              <a:t>Review equity dashboard each quarter for signs of improved measures.</a:t>
            </a:r>
            <a:endParaRPr lang="en-US" sz="2000">
              <a:solidFill>
                <a:srgbClr val="002060"/>
              </a:solidFill>
              <a:effectLst/>
              <a:latin typeface="+mj-lt"/>
              <a:ea typeface="Calibri" panose="020F0502020204030204" pitchFamily="34" charset="0"/>
            </a:endParaRPr>
          </a:p>
          <a:p>
            <a:pPr marL="742950" marR="0" lvl="1" indent="-285750">
              <a:spcBef>
                <a:spcPts val="0"/>
              </a:spcBef>
              <a:spcAft>
                <a:spcPts val="0"/>
              </a:spcAft>
              <a:buFont typeface="+mj-lt"/>
              <a:buAutoNum type="arabicPeriod"/>
              <a:tabLst>
                <a:tab pos="800100" algn="l"/>
              </a:tabLst>
            </a:pPr>
            <a:r>
              <a:rPr lang="en-US" sz="2000">
                <a:solidFill>
                  <a:srgbClr val="002060"/>
                </a:solidFill>
                <a:effectLst/>
                <a:latin typeface="+mj-lt"/>
                <a:ea typeface="Times New Roman" panose="02020603050405020304" pitchFamily="18" charset="0"/>
              </a:rPr>
              <a:t>Through shared community involvement, focus on areas of need following the path of the Union Community Health Improvement Plan using new data collected. </a:t>
            </a:r>
            <a:endParaRPr lang="en-US" sz="2000">
              <a:solidFill>
                <a:srgbClr val="002060"/>
              </a:solidFill>
              <a:effectLst/>
              <a:latin typeface="+mj-lt"/>
              <a:ea typeface="Calibri" panose="020F0502020204030204" pitchFamily="34" charset="0"/>
            </a:endParaRPr>
          </a:p>
        </p:txBody>
      </p:sp>
      <p:sp>
        <p:nvSpPr>
          <p:cNvPr id="6" name="TextBox 5">
            <a:extLst>
              <a:ext uri="{FF2B5EF4-FFF2-40B4-BE49-F238E27FC236}">
                <a16:creationId xmlns:a16="http://schemas.microsoft.com/office/drawing/2014/main" id="{F220783A-847D-1BB4-AA38-4D28432468D2}"/>
              </a:ext>
            </a:extLst>
          </p:cNvPr>
          <p:cNvSpPr txBox="1"/>
          <p:nvPr/>
        </p:nvSpPr>
        <p:spPr>
          <a:xfrm>
            <a:off x="1112182" y="1143436"/>
            <a:ext cx="9106678" cy="584775"/>
          </a:xfrm>
          <a:prstGeom prst="rect">
            <a:avLst/>
          </a:prstGeom>
          <a:noFill/>
        </p:spPr>
        <p:txBody>
          <a:bodyPr wrap="square" rtlCol="0">
            <a:spAutoFit/>
          </a:bodyPr>
          <a:lstStyle/>
          <a:p>
            <a:r>
              <a:rPr lang="en-US" sz="3200" u="sng">
                <a:solidFill>
                  <a:srgbClr val="002060"/>
                </a:solidFill>
              </a:rPr>
              <a:t>Measures of Success</a:t>
            </a:r>
          </a:p>
        </p:txBody>
      </p:sp>
    </p:spTree>
    <p:extLst>
      <p:ext uri="{BB962C8B-B14F-4D97-AF65-F5344CB8AC3E}">
        <p14:creationId xmlns:p14="http://schemas.microsoft.com/office/powerpoint/2010/main" val="219777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15</a:t>
            </a:fld>
            <a:endParaRPr lang="en-US">
              <a:solidFill>
                <a:prstClr val="white"/>
              </a:solidFill>
              <a:latin typeface="Tahoma"/>
            </a:endParaRPr>
          </a:p>
        </p:txBody>
      </p:sp>
      <p:sp>
        <p:nvSpPr>
          <p:cNvPr id="4" name="TextBox 3">
            <a:extLst>
              <a:ext uri="{FF2B5EF4-FFF2-40B4-BE49-F238E27FC236}">
                <a16:creationId xmlns:a16="http://schemas.microsoft.com/office/drawing/2014/main" id="{57F868B3-F2EB-DA03-2E04-5807D4A7AB45}"/>
              </a:ext>
            </a:extLst>
          </p:cNvPr>
          <p:cNvSpPr txBox="1"/>
          <p:nvPr/>
        </p:nvSpPr>
        <p:spPr>
          <a:xfrm>
            <a:off x="486483" y="1824049"/>
            <a:ext cx="9899780" cy="3416320"/>
          </a:xfrm>
          <a:prstGeom prst="rect">
            <a:avLst/>
          </a:prstGeom>
          <a:noFill/>
        </p:spPr>
        <p:txBody>
          <a:bodyPr wrap="square">
            <a:spAutoFit/>
          </a:bodyPr>
          <a:lstStyle/>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As part of Live Healthy Union, we partnered with SC DHEC to have a Data Walk open to the public in Union. There were several disparities that jumped out which were quite alarming and showed the need to take action to narrow the health equity gap.  A few of the areas are listed below:  </a:t>
            </a:r>
          </a:p>
          <a:p>
            <a:pPr marL="45720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Delayed medical care due to cost:  	17.6% for non-Hispanic White population</a:t>
            </a:r>
            <a:endParaRPr lang="en-US" sz="18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					23.7% for non-Hispanic Black population</a:t>
            </a:r>
            <a:endParaRPr lang="en-US" sz="18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Stroke deaths by sex and race		50.8% for non-Hispanic White female population</a:t>
            </a:r>
            <a:endParaRPr lang="en-US" sz="18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					74.2% for non-Hispanic Black female population</a:t>
            </a:r>
          </a:p>
          <a:p>
            <a:pPr marL="45720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New Cases of Prostate Cancer		97.3    for non-Hispanic White male population</a:t>
            </a:r>
            <a:endParaRPr lang="en-US" sz="180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(per 100,000 pop)			235.5  for non-Hispanic Black male population</a:t>
            </a:r>
            <a:endParaRPr lang="en-US" sz="180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F220783A-847D-1BB4-AA38-4D28432468D2}"/>
              </a:ext>
            </a:extLst>
          </p:cNvPr>
          <p:cNvSpPr txBox="1"/>
          <p:nvPr/>
        </p:nvSpPr>
        <p:spPr>
          <a:xfrm>
            <a:off x="1112182" y="1143436"/>
            <a:ext cx="9106678" cy="584775"/>
          </a:xfrm>
          <a:prstGeom prst="rect">
            <a:avLst/>
          </a:prstGeom>
          <a:noFill/>
        </p:spPr>
        <p:txBody>
          <a:bodyPr wrap="square" rtlCol="0">
            <a:spAutoFit/>
          </a:bodyPr>
          <a:lstStyle/>
          <a:p>
            <a:r>
              <a:rPr lang="en-US" sz="3200" u="sng">
                <a:solidFill>
                  <a:srgbClr val="002060"/>
                </a:solidFill>
              </a:rPr>
              <a:t>Project Justification</a:t>
            </a:r>
          </a:p>
        </p:txBody>
      </p:sp>
    </p:spTree>
    <p:extLst>
      <p:ext uri="{BB962C8B-B14F-4D97-AF65-F5344CB8AC3E}">
        <p14:creationId xmlns:p14="http://schemas.microsoft.com/office/powerpoint/2010/main" val="329882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16</a:t>
            </a:fld>
            <a:endParaRPr lang="en-US">
              <a:solidFill>
                <a:prstClr val="white"/>
              </a:solidFill>
              <a:latin typeface="Tahoma"/>
            </a:endParaRPr>
          </a:p>
        </p:txBody>
      </p:sp>
      <p:sp>
        <p:nvSpPr>
          <p:cNvPr id="6" name="Title 5">
            <a:extLst>
              <a:ext uri="{FF2B5EF4-FFF2-40B4-BE49-F238E27FC236}">
                <a16:creationId xmlns:a16="http://schemas.microsoft.com/office/drawing/2014/main" id="{BD3F8C41-4595-0B2E-A49D-339419ABAED0}"/>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950D2BB2-5A09-9CB8-A1E9-193398C37CE2}"/>
              </a:ext>
            </a:extLst>
          </p:cNvPr>
          <p:cNvPicPr>
            <a:picLocks noChangeAspect="1"/>
          </p:cNvPicPr>
          <p:nvPr/>
        </p:nvPicPr>
        <p:blipFill>
          <a:blip r:embed="rId2"/>
          <a:stretch>
            <a:fillRect/>
          </a:stretch>
        </p:blipFill>
        <p:spPr>
          <a:xfrm>
            <a:off x="18348" y="0"/>
            <a:ext cx="12155304" cy="6858000"/>
          </a:xfrm>
          <a:prstGeom prst="rect">
            <a:avLst/>
          </a:prstGeom>
        </p:spPr>
      </p:pic>
    </p:spTree>
    <p:extLst>
      <p:ext uri="{BB962C8B-B14F-4D97-AF65-F5344CB8AC3E}">
        <p14:creationId xmlns:p14="http://schemas.microsoft.com/office/powerpoint/2010/main" val="154405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17</a:t>
            </a:fld>
            <a:endParaRPr lang="en-US">
              <a:solidFill>
                <a:prstClr val="white"/>
              </a:solidFill>
              <a:latin typeface="Tahoma"/>
            </a:endParaRPr>
          </a:p>
        </p:txBody>
      </p:sp>
      <p:sp>
        <p:nvSpPr>
          <p:cNvPr id="6" name="Title 5">
            <a:extLst>
              <a:ext uri="{FF2B5EF4-FFF2-40B4-BE49-F238E27FC236}">
                <a16:creationId xmlns:a16="http://schemas.microsoft.com/office/drawing/2014/main" id="{BD3F8C41-4595-0B2E-A49D-339419ABAED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F66EC5B-BD13-0677-5B31-4CEC8702BCDF}"/>
              </a:ext>
            </a:extLst>
          </p:cNvPr>
          <p:cNvPicPr>
            <a:picLocks noChangeAspect="1"/>
          </p:cNvPicPr>
          <p:nvPr/>
        </p:nvPicPr>
        <p:blipFill>
          <a:blip r:embed="rId2"/>
          <a:stretch>
            <a:fillRect/>
          </a:stretch>
        </p:blipFill>
        <p:spPr>
          <a:xfrm>
            <a:off x="0" y="659563"/>
            <a:ext cx="12192000" cy="5538874"/>
          </a:xfrm>
          <a:prstGeom prst="rect">
            <a:avLst/>
          </a:prstGeom>
        </p:spPr>
      </p:pic>
    </p:spTree>
    <p:extLst>
      <p:ext uri="{BB962C8B-B14F-4D97-AF65-F5344CB8AC3E}">
        <p14:creationId xmlns:p14="http://schemas.microsoft.com/office/powerpoint/2010/main" val="324830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9C076-2C1C-4341-7003-FCAECA42990F}"/>
              </a:ext>
            </a:extLst>
          </p:cNvPr>
          <p:cNvSpPr>
            <a:spLocks noGrp="1"/>
          </p:cNvSpPr>
          <p:nvPr>
            <p:ph type="sldNum" sz="quarter" idx="12"/>
          </p:nvPr>
        </p:nvSpPr>
        <p:spPr/>
        <p:txBody>
          <a:bodyPr/>
          <a:lstStyle/>
          <a:p>
            <a:fld id="{1E682114-2FA9-4B14-8A45-4797A4C6B028}" type="slidenum">
              <a:rPr lang="en-US" smtClean="0"/>
              <a:t>18</a:t>
            </a:fld>
            <a:endParaRPr lang="en-US"/>
          </a:p>
        </p:txBody>
      </p:sp>
      <p:sp>
        <p:nvSpPr>
          <p:cNvPr id="3" name="TextBox 2">
            <a:extLst>
              <a:ext uri="{FF2B5EF4-FFF2-40B4-BE49-F238E27FC236}">
                <a16:creationId xmlns:a16="http://schemas.microsoft.com/office/drawing/2014/main" id="{6EE92F26-6851-14A9-7B50-5D3446D7C5A1}"/>
              </a:ext>
            </a:extLst>
          </p:cNvPr>
          <p:cNvSpPr txBox="1"/>
          <p:nvPr/>
        </p:nvSpPr>
        <p:spPr>
          <a:xfrm>
            <a:off x="3051425" y="965770"/>
            <a:ext cx="7551505" cy="584775"/>
          </a:xfrm>
          <a:prstGeom prst="rect">
            <a:avLst/>
          </a:prstGeom>
          <a:noFill/>
        </p:spPr>
        <p:txBody>
          <a:bodyPr wrap="square" rtlCol="0">
            <a:spAutoFit/>
          </a:bodyPr>
          <a:lstStyle/>
          <a:p>
            <a:pPr algn="ctr"/>
            <a:r>
              <a:rPr lang="en-US" sz="3200"/>
              <a:t>Challenges</a:t>
            </a:r>
          </a:p>
        </p:txBody>
      </p:sp>
      <p:sp>
        <p:nvSpPr>
          <p:cNvPr id="5" name="TextBox 4">
            <a:extLst>
              <a:ext uri="{FF2B5EF4-FFF2-40B4-BE49-F238E27FC236}">
                <a16:creationId xmlns:a16="http://schemas.microsoft.com/office/drawing/2014/main" id="{699D45D7-09CA-98BC-31D5-4EF38331F473}"/>
              </a:ext>
            </a:extLst>
          </p:cNvPr>
          <p:cNvSpPr txBox="1"/>
          <p:nvPr/>
        </p:nvSpPr>
        <p:spPr>
          <a:xfrm>
            <a:off x="1595063" y="2229492"/>
            <a:ext cx="9511301" cy="1815882"/>
          </a:xfrm>
          <a:prstGeom prst="rect">
            <a:avLst/>
          </a:prstGeom>
          <a:noFill/>
        </p:spPr>
        <p:txBody>
          <a:bodyPr wrap="square">
            <a:spAutoFit/>
          </a:bodyPr>
          <a:lstStyle/>
          <a:p>
            <a:r>
              <a:rPr lang="en-US" sz="2800" b="0" i="0">
                <a:solidFill>
                  <a:srgbClr val="242424"/>
                </a:solidFill>
                <a:effectLst/>
                <a:latin typeface="Times New Roman" panose="02020603050405020304" pitchFamily="18" charset="0"/>
              </a:rPr>
              <a:t>Our biggest need is to increase education for those inputting the data and making sure they understand it.  </a:t>
            </a:r>
          </a:p>
          <a:p>
            <a:r>
              <a:rPr lang="en-US" sz="2800" b="0" i="0">
                <a:solidFill>
                  <a:srgbClr val="242424"/>
                </a:solidFill>
                <a:effectLst/>
                <a:latin typeface="Times New Roman" panose="02020603050405020304" pitchFamily="18" charset="0"/>
              </a:rPr>
              <a:t>We also need more training for users of the dashboard on the slicer dicer tool to customize the report for even great use for us. </a:t>
            </a:r>
            <a:endParaRPr lang="en-US" sz="2800"/>
          </a:p>
        </p:txBody>
      </p:sp>
    </p:spTree>
    <p:extLst>
      <p:ext uri="{BB962C8B-B14F-4D97-AF65-F5344CB8AC3E}">
        <p14:creationId xmlns:p14="http://schemas.microsoft.com/office/powerpoint/2010/main" val="215038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D2AD5-F825-8A51-FC54-098FF7821246}"/>
              </a:ext>
            </a:extLst>
          </p:cNvPr>
          <p:cNvSpPr>
            <a:spLocks noGrp="1"/>
          </p:cNvSpPr>
          <p:nvPr>
            <p:ph type="sldNum" sz="quarter" idx="12"/>
          </p:nvPr>
        </p:nvSpPr>
        <p:spPr/>
        <p:txBody>
          <a:bodyPr/>
          <a:lstStyle/>
          <a:p>
            <a:fld id="{1E682114-2FA9-4B14-8A45-4797A4C6B028}" type="slidenum">
              <a:rPr lang="en-US" smtClean="0"/>
              <a:t>19</a:t>
            </a:fld>
            <a:endParaRPr lang="en-US"/>
          </a:p>
        </p:txBody>
      </p:sp>
      <p:sp>
        <p:nvSpPr>
          <p:cNvPr id="3" name="TextBox 2">
            <a:extLst>
              <a:ext uri="{FF2B5EF4-FFF2-40B4-BE49-F238E27FC236}">
                <a16:creationId xmlns:a16="http://schemas.microsoft.com/office/drawing/2014/main" id="{97B49ECC-2248-EFE0-2F71-0DB1ACD3E242}"/>
              </a:ext>
            </a:extLst>
          </p:cNvPr>
          <p:cNvSpPr txBox="1"/>
          <p:nvPr/>
        </p:nvSpPr>
        <p:spPr>
          <a:xfrm>
            <a:off x="2017777" y="108298"/>
            <a:ext cx="8564605" cy="523220"/>
          </a:xfrm>
          <a:prstGeom prst="rect">
            <a:avLst/>
          </a:prstGeom>
          <a:noFill/>
        </p:spPr>
        <p:txBody>
          <a:bodyPr wrap="square" rtlCol="0">
            <a:spAutoFit/>
          </a:bodyPr>
          <a:lstStyle/>
          <a:p>
            <a:pPr algn="ctr"/>
            <a:r>
              <a:rPr lang="en-US" sz="2800"/>
              <a:t>Future DEI Program at Union Medical Center</a:t>
            </a:r>
          </a:p>
        </p:txBody>
      </p:sp>
      <p:sp>
        <p:nvSpPr>
          <p:cNvPr id="5" name="TextBox 4">
            <a:extLst>
              <a:ext uri="{FF2B5EF4-FFF2-40B4-BE49-F238E27FC236}">
                <a16:creationId xmlns:a16="http://schemas.microsoft.com/office/drawing/2014/main" id="{580695F2-368F-226C-A453-EAB5F1F86D71}"/>
              </a:ext>
            </a:extLst>
          </p:cNvPr>
          <p:cNvSpPr txBox="1"/>
          <p:nvPr/>
        </p:nvSpPr>
        <p:spPr>
          <a:xfrm>
            <a:off x="610597" y="632180"/>
            <a:ext cx="10619057" cy="5693866"/>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b="0" i="0">
                <a:solidFill>
                  <a:srgbClr val="242424"/>
                </a:solidFill>
                <a:effectLst/>
                <a:latin typeface="Times New Roman"/>
                <a:cs typeface="Times New Roman"/>
              </a:rPr>
              <a:t>We plan to use the information collected from the dashboard to help guide our Live Healthy Union team on community wide programs targeting the population identified. </a:t>
            </a:r>
            <a:r>
              <a:rPr lang="en-US" sz="2800">
                <a:solidFill>
                  <a:srgbClr val="242424"/>
                </a:solidFill>
                <a:latin typeface="Times New Roman"/>
                <a:cs typeface="Times New Roman"/>
              </a:rPr>
              <a:t> </a:t>
            </a:r>
            <a:endParaRPr lang="en-US" sz="2800" b="0" i="0">
              <a:solidFill>
                <a:srgbClr val="242424"/>
              </a:solidFill>
              <a:effectLst/>
              <a:latin typeface="Times New Roman" panose="02020603050405020304" pitchFamily="18" charset="0"/>
            </a:endParaRPr>
          </a:p>
          <a:p>
            <a:pPr algn="l"/>
            <a:endParaRPr lang="en-US" sz="2800">
              <a:solidFill>
                <a:srgbClr val="242424"/>
              </a:solidFill>
              <a:latin typeface="Times New Roman" panose="02020603050405020304" pitchFamily="18" charset="0"/>
            </a:endParaRPr>
          </a:p>
          <a:p>
            <a:pPr marL="457200" indent="-457200">
              <a:buFont typeface="Arial" panose="020B0604020202020204" pitchFamily="34" charset="0"/>
              <a:buChar char="•"/>
            </a:pPr>
            <a:r>
              <a:rPr lang="en-US" sz="2800" b="0" i="0">
                <a:solidFill>
                  <a:srgbClr val="242424"/>
                </a:solidFill>
                <a:effectLst/>
                <a:latin typeface="Times New Roman"/>
                <a:cs typeface="Times New Roman"/>
              </a:rPr>
              <a:t>We will also include the dashboard in the education of our physicians and care givers to have a better understanding of our population.</a:t>
            </a:r>
            <a:endParaRPr lang="en-US" sz="2800">
              <a:solidFill>
                <a:srgbClr val="242424"/>
              </a:solidFill>
              <a:latin typeface="Times New Roman" panose="02020603050405020304" pitchFamily="18" charset="0"/>
              <a:ea typeface="+mn-lt"/>
              <a:cs typeface="Times New Roman" panose="02020603050405020304" pitchFamily="18" charset="0"/>
            </a:endParaRPr>
          </a:p>
          <a:p>
            <a:endParaRPr lang="en-US" sz="2800">
              <a:solidFill>
                <a:srgbClr val="242424"/>
              </a:solidFill>
              <a:latin typeface="Times New Roman"/>
              <a:ea typeface="+mn-lt"/>
              <a:cs typeface="Times New Roman"/>
            </a:endParaRPr>
          </a:p>
          <a:p>
            <a:pPr marL="457200" indent="-457200" algn="l">
              <a:buFont typeface="Arial" panose="020B0604020202020204" pitchFamily="34" charset="0"/>
              <a:buChar char="•"/>
            </a:pPr>
            <a:r>
              <a:rPr lang="en-US" sz="2800">
                <a:latin typeface="Times New Roman"/>
                <a:ea typeface="+mn-lt"/>
                <a:cs typeface="+mn-lt"/>
              </a:rPr>
              <a:t>Continue to have DEI, Health Equity on Annual Operating Plan</a:t>
            </a:r>
            <a:endParaRPr lang="en-US" sz="2800">
              <a:solidFill>
                <a:srgbClr val="242424"/>
              </a:solidFill>
              <a:latin typeface="Times New Roman"/>
              <a:cs typeface="Times New Roman" panose="02020603050405020304" pitchFamily="18" charset="0"/>
            </a:endParaRPr>
          </a:p>
          <a:p>
            <a:pPr algn="l"/>
            <a:endParaRPr lang="en-US" sz="2800">
              <a:solidFill>
                <a:srgbClr val="242424"/>
              </a:solidFill>
              <a:latin typeface="Times New Roman" panose="02020603050405020304" pitchFamily="18" charset="0"/>
              <a:cs typeface="Times New Roman"/>
            </a:endParaRPr>
          </a:p>
          <a:p>
            <a:pPr marL="457200" indent="-457200" algn="l">
              <a:buFont typeface="Arial" panose="020B0604020202020204" pitchFamily="34" charset="0"/>
              <a:buChar char="•"/>
            </a:pPr>
            <a:r>
              <a:rPr lang="en-US" sz="2800" b="0" i="0">
                <a:solidFill>
                  <a:srgbClr val="242424"/>
                </a:solidFill>
                <a:effectLst/>
                <a:latin typeface="Times New Roman"/>
                <a:cs typeface="Times New Roman"/>
              </a:rPr>
              <a:t>Increase Leadership diversity through a newly created Leadership Development Academy to begin in the fall 2023.</a:t>
            </a:r>
          </a:p>
          <a:p>
            <a:br>
              <a:rPr lang="en-US" sz="2800"/>
            </a:br>
            <a:endParaRPr lang="en-US" sz="2800"/>
          </a:p>
        </p:txBody>
      </p:sp>
    </p:spTree>
    <p:extLst>
      <p:ext uri="{BB962C8B-B14F-4D97-AF65-F5344CB8AC3E}">
        <p14:creationId xmlns:p14="http://schemas.microsoft.com/office/powerpoint/2010/main" val="35986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2</a:t>
            </a:fld>
            <a:endParaRPr lang="en-US">
              <a:solidFill>
                <a:prstClr val="white"/>
              </a:solidFill>
              <a:latin typeface="Tahoma"/>
            </a:endParaRPr>
          </a:p>
        </p:txBody>
      </p:sp>
      <p:sp>
        <p:nvSpPr>
          <p:cNvPr id="12" name="TextBox 11">
            <a:extLst>
              <a:ext uri="{FF2B5EF4-FFF2-40B4-BE49-F238E27FC236}">
                <a16:creationId xmlns:a16="http://schemas.microsoft.com/office/drawing/2014/main" id="{2F89D4A3-CF8C-4FB5-BD62-6B8B42435076}"/>
              </a:ext>
            </a:extLst>
          </p:cNvPr>
          <p:cNvSpPr txBox="1"/>
          <p:nvPr/>
        </p:nvSpPr>
        <p:spPr>
          <a:xfrm>
            <a:off x="845230" y="1143436"/>
            <a:ext cx="10368063" cy="731034"/>
          </a:xfrm>
          <a:prstGeom prst="rect">
            <a:avLst/>
          </a:prstGeom>
          <a:noFill/>
        </p:spPr>
        <p:txBody>
          <a:bodyPr wrap="square" lIns="76200" tIns="38100" rIns="76200" bIns="38100" anchor="t">
            <a:spAutoFit/>
          </a:bodyPr>
          <a:lstStyle/>
          <a:p>
            <a:pPr defTabSz="761970">
              <a:lnSpc>
                <a:spcPct val="90000"/>
              </a:lnSpc>
              <a:spcBef>
                <a:spcPts val="625"/>
              </a:spcBef>
              <a:defRPr/>
            </a:pPr>
            <a:endParaRPr lang="en-US" sz="2167">
              <a:solidFill>
                <a:prstClr val="black"/>
              </a:solidFill>
              <a:latin typeface="Tahoma"/>
              <a:ea typeface="Tahoma"/>
              <a:cs typeface="Tahoma"/>
            </a:endParaRPr>
          </a:p>
          <a:p>
            <a:pPr defTabSz="761970">
              <a:lnSpc>
                <a:spcPct val="90000"/>
              </a:lnSpc>
              <a:spcBef>
                <a:spcPts val="625"/>
              </a:spcBef>
              <a:defRPr/>
            </a:pPr>
            <a:endParaRPr lang="en-US" sz="2000">
              <a:solidFill>
                <a:prstClr val="black"/>
              </a:solidFill>
              <a:latin typeface="Calibri Light"/>
            </a:endParaRPr>
          </a:p>
        </p:txBody>
      </p:sp>
      <p:pic>
        <p:nvPicPr>
          <p:cNvPr id="3" name="Picture Placeholder 13" descr="A sign on a grassy field&#10;&#10;Description automatically generated">
            <a:extLst>
              <a:ext uri="{FF2B5EF4-FFF2-40B4-BE49-F238E27FC236}">
                <a16:creationId xmlns:a16="http://schemas.microsoft.com/office/drawing/2014/main" id="{68BC9258-EC46-54F4-6CBD-82496B5DEB92}"/>
              </a:ext>
            </a:extLst>
          </p:cNvPr>
          <p:cNvPicPr>
            <a:picLocks noChangeAspect="1"/>
          </p:cNvPicPr>
          <p:nvPr/>
        </p:nvPicPr>
        <p:blipFill rotWithShape="1">
          <a:blip r:embed="rId2"/>
          <a:srcRect/>
          <a:stretch/>
        </p:blipFill>
        <p:spPr>
          <a:xfrm>
            <a:off x="845230" y="344222"/>
            <a:ext cx="5513638" cy="4132722"/>
          </a:xfrm>
          <a:prstGeom prst="rect">
            <a:avLst/>
          </a:prstGeom>
        </p:spPr>
      </p:pic>
      <p:pic>
        <p:nvPicPr>
          <p:cNvPr id="7" name="Picture 8" descr="A picture containing text, map&#10;&#10;Description automatically generated">
            <a:extLst>
              <a:ext uri="{FF2B5EF4-FFF2-40B4-BE49-F238E27FC236}">
                <a16:creationId xmlns:a16="http://schemas.microsoft.com/office/drawing/2014/main" id="{1CD9C458-265E-8615-68D9-F493C3F67C59}"/>
              </a:ext>
            </a:extLst>
          </p:cNvPr>
          <p:cNvPicPr>
            <a:picLocks noChangeAspect="1"/>
          </p:cNvPicPr>
          <p:nvPr/>
        </p:nvPicPr>
        <p:blipFill>
          <a:blip r:embed="rId3"/>
          <a:stretch>
            <a:fillRect/>
          </a:stretch>
        </p:blipFill>
        <p:spPr>
          <a:xfrm>
            <a:off x="6358868" y="210436"/>
            <a:ext cx="4266508" cy="4266508"/>
          </a:xfrm>
          <a:prstGeom prst="rect">
            <a:avLst/>
          </a:prstGeom>
        </p:spPr>
      </p:pic>
      <p:sp>
        <p:nvSpPr>
          <p:cNvPr id="8" name="Subtitle 2">
            <a:extLst>
              <a:ext uri="{FF2B5EF4-FFF2-40B4-BE49-F238E27FC236}">
                <a16:creationId xmlns:a16="http://schemas.microsoft.com/office/drawing/2014/main" id="{CF947DE8-90EB-9455-2431-A7A8B46804B7}"/>
              </a:ext>
            </a:extLst>
          </p:cNvPr>
          <p:cNvSpPr txBox="1">
            <a:spLocks/>
          </p:cNvSpPr>
          <p:nvPr/>
        </p:nvSpPr>
        <p:spPr>
          <a:xfrm>
            <a:off x="1642510" y="4476944"/>
            <a:ext cx="8906979" cy="1845743"/>
          </a:xfrm>
          <a:prstGeom prst="rect">
            <a:avLst/>
          </a:prstGeom>
          <a:solidFill>
            <a:sysClr val="windowText" lastClr="000000">
              <a:lumMod val="85000"/>
              <a:lumOff val="15000"/>
            </a:sysClr>
          </a:solidFill>
        </p:spPr>
        <p:txBody>
          <a:bodyPr vert="horz" lIns="288000" tIns="144000" rIns="432000" bIns="0" rtlCol="0" anchor="t">
            <a:noAutofit/>
          </a:bodyPr>
          <a:lstStyle>
            <a:lvl1pPr marL="0" indent="0" algn="r" defTabSz="685800" rtl="0" eaLnBrk="1" latinLnBrk="0" hangingPunct="1">
              <a:lnSpc>
                <a:spcPct val="90000"/>
              </a:lnSpc>
              <a:spcBef>
                <a:spcPts val="750"/>
              </a:spcBef>
              <a:buFont typeface="Arial" panose="020B0604020202020204" pitchFamily="34" charset="0"/>
              <a:buNone/>
              <a:defRPr sz="1575" kern="1200">
                <a:solidFill>
                  <a:schemeClr val="bg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lumMod val="75000"/>
                    <a:lumOff val="25000"/>
                  </a:schemeClr>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lumMod val="75000"/>
                    <a:lumOff val="25000"/>
                  </a:schemeClr>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75000"/>
                    <a:lumOff val="25000"/>
                  </a:schemeClr>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75000"/>
                    <a:lumOff val="25000"/>
                  </a:schemeClr>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Rockwell"/>
                <a:ea typeface="+mn-ea"/>
                <a:cs typeface="+mn-cs"/>
              </a:rPr>
              <a:t>Population: 27,306</a:t>
            </a:r>
            <a:r>
              <a:rPr kumimoji="0" lang="en-US" sz="1800" b="1" i="0" u="none" strike="noStrike" kern="1200" cap="none" spc="0" normalizeH="0" baseline="0" noProof="0">
                <a:ln>
                  <a:noFill/>
                </a:ln>
                <a:solidFill>
                  <a:sysClr val="window" lastClr="FFFFFF"/>
                </a:solidFill>
                <a:effectLst/>
                <a:uLnTx/>
                <a:uFillTx/>
                <a:latin typeface="Rockwell"/>
                <a:ea typeface="+mn-ea"/>
                <a:cs typeface="+mn-cs"/>
              </a:rPr>
              <a:t> </a:t>
            </a:r>
            <a: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t>​</a:t>
            </a:r>
            <a:b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br>
            <a:r>
              <a:rPr kumimoji="0" lang="en-US" sz="1800" b="1" i="0" u="none" strike="noStrike" kern="1200" cap="none" spc="0" normalizeH="0" baseline="0" noProof="0">
                <a:ln>
                  <a:noFill/>
                </a:ln>
                <a:solidFill>
                  <a:srgbClr val="FFFFFF"/>
                </a:solidFill>
                <a:effectLst/>
                <a:uLnTx/>
                <a:uFillTx/>
                <a:latin typeface="Rockwell"/>
                <a:ea typeface="+mn-ea"/>
                <a:cs typeface="+mn-cs"/>
              </a:rPr>
              <a:t>Source: US Census Bureau</a:t>
            </a:r>
            <a: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t>​</a:t>
            </a:r>
            <a:b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br>
            <a:r>
              <a:rPr kumimoji="0" lang="en-US" sz="1800" b="1" i="0" u="none" strike="noStrike" kern="1200" cap="none" spc="0" normalizeH="0" baseline="0" noProof="0">
                <a:ln>
                  <a:noFill/>
                </a:ln>
                <a:solidFill>
                  <a:srgbClr val="FFFFFF"/>
                </a:solidFill>
                <a:effectLst/>
                <a:uLnTx/>
                <a:uFillTx/>
                <a:latin typeface="Rockwell"/>
                <a:ea typeface="+mn-ea"/>
                <a:cs typeface="+mn-cs"/>
              </a:rPr>
              <a:t>County Seat</a:t>
            </a:r>
            <a:r>
              <a:rPr kumimoji="0" lang="en-US" sz="1800" b="0" i="0" u="none" strike="noStrike" kern="1200" cap="none" spc="0" normalizeH="0" baseline="0" noProof="0">
                <a:ln>
                  <a:noFill/>
                </a:ln>
                <a:solidFill>
                  <a:srgbClr val="FFFFFF"/>
                </a:solidFill>
                <a:effectLst/>
                <a:uLnTx/>
                <a:uFillTx/>
                <a:latin typeface="Rockwell"/>
                <a:ea typeface="+mn-ea"/>
                <a:cs typeface="+mn-cs"/>
              </a:rPr>
              <a:t>: Union</a:t>
            </a:r>
            <a: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t>​</a:t>
            </a:r>
            <a:b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br>
            <a:r>
              <a:rPr kumimoji="0" lang="en-US" sz="1800" b="0" i="0" u="none" strike="noStrike" kern="1200" cap="none" spc="0" normalizeH="0" baseline="0" noProof="0">
                <a:ln>
                  <a:noFill/>
                </a:ln>
                <a:solidFill>
                  <a:srgbClr val="FFFFFF"/>
                </a:solidFill>
                <a:effectLst/>
                <a:uLnTx/>
                <a:uFillTx/>
                <a:latin typeface="Rockwell"/>
                <a:ea typeface="+mn-ea"/>
                <a:cs typeface="+mn-cs"/>
              </a:rPr>
              <a:t>Largest City: City of Union, 8,039</a:t>
            </a:r>
            <a: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t>​</a:t>
            </a:r>
            <a:b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br>
            <a:r>
              <a:rPr kumimoji="0" lang="en-US" sz="1800" b="0" i="0" u="none" strike="noStrike" kern="1200" cap="none" spc="0" normalizeH="0" baseline="0" noProof="0">
                <a:ln>
                  <a:noFill/>
                </a:ln>
                <a:solidFill>
                  <a:srgbClr val="FFFFFF"/>
                </a:solidFill>
                <a:effectLst/>
                <a:uLnTx/>
                <a:uFillTx/>
                <a:latin typeface="Rockwell"/>
                <a:ea typeface="+mn-ea"/>
                <a:cs typeface="+mn-cs"/>
              </a:rPr>
              <a:t>Major Highways: US 176, SC 9, SC 49, SC 215</a:t>
            </a:r>
            <a:r>
              <a:rPr kumimoji="0" lang="en-US" sz="1800" b="0" i="0" u="none" strike="noStrike" kern="1200" cap="none" spc="0" normalizeH="0" baseline="0" noProof="0">
                <a:ln>
                  <a:noFill/>
                </a:ln>
                <a:solidFill>
                  <a:sysClr val="window" lastClr="FFFFFF"/>
                </a:solidFill>
                <a:effectLst/>
                <a:uLnTx/>
                <a:uFillTx/>
                <a:latin typeface="Rockwell"/>
                <a:ea typeface="Rockwell"/>
                <a:cs typeface="Rockwell"/>
              </a:rPr>
              <a:t>​</a:t>
            </a:r>
            <a:endParaRPr kumimoji="0" lang="en-US" sz="1800" b="0" i="0" u="none" strike="noStrike" kern="1200" cap="none" spc="0" normalizeH="0" baseline="0" noProof="0">
              <a:ln>
                <a:noFill/>
              </a:ln>
              <a:solidFill>
                <a:sysClr val="window" lastClr="FFFFFF"/>
              </a:solidFill>
              <a:effectLst/>
              <a:uLnTx/>
              <a:uFillTx/>
              <a:latin typeface="Calibri Light"/>
              <a:ea typeface="+mn-ea"/>
              <a:cs typeface="Calibri Light"/>
            </a:endParaRPr>
          </a:p>
        </p:txBody>
      </p:sp>
    </p:spTree>
    <p:extLst>
      <p:ext uri="{BB962C8B-B14F-4D97-AF65-F5344CB8AC3E}">
        <p14:creationId xmlns:p14="http://schemas.microsoft.com/office/powerpoint/2010/main" val="417785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D2AD5-F825-8A51-FC54-098FF782124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82114-2FA9-4B14-8A45-4797A4C6B028}" type="slidenum">
              <a:rPr kumimoji="0" lang="en-US" sz="1500" b="0" i="0" u="none" strike="noStrike" kern="1200" cap="none" spc="0" normalizeH="0" baseline="0" noProof="0" smtClean="0">
                <a:ln>
                  <a:noFill/>
                </a:ln>
                <a:solidFill>
                  <a:prstClr val="white"/>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500" b="0" i="0" u="none" strike="noStrike" kern="1200" cap="none" spc="0" normalizeH="0" baseline="0" noProof="0">
              <a:ln>
                <a:noFill/>
              </a:ln>
              <a:solidFill>
                <a:prstClr val="white"/>
              </a:solidFill>
              <a:effectLst/>
              <a:uLnTx/>
              <a:uFillTx/>
              <a:latin typeface="Tahoma"/>
              <a:ea typeface="+mn-ea"/>
              <a:cs typeface="+mn-cs"/>
            </a:endParaRPr>
          </a:p>
        </p:txBody>
      </p:sp>
      <p:sp>
        <p:nvSpPr>
          <p:cNvPr id="3" name="TextBox 2">
            <a:extLst>
              <a:ext uri="{FF2B5EF4-FFF2-40B4-BE49-F238E27FC236}">
                <a16:creationId xmlns:a16="http://schemas.microsoft.com/office/drawing/2014/main" id="{97B49ECC-2248-EFE0-2F71-0DB1ACD3E242}"/>
              </a:ext>
            </a:extLst>
          </p:cNvPr>
          <p:cNvSpPr txBox="1"/>
          <p:nvPr/>
        </p:nvSpPr>
        <p:spPr>
          <a:xfrm>
            <a:off x="1809135" y="400693"/>
            <a:ext cx="87732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ahoma"/>
                <a:ea typeface="+mn-ea"/>
                <a:cs typeface="+mn-cs"/>
              </a:rPr>
              <a:t>Future Union Medical Center Announced 2-23-2023 </a:t>
            </a:r>
          </a:p>
        </p:txBody>
      </p:sp>
      <p:pic>
        <p:nvPicPr>
          <p:cNvPr id="6" name="Picture 5">
            <a:extLst>
              <a:ext uri="{FF2B5EF4-FFF2-40B4-BE49-F238E27FC236}">
                <a16:creationId xmlns:a16="http://schemas.microsoft.com/office/drawing/2014/main" id="{74EBD2A3-C126-37CB-BEDA-394F61820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144" y="1002890"/>
            <a:ext cx="9191500" cy="5170219"/>
          </a:xfrm>
          <a:prstGeom prst="rect">
            <a:avLst/>
          </a:prstGeom>
        </p:spPr>
      </p:pic>
    </p:spTree>
    <p:extLst>
      <p:ext uri="{BB962C8B-B14F-4D97-AF65-F5344CB8AC3E}">
        <p14:creationId xmlns:p14="http://schemas.microsoft.com/office/powerpoint/2010/main" val="92556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3FB4DF1-A80F-6C70-20AD-618567969A72}"/>
              </a:ext>
            </a:extLst>
          </p:cNvPr>
          <p:cNvPicPr>
            <a:picLocks noChangeAspect="1"/>
          </p:cNvPicPr>
          <p:nvPr/>
        </p:nvPicPr>
        <p:blipFill>
          <a:blip r:embed="rId2">
            <a:alphaModFix amt="35000"/>
          </a:blip>
          <a:stretch>
            <a:fillRect/>
          </a:stretch>
        </p:blipFill>
        <p:spPr>
          <a:xfrm>
            <a:off x="1779723" y="3100216"/>
            <a:ext cx="8601559" cy="3757785"/>
          </a:xfrm>
          <a:prstGeom prst="rect">
            <a:avLst/>
          </a:prstGeom>
        </p:spPr>
      </p:pic>
      <p:sp>
        <p:nvSpPr>
          <p:cNvPr id="2" name="Title 1"/>
          <p:cNvSpPr>
            <a:spLocks noGrp="1"/>
          </p:cNvSpPr>
          <p:nvPr>
            <p:ph type="ctrTitle"/>
          </p:nvPr>
        </p:nvSpPr>
        <p:spPr>
          <a:xfrm>
            <a:off x="3099285" y="3347065"/>
            <a:ext cx="6162994" cy="1043786"/>
          </a:xfrm>
        </p:spPr>
        <p:txBody>
          <a:bodyPr/>
          <a:lstStyle/>
          <a:p>
            <a:pPr algn="ctr"/>
            <a:r>
              <a:rPr lang="en-US"/>
              <a:t>Rural health </a:t>
            </a:r>
            <a:br>
              <a:rPr lang="en-US"/>
            </a:br>
            <a:r>
              <a:rPr lang="en-US" err="1"/>
              <a:t>dei</a:t>
            </a:r>
            <a:r>
              <a:rPr lang="en-US"/>
              <a:t> learning collaborative</a:t>
            </a:r>
          </a:p>
        </p:txBody>
      </p:sp>
    </p:spTree>
    <p:extLst>
      <p:ext uri="{BB962C8B-B14F-4D97-AF65-F5344CB8AC3E}">
        <p14:creationId xmlns:p14="http://schemas.microsoft.com/office/powerpoint/2010/main" val="38426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32756" y="871858"/>
            <a:ext cx="7439590" cy="868362"/>
          </a:xfrm>
        </p:spPr>
        <p:txBody>
          <a:bodyPr/>
          <a:lstStyle/>
          <a:p>
            <a:r>
              <a:rPr lang="en-US"/>
              <a:t>Key Partners</a:t>
            </a:r>
          </a:p>
        </p:txBody>
      </p:sp>
      <p:sp>
        <p:nvSpPr>
          <p:cNvPr id="8" name="Content Placeholder 7"/>
          <p:cNvSpPr>
            <a:spLocks noGrp="1"/>
          </p:cNvSpPr>
          <p:nvPr>
            <p:ph sz="half" idx="1"/>
          </p:nvPr>
        </p:nvSpPr>
        <p:spPr>
          <a:ln w="12700">
            <a:solidFill>
              <a:schemeClr val="tx1"/>
            </a:solidFill>
          </a:ln>
        </p:spPr>
        <p:txBody>
          <a:bodyPr vert="horz" lIns="91440" tIns="45720" rIns="91440" bIns="45720" rtlCol="0" anchor="t">
            <a:normAutofit/>
          </a:bodyPr>
          <a:lstStyle/>
          <a:p>
            <a:r>
              <a:rPr lang="en-US"/>
              <a:t>External</a:t>
            </a:r>
          </a:p>
          <a:p>
            <a:pPr lvl="1"/>
            <a:r>
              <a:rPr lang="en-US"/>
              <a:t>Community Based:  KNOW (2), Meals on Wheels, </a:t>
            </a:r>
            <a:r>
              <a:rPr lang="en-US" err="1"/>
              <a:t>Wholespire</a:t>
            </a:r>
            <a:r>
              <a:rPr lang="en-US"/>
              <a:t> Cherokee, FoodShare Cherokee, Farmers Market</a:t>
            </a:r>
            <a:endParaRPr lang="en-US">
              <a:ea typeface="Tahoma"/>
              <a:cs typeface="Tahoma"/>
            </a:endParaRPr>
          </a:p>
          <a:p>
            <a:pPr lvl="1"/>
            <a:r>
              <a:rPr lang="en-US"/>
              <a:t>Governmental: SC DHEC, Upstate Workforce Investment Board, City of Gaffney, Cherokee County Govt</a:t>
            </a:r>
          </a:p>
          <a:p>
            <a:pPr lvl="1"/>
            <a:r>
              <a:rPr lang="en-US"/>
              <a:t>Healthcare:  SRHS, CMC, </a:t>
            </a:r>
            <a:r>
              <a:rPr lang="en-US" err="1"/>
              <a:t>ReGenesis</a:t>
            </a:r>
            <a:r>
              <a:rPr lang="en-US"/>
              <a:t>, Access Health, Peachtree, Ivy Grove, Palmetto Patriots Home</a:t>
            </a:r>
          </a:p>
          <a:p>
            <a:pPr lvl="1"/>
            <a:r>
              <a:rPr lang="en-US"/>
              <a:t>Education: Clemson SNAP-Ed, Cherokee County School District, SCC Cherokee</a:t>
            </a:r>
          </a:p>
        </p:txBody>
      </p:sp>
      <p:sp>
        <p:nvSpPr>
          <p:cNvPr id="3" name="Content Placeholder 2">
            <a:extLst>
              <a:ext uri="{FF2B5EF4-FFF2-40B4-BE49-F238E27FC236}">
                <a16:creationId xmlns:a16="http://schemas.microsoft.com/office/drawing/2014/main" id="{BC518750-1054-0AF4-C81C-96C35991BEF4}"/>
              </a:ext>
            </a:extLst>
          </p:cNvPr>
          <p:cNvSpPr>
            <a:spLocks noGrp="1"/>
          </p:cNvSpPr>
          <p:nvPr>
            <p:ph sz="half" idx="2"/>
          </p:nvPr>
        </p:nvSpPr>
        <p:spPr>
          <a:ln w="12700">
            <a:solidFill>
              <a:schemeClr val="tx1"/>
            </a:solidFill>
          </a:ln>
        </p:spPr>
        <p:txBody>
          <a:bodyPr>
            <a:normAutofit/>
          </a:bodyPr>
          <a:lstStyle/>
          <a:p>
            <a:r>
              <a:rPr lang="en-US"/>
              <a:t>Internal</a:t>
            </a:r>
          </a:p>
          <a:p>
            <a:r>
              <a:rPr lang="en-US" sz="1400" b="0">
                <a:solidFill>
                  <a:schemeClr val="tx1"/>
                </a:solidFill>
              </a:rPr>
              <a:t>Case Management</a:t>
            </a:r>
          </a:p>
          <a:p>
            <a:r>
              <a:rPr lang="en-US" sz="1400" b="0">
                <a:solidFill>
                  <a:schemeClr val="tx1"/>
                </a:solidFill>
              </a:rPr>
              <a:t>Hospitalists</a:t>
            </a:r>
          </a:p>
          <a:p>
            <a:r>
              <a:rPr lang="en-US" sz="1400" b="0">
                <a:solidFill>
                  <a:schemeClr val="tx1"/>
                </a:solidFill>
              </a:rPr>
              <a:t>ER Providers</a:t>
            </a:r>
          </a:p>
          <a:p>
            <a:r>
              <a:rPr lang="en-US" sz="1400" b="0">
                <a:solidFill>
                  <a:schemeClr val="tx1"/>
                </a:solidFill>
              </a:rPr>
              <a:t>Medical Group of the Carolinas</a:t>
            </a:r>
          </a:p>
          <a:p>
            <a:r>
              <a:rPr lang="en-US" sz="1400" b="0">
                <a:solidFill>
                  <a:schemeClr val="tx1"/>
                </a:solidFill>
              </a:rPr>
              <a:t>Quality</a:t>
            </a:r>
          </a:p>
          <a:p>
            <a:r>
              <a:rPr lang="en-US" sz="1400" b="0">
                <a:solidFill>
                  <a:schemeClr val="tx1"/>
                </a:solidFill>
              </a:rPr>
              <a:t>Hospice</a:t>
            </a:r>
          </a:p>
          <a:p>
            <a:r>
              <a:rPr lang="en-US" sz="1400" b="0">
                <a:solidFill>
                  <a:schemeClr val="tx1"/>
                </a:solidFill>
              </a:rPr>
              <a:t>Home Health</a:t>
            </a:r>
          </a:p>
        </p:txBody>
      </p:sp>
      <p:sp>
        <p:nvSpPr>
          <p:cNvPr id="2" name="Slide Number Placeholder 1"/>
          <p:cNvSpPr>
            <a:spLocks noGrp="1"/>
          </p:cNvSpPr>
          <p:nvPr>
            <p:ph type="sldNum" sz="quarter" idx="12"/>
          </p:nvPr>
        </p:nvSpPr>
        <p:spPr/>
        <p:txBody>
          <a:bodyPr/>
          <a:lstStyle/>
          <a:p>
            <a:fld id="{1E682114-2FA9-4B14-8A45-4797A4C6B028}" type="slidenum">
              <a:rPr lang="en-US" smtClean="0"/>
              <a:t>22</a:t>
            </a:fld>
            <a:endParaRPr lang="en-US"/>
          </a:p>
        </p:txBody>
      </p:sp>
    </p:spTree>
    <p:extLst>
      <p:ext uri="{BB962C8B-B14F-4D97-AF65-F5344CB8AC3E}">
        <p14:creationId xmlns:p14="http://schemas.microsoft.com/office/powerpoint/2010/main" val="174145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Goals/Objectives/Tactics</a:t>
            </a:r>
            <a:endParaRPr lang="en-US" altLang="en-US"/>
          </a:p>
        </p:txBody>
      </p:sp>
      <p:sp>
        <p:nvSpPr>
          <p:cNvPr id="8" name="Content Placeholder 7"/>
          <p:cNvSpPr>
            <a:spLocks noGrp="1"/>
          </p:cNvSpPr>
          <p:nvPr>
            <p:ph idx="1"/>
          </p:nvPr>
        </p:nvSpPr>
        <p:spPr/>
        <p:txBody>
          <a:bodyPr vert="horz" lIns="91440" tIns="45720" rIns="91440" bIns="45720" rtlCol="0">
            <a:normAutofit/>
          </a:bodyPr>
          <a:lstStyle/>
          <a:p>
            <a:r>
              <a:rPr lang="en-US"/>
              <a:t>Identify elements/disease categories in order to create a health equity dashboard</a:t>
            </a:r>
          </a:p>
          <a:p>
            <a:pPr lvl="2"/>
            <a:r>
              <a:rPr lang="en-US"/>
              <a:t>Congestive Heart Failure</a:t>
            </a:r>
          </a:p>
          <a:p>
            <a:pPr lvl="2"/>
            <a:r>
              <a:rPr lang="en-US"/>
              <a:t>All Cause 30 Day Readmissions</a:t>
            </a:r>
          </a:p>
          <a:p>
            <a:pPr lvl="2"/>
            <a:r>
              <a:rPr lang="en-US"/>
              <a:t>Diabetes</a:t>
            </a:r>
          </a:p>
          <a:p>
            <a:pPr lvl="1"/>
            <a:r>
              <a:rPr lang="en-US"/>
              <a:t>Work with key stakeholders, including IT, to develop dashboard in EPIC to continually monitor identified disease categories listed above</a:t>
            </a:r>
          </a:p>
          <a:p>
            <a:pPr lvl="1"/>
            <a:r>
              <a:rPr lang="en-US"/>
              <a:t>Use data to make informed decisions on improving care processes and decrease health disparities</a:t>
            </a:r>
          </a:p>
          <a:p>
            <a:pPr lvl="1"/>
            <a:r>
              <a:rPr lang="en-US"/>
              <a:t>Share data with community partners to further enhance overall health in the community</a:t>
            </a:r>
          </a:p>
          <a:p>
            <a:pPr lvl="1"/>
            <a:r>
              <a:rPr lang="en-US"/>
              <a:t>Complete Health Equity Dashboard by end of CY 2022</a:t>
            </a:r>
          </a:p>
          <a:p>
            <a:pPr lvl="1"/>
            <a:endParaRPr lang="en-US"/>
          </a:p>
        </p:txBody>
      </p:sp>
      <p:sp>
        <p:nvSpPr>
          <p:cNvPr id="2" name="Slide Number Placeholder 1"/>
          <p:cNvSpPr>
            <a:spLocks noGrp="1"/>
          </p:cNvSpPr>
          <p:nvPr>
            <p:ph type="sldNum" sz="quarter" idx="12"/>
          </p:nvPr>
        </p:nvSpPr>
        <p:spPr/>
        <p:txBody>
          <a:bodyPr/>
          <a:lstStyle/>
          <a:p>
            <a:fld id="{1E682114-2FA9-4B14-8A45-4797A4C6B028}" type="slidenum">
              <a:rPr lang="en-US" dirty="0" smtClean="0"/>
              <a:t>23</a:t>
            </a:fld>
            <a:endParaRPr lang="en-US"/>
          </a:p>
        </p:txBody>
      </p:sp>
    </p:spTree>
    <p:extLst>
      <p:ext uri="{BB962C8B-B14F-4D97-AF65-F5344CB8AC3E}">
        <p14:creationId xmlns:p14="http://schemas.microsoft.com/office/powerpoint/2010/main" val="393313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8855-33EC-750E-26C6-F0DD150EF2D1}"/>
              </a:ext>
            </a:extLst>
          </p:cNvPr>
          <p:cNvSpPr>
            <a:spLocks noGrp="1"/>
          </p:cNvSpPr>
          <p:nvPr>
            <p:ph type="title"/>
          </p:nvPr>
        </p:nvSpPr>
        <p:spPr/>
        <p:txBody>
          <a:bodyPr/>
          <a:lstStyle/>
          <a:p>
            <a:r>
              <a:rPr lang="en-US"/>
              <a:t>Measures of Success</a:t>
            </a:r>
          </a:p>
        </p:txBody>
      </p:sp>
      <p:sp>
        <p:nvSpPr>
          <p:cNvPr id="3" name="Content Placeholder 2">
            <a:extLst>
              <a:ext uri="{FF2B5EF4-FFF2-40B4-BE49-F238E27FC236}">
                <a16:creationId xmlns:a16="http://schemas.microsoft.com/office/drawing/2014/main" id="{3F586851-E6F9-C511-0647-20FE3CDA3AC8}"/>
              </a:ext>
            </a:extLst>
          </p:cNvPr>
          <p:cNvSpPr>
            <a:spLocks noGrp="1"/>
          </p:cNvSpPr>
          <p:nvPr>
            <p:ph idx="1"/>
          </p:nvPr>
        </p:nvSpPr>
        <p:spPr/>
        <p:txBody>
          <a:bodyPr/>
          <a:lstStyle/>
          <a:p>
            <a:r>
              <a:rPr lang="en-US"/>
              <a:t>Better understanding of data for correlations in disparate groups</a:t>
            </a:r>
          </a:p>
          <a:p>
            <a:r>
              <a:rPr lang="en-US"/>
              <a:t>Increased collaboration among health care providers and systems in Cherokee County</a:t>
            </a:r>
          </a:p>
          <a:p>
            <a:r>
              <a:rPr lang="en-US"/>
              <a:t>Sharing of data with KNOW (2), </a:t>
            </a:r>
            <a:r>
              <a:rPr lang="en-US" err="1"/>
              <a:t>Wholespire</a:t>
            </a:r>
            <a:r>
              <a:rPr lang="en-US"/>
              <a:t>, EPS providers and other key stakeholders</a:t>
            </a:r>
          </a:p>
          <a:p>
            <a:r>
              <a:rPr lang="en-US"/>
              <a:t>Improvement in key health indicators such as</a:t>
            </a:r>
          </a:p>
          <a:p>
            <a:pPr lvl="2"/>
            <a:r>
              <a:rPr lang="en-US"/>
              <a:t>Decrease in overall Heart Failure mortality rate</a:t>
            </a:r>
          </a:p>
          <a:p>
            <a:pPr lvl="2"/>
            <a:r>
              <a:rPr lang="en-US"/>
              <a:t>Decrease in preventable Heart Failure readmissions</a:t>
            </a:r>
          </a:p>
          <a:p>
            <a:pPr lvl="2"/>
            <a:r>
              <a:rPr lang="en-US"/>
              <a:t>Decrease in preventable All Cause Readmissions</a:t>
            </a:r>
          </a:p>
        </p:txBody>
      </p:sp>
      <p:sp>
        <p:nvSpPr>
          <p:cNvPr id="4" name="Slide Number Placeholder 3">
            <a:extLst>
              <a:ext uri="{FF2B5EF4-FFF2-40B4-BE49-F238E27FC236}">
                <a16:creationId xmlns:a16="http://schemas.microsoft.com/office/drawing/2014/main" id="{1EE49649-D393-3FCE-BFB1-E25E553E1971}"/>
              </a:ext>
            </a:extLst>
          </p:cNvPr>
          <p:cNvSpPr>
            <a:spLocks noGrp="1"/>
          </p:cNvSpPr>
          <p:nvPr>
            <p:ph type="sldNum" sz="quarter" idx="12"/>
          </p:nvPr>
        </p:nvSpPr>
        <p:spPr/>
        <p:txBody>
          <a:bodyPr/>
          <a:lstStyle/>
          <a:p>
            <a:fld id="{1E682114-2FA9-4B14-8A45-4797A4C6B028}" type="slidenum">
              <a:rPr lang="en-US" smtClean="0"/>
              <a:t>24</a:t>
            </a:fld>
            <a:endParaRPr lang="en-US"/>
          </a:p>
        </p:txBody>
      </p:sp>
    </p:spTree>
    <p:extLst>
      <p:ext uri="{BB962C8B-B14F-4D97-AF65-F5344CB8AC3E}">
        <p14:creationId xmlns:p14="http://schemas.microsoft.com/office/powerpoint/2010/main" val="135913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AEA94-6C12-594C-AE27-6340EB50F1D7}"/>
              </a:ext>
            </a:extLst>
          </p:cNvPr>
          <p:cNvSpPr>
            <a:spLocks noGrp="1"/>
          </p:cNvSpPr>
          <p:nvPr>
            <p:ph idx="1"/>
          </p:nvPr>
        </p:nvSpPr>
        <p:spPr>
          <a:xfrm>
            <a:off x="2916666" y="1124932"/>
            <a:ext cx="7159948" cy="3961701"/>
          </a:xfrm>
        </p:spPr>
        <p:txBody>
          <a:bodyPr vert="horz" lIns="91440" tIns="45720" rIns="91440" bIns="45720" rtlCol="0" anchor="t">
            <a:normAutofit/>
          </a:bodyPr>
          <a:lstStyle/>
          <a:p>
            <a:endParaRPr lang="en-US">
              <a:ea typeface="Tahoma"/>
              <a:cs typeface="Tahoma"/>
            </a:endParaRPr>
          </a:p>
          <a:p>
            <a:endParaRPr lang="en-US"/>
          </a:p>
        </p:txBody>
      </p:sp>
      <p:sp>
        <p:nvSpPr>
          <p:cNvPr id="4" name="Slide Number Placeholder 3">
            <a:extLst>
              <a:ext uri="{FF2B5EF4-FFF2-40B4-BE49-F238E27FC236}">
                <a16:creationId xmlns:a16="http://schemas.microsoft.com/office/drawing/2014/main" id="{A4FD31EC-6B2C-5D5A-96F3-D881A36F71D9}"/>
              </a:ext>
            </a:extLst>
          </p:cNvPr>
          <p:cNvSpPr>
            <a:spLocks noGrp="1"/>
          </p:cNvSpPr>
          <p:nvPr>
            <p:ph type="sldNum" sz="quarter" idx="12"/>
          </p:nvPr>
        </p:nvSpPr>
        <p:spPr/>
        <p:txBody>
          <a:bodyPr/>
          <a:lstStyle/>
          <a:p>
            <a:fld id="{1E682114-2FA9-4B14-8A45-4797A4C6B028}" type="slidenum">
              <a:rPr lang="en-US" smtClean="0"/>
              <a:t>25</a:t>
            </a:fld>
            <a:endParaRPr lang="en-US"/>
          </a:p>
        </p:txBody>
      </p:sp>
      <p:pic>
        <p:nvPicPr>
          <p:cNvPr id="5" name="Picture 5">
            <a:extLst>
              <a:ext uri="{FF2B5EF4-FFF2-40B4-BE49-F238E27FC236}">
                <a16:creationId xmlns:a16="http://schemas.microsoft.com/office/drawing/2014/main" id="{677FE423-BD1E-DFD1-4093-9198B00AFCD6}"/>
              </a:ext>
            </a:extLst>
          </p:cNvPr>
          <p:cNvPicPr>
            <a:picLocks noChangeAspect="1"/>
          </p:cNvPicPr>
          <p:nvPr/>
        </p:nvPicPr>
        <p:blipFill>
          <a:blip r:embed="rId2"/>
          <a:stretch>
            <a:fillRect/>
          </a:stretch>
        </p:blipFill>
        <p:spPr>
          <a:xfrm>
            <a:off x="1704252" y="3573432"/>
            <a:ext cx="2149487" cy="2550498"/>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1292E789-784A-CF03-A2C0-6F74F17F3E9A}"/>
              </a:ext>
            </a:extLst>
          </p:cNvPr>
          <p:cNvPicPr>
            <a:picLocks noChangeAspect="1"/>
          </p:cNvPicPr>
          <p:nvPr/>
        </p:nvPicPr>
        <p:blipFill>
          <a:blip r:embed="rId3"/>
          <a:stretch>
            <a:fillRect/>
          </a:stretch>
        </p:blipFill>
        <p:spPr>
          <a:xfrm>
            <a:off x="6472168" y="3506147"/>
            <a:ext cx="2009984" cy="2654494"/>
          </a:xfrm>
          <a:prstGeom prst="rect">
            <a:avLst/>
          </a:prstGeom>
        </p:spPr>
      </p:pic>
      <p:sp>
        <p:nvSpPr>
          <p:cNvPr id="8" name="Title 1">
            <a:extLst>
              <a:ext uri="{FF2B5EF4-FFF2-40B4-BE49-F238E27FC236}">
                <a16:creationId xmlns:a16="http://schemas.microsoft.com/office/drawing/2014/main" id="{3B3F54F2-E0BF-E393-3FAA-A1552139B657}"/>
              </a:ext>
            </a:extLst>
          </p:cNvPr>
          <p:cNvSpPr txBox="1">
            <a:spLocks/>
          </p:cNvSpPr>
          <p:nvPr/>
        </p:nvSpPr>
        <p:spPr>
          <a:xfrm>
            <a:off x="2218675" y="461981"/>
            <a:ext cx="7758385" cy="86836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200" b="1" kern="1200">
                <a:solidFill>
                  <a:schemeClr val="tx2"/>
                </a:solidFill>
                <a:latin typeface="+mj-lt"/>
                <a:ea typeface="+mj-ea"/>
                <a:cs typeface="+mj-cs"/>
              </a:defRPr>
            </a:lvl1pPr>
          </a:lstStyle>
          <a:p>
            <a:r>
              <a:rPr lang="en-US"/>
              <a:t>COMMUNITY PARTNERSHIPS &amp; EVENTS</a:t>
            </a:r>
            <a:br>
              <a:rPr lang="en-US"/>
            </a:br>
            <a:endParaRPr lang="en-US">
              <a:ea typeface="Tahoma"/>
              <a:cs typeface="Tahoma"/>
            </a:endParaRPr>
          </a:p>
        </p:txBody>
      </p:sp>
      <p:pic>
        <p:nvPicPr>
          <p:cNvPr id="2" name="Picture 8" descr="Graphical user interface, application&#10;&#10;Description automatically generated">
            <a:extLst>
              <a:ext uri="{FF2B5EF4-FFF2-40B4-BE49-F238E27FC236}">
                <a16:creationId xmlns:a16="http://schemas.microsoft.com/office/drawing/2014/main" id="{42AAC9A6-065E-67C1-6F6D-24EB095EF53E}"/>
              </a:ext>
            </a:extLst>
          </p:cNvPr>
          <p:cNvPicPr>
            <a:picLocks noChangeAspect="1"/>
          </p:cNvPicPr>
          <p:nvPr/>
        </p:nvPicPr>
        <p:blipFill>
          <a:blip r:embed="rId4"/>
          <a:stretch>
            <a:fillRect/>
          </a:stretch>
        </p:blipFill>
        <p:spPr>
          <a:xfrm>
            <a:off x="4185863" y="3505140"/>
            <a:ext cx="2100981" cy="2722423"/>
          </a:xfrm>
          <a:prstGeom prst="rect">
            <a:avLst/>
          </a:prstGeom>
        </p:spPr>
      </p:pic>
      <p:sp>
        <p:nvSpPr>
          <p:cNvPr id="9" name="TextBox 8">
            <a:extLst>
              <a:ext uri="{FF2B5EF4-FFF2-40B4-BE49-F238E27FC236}">
                <a16:creationId xmlns:a16="http://schemas.microsoft.com/office/drawing/2014/main" id="{D48916F7-1163-25D3-144E-FE50CDF296E7}"/>
              </a:ext>
            </a:extLst>
          </p:cNvPr>
          <p:cNvSpPr txBox="1"/>
          <p:nvPr/>
        </p:nvSpPr>
        <p:spPr>
          <a:xfrm>
            <a:off x="2268337" y="1044374"/>
            <a:ext cx="805102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42424"/>
                </a:solidFill>
                <a:cs typeface="Calibri"/>
              </a:rPr>
              <a:t>Cherokee County hosted a data walk to view key health data points for the county. The business community, local residents, and community leaders, attended and were part of developing the Community Health Strategy for Cherokee County.</a:t>
            </a:r>
            <a:endParaRPr lang="en-US" sz="1600">
              <a:solidFill>
                <a:srgbClr val="000000"/>
              </a:solidFill>
              <a:ea typeface="Tahoma"/>
              <a:cs typeface="Tahoma"/>
            </a:endParaRPr>
          </a:p>
          <a:p>
            <a:endParaRPr lang="en-US" sz="1600">
              <a:solidFill>
                <a:srgbClr val="000000"/>
              </a:solidFill>
              <a:ea typeface="Tahoma"/>
              <a:cs typeface="Tahoma"/>
            </a:endParaRPr>
          </a:p>
          <a:p>
            <a:r>
              <a:rPr lang="en-US" sz="1600">
                <a:solidFill>
                  <a:srgbClr val="242424"/>
                </a:solidFill>
                <a:cs typeface="Calibri"/>
              </a:rPr>
              <a:t>The Community Health Improvement Plan (CHIP) was implemented as outlined in our health system's Annual Operating Plan to "Improve Health Equity in Collaboration with Community Organizations". The CHIPs are available in English, Spanish and Russian as a  3-year action plan is to improve health in priority areas focusing on Access to Care, Behavioral Health, Chronic Health Conditions and Resilient Children &amp; Families. </a:t>
            </a:r>
            <a:endParaRPr lang="en-US" sz="1600">
              <a:ea typeface="Tahoma"/>
              <a:cs typeface="Tahoma"/>
            </a:endParaRPr>
          </a:p>
        </p:txBody>
      </p:sp>
      <p:pic>
        <p:nvPicPr>
          <p:cNvPr id="10" name="Picture 10" descr="Graphical user interface, application&#10;&#10;Description automatically generated">
            <a:extLst>
              <a:ext uri="{FF2B5EF4-FFF2-40B4-BE49-F238E27FC236}">
                <a16:creationId xmlns:a16="http://schemas.microsoft.com/office/drawing/2014/main" id="{20813198-E53F-6633-6DAA-0E2AEFAB3D29}"/>
              </a:ext>
            </a:extLst>
          </p:cNvPr>
          <p:cNvPicPr>
            <a:picLocks noChangeAspect="1"/>
          </p:cNvPicPr>
          <p:nvPr/>
        </p:nvPicPr>
        <p:blipFill>
          <a:blip r:embed="rId5"/>
          <a:stretch>
            <a:fillRect/>
          </a:stretch>
        </p:blipFill>
        <p:spPr>
          <a:xfrm>
            <a:off x="8568675" y="3453290"/>
            <a:ext cx="2070399" cy="2702757"/>
          </a:xfrm>
          <a:prstGeom prst="rect">
            <a:avLst/>
          </a:prstGeom>
        </p:spPr>
      </p:pic>
    </p:spTree>
    <p:extLst>
      <p:ext uri="{BB962C8B-B14F-4D97-AF65-F5344CB8AC3E}">
        <p14:creationId xmlns:p14="http://schemas.microsoft.com/office/powerpoint/2010/main" val="132781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2D39-0390-7DD4-4919-41EAAF67BF86}"/>
              </a:ext>
            </a:extLst>
          </p:cNvPr>
          <p:cNvSpPr>
            <a:spLocks noGrp="1"/>
          </p:cNvSpPr>
          <p:nvPr>
            <p:ph type="title"/>
          </p:nvPr>
        </p:nvSpPr>
        <p:spPr>
          <a:xfrm>
            <a:off x="2391508" y="668156"/>
            <a:ext cx="7083322" cy="868362"/>
          </a:xfrm>
        </p:spPr>
        <p:txBody>
          <a:bodyPr/>
          <a:lstStyle/>
          <a:p>
            <a:r>
              <a:rPr lang="en-US"/>
              <a:t>Actions </a:t>
            </a:r>
          </a:p>
        </p:txBody>
      </p:sp>
      <p:sp>
        <p:nvSpPr>
          <p:cNvPr id="3" name="Content Placeholder 2">
            <a:extLst>
              <a:ext uri="{FF2B5EF4-FFF2-40B4-BE49-F238E27FC236}">
                <a16:creationId xmlns:a16="http://schemas.microsoft.com/office/drawing/2014/main" id="{931AEA94-6C12-594C-AE27-6340EB50F1D7}"/>
              </a:ext>
            </a:extLst>
          </p:cNvPr>
          <p:cNvSpPr>
            <a:spLocks noGrp="1"/>
          </p:cNvSpPr>
          <p:nvPr>
            <p:ph idx="1"/>
          </p:nvPr>
        </p:nvSpPr>
        <p:spPr>
          <a:xfrm>
            <a:off x="2314882" y="1672009"/>
            <a:ext cx="7159948" cy="3961701"/>
          </a:xfrm>
        </p:spPr>
        <p:txBody>
          <a:bodyPr/>
          <a:lstStyle/>
          <a:p>
            <a:r>
              <a:rPr lang="en-US"/>
              <a:t>Internal working group committed to customize and improve discharge process to ensure clear instructions and acquisition of appropriate tools for self care and follow-up.</a:t>
            </a:r>
          </a:p>
          <a:p>
            <a:r>
              <a:rPr lang="en-US"/>
              <a:t>Gearing up for second school year for Project Search students in house.  Provides environment and training for disabled young adults to learn job skills to set them up for successful employment potential.</a:t>
            </a:r>
          </a:p>
          <a:p>
            <a:r>
              <a:rPr lang="en-US"/>
              <a:t>Reviewing data from other community and county sources to identify potential barriers to health care or disparities in delivery for investigation.</a:t>
            </a:r>
          </a:p>
          <a:p>
            <a:endParaRPr lang="en-US"/>
          </a:p>
        </p:txBody>
      </p:sp>
      <p:sp>
        <p:nvSpPr>
          <p:cNvPr id="4" name="Slide Number Placeholder 3">
            <a:extLst>
              <a:ext uri="{FF2B5EF4-FFF2-40B4-BE49-F238E27FC236}">
                <a16:creationId xmlns:a16="http://schemas.microsoft.com/office/drawing/2014/main" id="{A4FD31EC-6B2C-5D5A-96F3-D881A36F71D9}"/>
              </a:ext>
            </a:extLst>
          </p:cNvPr>
          <p:cNvSpPr>
            <a:spLocks noGrp="1"/>
          </p:cNvSpPr>
          <p:nvPr>
            <p:ph type="sldNum" sz="quarter" idx="12"/>
          </p:nvPr>
        </p:nvSpPr>
        <p:spPr/>
        <p:txBody>
          <a:bodyPr/>
          <a:lstStyle/>
          <a:p>
            <a:fld id="{1E682114-2FA9-4B14-8A45-4797A4C6B028}" type="slidenum">
              <a:rPr lang="en-US" smtClean="0"/>
              <a:t>26</a:t>
            </a:fld>
            <a:endParaRPr lang="en-US"/>
          </a:p>
        </p:txBody>
      </p:sp>
    </p:spTree>
    <p:extLst>
      <p:ext uri="{BB962C8B-B14F-4D97-AF65-F5344CB8AC3E}">
        <p14:creationId xmlns:p14="http://schemas.microsoft.com/office/powerpoint/2010/main" val="424096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2F7A-7A3F-552B-7DC6-0B746CFCF167}"/>
              </a:ext>
            </a:extLst>
          </p:cNvPr>
          <p:cNvSpPr>
            <a:spLocks noGrp="1"/>
          </p:cNvSpPr>
          <p:nvPr>
            <p:ph type="title"/>
          </p:nvPr>
        </p:nvSpPr>
        <p:spPr>
          <a:xfrm>
            <a:off x="2316090" y="735802"/>
            <a:ext cx="7439590" cy="868362"/>
          </a:xfrm>
        </p:spPr>
        <p:txBody>
          <a:bodyPr>
            <a:normAutofit fontScale="90000"/>
          </a:bodyPr>
          <a:lstStyle/>
          <a:p>
            <a:r>
              <a:rPr lang="en-US" sz="2400">
                <a:ea typeface="Tahoma"/>
                <a:cs typeface="Tahoma"/>
              </a:rPr>
              <a:t>ACCOMPLISHED OBJECTIVES AND/OR TACTICS</a:t>
            </a:r>
            <a:br>
              <a:rPr lang="en-US">
                <a:ea typeface="Tahoma"/>
                <a:cs typeface="Tahoma"/>
              </a:rPr>
            </a:br>
            <a:r>
              <a:rPr lang="en-US" sz="1800">
                <a:ea typeface="Tahoma"/>
                <a:cs typeface="Tahoma"/>
              </a:rPr>
              <a:t>WHAT HAVE WE DONE TO ACCOMPLISH OUR DEI PROJECT AT CMC?</a:t>
            </a:r>
            <a:br>
              <a:rPr lang="en-US"/>
            </a:br>
            <a:endParaRPr lang="en-US">
              <a:ea typeface="Tahoma"/>
              <a:cs typeface="Tahoma"/>
            </a:endParaRPr>
          </a:p>
        </p:txBody>
      </p:sp>
      <p:sp>
        <p:nvSpPr>
          <p:cNvPr id="3" name="Content Placeholder 2">
            <a:extLst>
              <a:ext uri="{FF2B5EF4-FFF2-40B4-BE49-F238E27FC236}">
                <a16:creationId xmlns:a16="http://schemas.microsoft.com/office/drawing/2014/main" id="{2E2A4700-E73E-1E22-908F-2D5C80377323}"/>
              </a:ext>
            </a:extLst>
          </p:cNvPr>
          <p:cNvSpPr>
            <a:spLocks noGrp="1"/>
          </p:cNvSpPr>
          <p:nvPr>
            <p:ph idx="1"/>
          </p:nvPr>
        </p:nvSpPr>
        <p:spPr>
          <a:xfrm>
            <a:off x="2316090" y="1518277"/>
            <a:ext cx="7437746" cy="4603921"/>
          </a:xfrm>
        </p:spPr>
        <p:txBody>
          <a:bodyPr vert="horz" lIns="91440" tIns="45720" rIns="91440" bIns="45720" rtlCol="0" anchor="t">
            <a:normAutofit/>
          </a:bodyPr>
          <a:lstStyle/>
          <a:p>
            <a:r>
              <a:rPr lang="en-US"/>
              <a:t>Dashboard completed</a:t>
            </a:r>
            <a:endParaRPr lang="en-US">
              <a:ea typeface="Tahoma"/>
              <a:cs typeface="Tahoma"/>
            </a:endParaRPr>
          </a:p>
          <a:p>
            <a:pPr marL="344170" lvl="2"/>
            <a:r>
              <a:rPr lang="en-US"/>
              <a:t>Updates in real time as patient encounters entered into the system</a:t>
            </a:r>
            <a:endParaRPr lang="en-US">
              <a:ea typeface="Tahoma"/>
              <a:cs typeface="Tahoma"/>
            </a:endParaRPr>
          </a:p>
          <a:p>
            <a:pPr marL="344170" lvl="2"/>
            <a:r>
              <a:rPr lang="en-US"/>
              <a:t>15 elements in 5 groupings, each displayed by race, ethnicity and preferred language</a:t>
            </a:r>
            <a:endParaRPr lang="en-US">
              <a:ea typeface="Tahoma"/>
              <a:cs typeface="Tahoma"/>
            </a:endParaRPr>
          </a:p>
          <a:p>
            <a:pPr marL="344170" lvl="2"/>
            <a:r>
              <a:rPr lang="en-US"/>
              <a:t>Grouping topics include</a:t>
            </a:r>
            <a:endParaRPr lang="en-US">
              <a:ea typeface="Tahoma"/>
              <a:cs typeface="Tahoma"/>
            </a:endParaRPr>
          </a:p>
          <a:p>
            <a:pPr lvl="4" indent="-175895"/>
            <a:r>
              <a:rPr lang="en-US"/>
              <a:t>Transportation needs unmet</a:t>
            </a:r>
            <a:endParaRPr lang="en-US">
              <a:ea typeface="Tahoma"/>
              <a:cs typeface="Tahoma"/>
            </a:endParaRPr>
          </a:p>
          <a:p>
            <a:pPr lvl="4" indent="-175895"/>
            <a:r>
              <a:rPr lang="en-US"/>
              <a:t>Immunizations</a:t>
            </a:r>
            <a:endParaRPr lang="en-US">
              <a:ea typeface="Tahoma"/>
              <a:cs typeface="Tahoma"/>
            </a:endParaRPr>
          </a:p>
          <a:p>
            <a:pPr lvl="4" indent="-175895"/>
            <a:r>
              <a:rPr lang="en-US"/>
              <a:t>Diabetic patients</a:t>
            </a:r>
            <a:endParaRPr lang="en-US">
              <a:ea typeface="Tahoma"/>
              <a:cs typeface="Tahoma"/>
            </a:endParaRPr>
          </a:p>
          <a:p>
            <a:pPr lvl="4" indent="-175895"/>
            <a:r>
              <a:rPr lang="en-US"/>
              <a:t>Heart failure patients</a:t>
            </a:r>
            <a:endParaRPr lang="en-US">
              <a:ea typeface="Tahoma"/>
              <a:cs typeface="Tahoma"/>
            </a:endParaRPr>
          </a:p>
          <a:p>
            <a:pPr lvl="4" indent="-175895"/>
            <a:r>
              <a:rPr lang="en-US"/>
              <a:t>Coded readmissions</a:t>
            </a:r>
            <a:endParaRPr lang="en-US">
              <a:ea typeface="Tahoma"/>
              <a:cs typeface="Tahoma"/>
            </a:endParaRPr>
          </a:p>
          <a:p>
            <a:pPr marL="344170" lvl="2"/>
            <a:r>
              <a:rPr lang="en-US"/>
              <a:t>Data review compared to Cherokee population shows</a:t>
            </a:r>
            <a:endParaRPr lang="en-US">
              <a:ea typeface="Tahoma"/>
              <a:cs typeface="Tahoma"/>
            </a:endParaRPr>
          </a:p>
          <a:p>
            <a:pPr lvl="4" indent="-175895"/>
            <a:r>
              <a:rPr lang="en-US"/>
              <a:t>Higher ratio of Black/AA diabetic patients than white (7%)</a:t>
            </a:r>
            <a:endParaRPr lang="en-US">
              <a:ea typeface="Tahoma"/>
              <a:cs typeface="Tahoma"/>
            </a:endParaRPr>
          </a:p>
          <a:p>
            <a:pPr lvl="4" indent="-175895"/>
            <a:r>
              <a:rPr lang="en-US"/>
              <a:t>Higher ratio of Black/AA heart failure patients than white (10%)</a:t>
            </a:r>
            <a:endParaRPr lang="en-US">
              <a:ea typeface="Tahoma"/>
              <a:cs typeface="Tahoma"/>
            </a:endParaRPr>
          </a:p>
          <a:p>
            <a:pPr lvl="4" indent="-175895"/>
            <a:r>
              <a:rPr lang="en-US"/>
              <a:t>Lower ratio of Black/AA readmission patients than white (3%)</a:t>
            </a:r>
            <a:endParaRPr lang="en-US">
              <a:ea typeface="Tahoma"/>
              <a:cs typeface="Tahoma"/>
            </a:endParaRPr>
          </a:p>
          <a:p>
            <a:pPr lvl="4" indent="-175895"/>
            <a:r>
              <a:rPr lang="en-US"/>
              <a:t>Over 60% of respondents reported transportation challenges</a:t>
            </a:r>
            <a:endParaRPr lang="en-US">
              <a:ea typeface="Tahoma"/>
              <a:cs typeface="Tahoma"/>
            </a:endParaRPr>
          </a:p>
        </p:txBody>
      </p:sp>
      <p:sp>
        <p:nvSpPr>
          <p:cNvPr id="4" name="Slide Number Placeholder 3">
            <a:extLst>
              <a:ext uri="{FF2B5EF4-FFF2-40B4-BE49-F238E27FC236}">
                <a16:creationId xmlns:a16="http://schemas.microsoft.com/office/drawing/2014/main" id="{ED21E85C-757B-ED13-1048-3DF2CE123D73}"/>
              </a:ext>
            </a:extLst>
          </p:cNvPr>
          <p:cNvSpPr>
            <a:spLocks noGrp="1"/>
          </p:cNvSpPr>
          <p:nvPr>
            <p:ph type="sldNum" sz="quarter" idx="12"/>
          </p:nvPr>
        </p:nvSpPr>
        <p:spPr/>
        <p:txBody>
          <a:bodyPr/>
          <a:lstStyle/>
          <a:p>
            <a:fld id="{1E682114-2FA9-4B14-8A45-4797A4C6B028}" type="slidenum">
              <a:rPr lang="en-US" smtClean="0"/>
              <a:t>27</a:t>
            </a:fld>
            <a:endParaRPr lang="en-US"/>
          </a:p>
        </p:txBody>
      </p:sp>
    </p:spTree>
    <p:extLst>
      <p:ext uri="{BB962C8B-B14F-4D97-AF65-F5344CB8AC3E}">
        <p14:creationId xmlns:p14="http://schemas.microsoft.com/office/powerpoint/2010/main" val="191068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A253-E36F-77F7-4984-37A4E22B4191}"/>
              </a:ext>
            </a:extLst>
          </p:cNvPr>
          <p:cNvSpPr>
            <a:spLocks noGrp="1"/>
          </p:cNvSpPr>
          <p:nvPr>
            <p:ph type="title"/>
          </p:nvPr>
        </p:nvSpPr>
        <p:spPr/>
        <p:txBody>
          <a:bodyPr/>
          <a:lstStyle/>
          <a:p>
            <a:r>
              <a:rPr lang="en-US"/>
              <a:t>Other Metrics	</a:t>
            </a:r>
          </a:p>
        </p:txBody>
      </p:sp>
      <p:sp>
        <p:nvSpPr>
          <p:cNvPr id="3" name="Content Placeholder 2">
            <a:extLst>
              <a:ext uri="{FF2B5EF4-FFF2-40B4-BE49-F238E27FC236}">
                <a16:creationId xmlns:a16="http://schemas.microsoft.com/office/drawing/2014/main" id="{DCA9A0BE-28D6-A2D5-FAF1-DC4022AC69D4}"/>
              </a:ext>
            </a:extLst>
          </p:cNvPr>
          <p:cNvSpPr>
            <a:spLocks noGrp="1"/>
          </p:cNvSpPr>
          <p:nvPr>
            <p:ph idx="1"/>
          </p:nvPr>
        </p:nvSpPr>
        <p:spPr>
          <a:xfrm>
            <a:off x="2391507" y="1824951"/>
            <a:ext cx="8526585" cy="3961701"/>
          </a:xfrm>
        </p:spPr>
        <p:txBody>
          <a:bodyPr/>
          <a:lstStyle/>
          <a:p>
            <a:r>
              <a:rPr lang="en-US"/>
              <a:t>Heart Failure Mortality: 1 case in June of 22</a:t>
            </a:r>
          </a:p>
          <a:p>
            <a:r>
              <a:rPr lang="en-US"/>
              <a:t>All Cause Readmission rate: varies from as low as 7% month to month</a:t>
            </a:r>
          </a:p>
          <a:p>
            <a:r>
              <a:rPr lang="en-US"/>
              <a:t>Heart Failure Readmissions: 1 to 2 cases per month</a:t>
            </a:r>
          </a:p>
          <a:p>
            <a:r>
              <a:rPr lang="en-US"/>
              <a:t>Most Heart Failure cases are Caucasian</a:t>
            </a:r>
          </a:p>
          <a:p>
            <a:r>
              <a:rPr lang="en-US"/>
              <a:t>All cause readmission shows no preponderance by race</a:t>
            </a:r>
          </a:p>
          <a:p>
            <a:endParaRPr lang="en-US"/>
          </a:p>
        </p:txBody>
      </p:sp>
      <p:sp>
        <p:nvSpPr>
          <p:cNvPr id="4" name="Slide Number Placeholder 3">
            <a:extLst>
              <a:ext uri="{FF2B5EF4-FFF2-40B4-BE49-F238E27FC236}">
                <a16:creationId xmlns:a16="http://schemas.microsoft.com/office/drawing/2014/main" id="{CEAD1475-D27D-3A0B-DF6C-D5F3BE21D9FF}"/>
              </a:ext>
            </a:extLst>
          </p:cNvPr>
          <p:cNvSpPr>
            <a:spLocks noGrp="1"/>
          </p:cNvSpPr>
          <p:nvPr>
            <p:ph type="sldNum" sz="quarter" idx="12"/>
          </p:nvPr>
        </p:nvSpPr>
        <p:spPr/>
        <p:txBody>
          <a:bodyPr/>
          <a:lstStyle/>
          <a:p>
            <a:fld id="{1E682114-2FA9-4B14-8A45-4797A4C6B028}" type="slidenum">
              <a:rPr lang="en-US" smtClean="0"/>
              <a:t>28</a:t>
            </a:fld>
            <a:endParaRPr lang="en-US"/>
          </a:p>
        </p:txBody>
      </p:sp>
    </p:spTree>
    <p:extLst>
      <p:ext uri="{BB962C8B-B14F-4D97-AF65-F5344CB8AC3E}">
        <p14:creationId xmlns:p14="http://schemas.microsoft.com/office/powerpoint/2010/main" val="18812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112C5-7796-9178-8745-1F3453F27BF6}"/>
              </a:ext>
            </a:extLst>
          </p:cNvPr>
          <p:cNvSpPr>
            <a:spLocks noGrp="1"/>
          </p:cNvSpPr>
          <p:nvPr>
            <p:ph type="title"/>
          </p:nvPr>
        </p:nvSpPr>
        <p:spPr>
          <a:xfrm>
            <a:off x="2500922" y="1071348"/>
            <a:ext cx="6857023" cy="448122"/>
          </a:xfrm>
        </p:spPr>
        <p:txBody>
          <a:bodyPr/>
          <a:lstStyle/>
          <a:p>
            <a:r>
              <a:rPr lang="en-US"/>
              <a:t>Actions</a:t>
            </a:r>
          </a:p>
        </p:txBody>
      </p:sp>
      <p:sp>
        <p:nvSpPr>
          <p:cNvPr id="3" name="Content Placeholder 2">
            <a:extLst>
              <a:ext uri="{FF2B5EF4-FFF2-40B4-BE49-F238E27FC236}">
                <a16:creationId xmlns:a16="http://schemas.microsoft.com/office/drawing/2014/main" id="{8D84991B-BAA6-54AA-C124-2A9A68B46509}"/>
              </a:ext>
            </a:extLst>
          </p:cNvPr>
          <p:cNvSpPr>
            <a:spLocks noGrp="1"/>
          </p:cNvSpPr>
          <p:nvPr>
            <p:ph idx="1"/>
          </p:nvPr>
        </p:nvSpPr>
        <p:spPr>
          <a:xfrm>
            <a:off x="2422768" y="1774092"/>
            <a:ext cx="7839789" cy="4012560"/>
          </a:xfrm>
        </p:spPr>
        <p:txBody>
          <a:bodyPr>
            <a:normAutofit/>
          </a:bodyPr>
          <a:lstStyle/>
          <a:p>
            <a:r>
              <a:rPr lang="en-US"/>
              <a:t>Multidisciplinary committee of internal and external HC entities reviewing all readmissions to determine impact of disparities (if any) and work to address those on individual basis.</a:t>
            </a:r>
          </a:p>
          <a:p>
            <a:r>
              <a:rPr lang="en-US"/>
              <a:t>Heart Failure clinic continues operation with plan to add a rehab portion to program in the future.  Goal to increase compliance with life changes to optimize health and minimize impact on disease process.</a:t>
            </a:r>
          </a:p>
          <a:p>
            <a:r>
              <a:rPr lang="en-US"/>
              <a:t>Working internally to expand inpatient and EC capacity to provide local resources for patients managing these disease processes (diabetes, heart failure, and others).</a:t>
            </a:r>
          </a:p>
          <a:p>
            <a:r>
              <a:rPr lang="en-US"/>
              <a:t>Working with community to facilitate provision of public transportation capability to allow for increased access to health care and other resources.</a:t>
            </a:r>
          </a:p>
          <a:p>
            <a:r>
              <a:rPr lang="en-US"/>
              <a:t>Working with other resources on community presence to facilitate timely intervention for disease process exacerbations and improve health.</a:t>
            </a:r>
          </a:p>
        </p:txBody>
      </p:sp>
      <p:sp>
        <p:nvSpPr>
          <p:cNvPr id="4" name="Slide Number Placeholder 3">
            <a:extLst>
              <a:ext uri="{FF2B5EF4-FFF2-40B4-BE49-F238E27FC236}">
                <a16:creationId xmlns:a16="http://schemas.microsoft.com/office/drawing/2014/main" id="{25E99BBA-BE49-C348-43CF-7B71BC0C2298}"/>
              </a:ext>
            </a:extLst>
          </p:cNvPr>
          <p:cNvSpPr>
            <a:spLocks noGrp="1"/>
          </p:cNvSpPr>
          <p:nvPr>
            <p:ph type="sldNum" sz="quarter" idx="12"/>
          </p:nvPr>
        </p:nvSpPr>
        <p:spPr/>
        <p:txBody>
          <a:bodyPr/>
          <a:lstStyle/>
          <a:p>
            <a:fld id="{1E682114-2FA9-4B14-8A45-4797A4C6B028}" type="slidenum">
              <a:rPr lang="en-US" smtClean="0"/>
              <a:t>29</a:t>
            </a:fld>
            <a:endParaRPr lang="en-US"/>
          </a:p>
        </p:txBody>
      </p:sp>
    </p:spTree>
    <p:extLst>
      <p:ext uri="{BB962C8B-B14F-4D97-AF65-F5344CB8AC3E}">
        <p14:creationId xmlns:p14="http://schemas.microsoft.com/office/powerpoint/2010/main" val="275980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8F7F40-8C82-4B97-B049-500F38B1CB2B}"/>
              </a:ext>
            </a:extLst>
          </p:cNvPr>
          <p:cNvSpPr txBox="1"/>
          <p:nvPr/>
        </p:nvSpPr>
        <p:spPr>
          <a:xfrm>
            <a:off x="3796313" y="1101732"/>
            <a:ext cx="6780045" cy="1231299"/>
          </a:xfrm>
          <a:prstGeom prst="rect">
            <a:avLst/>
          </a:prstGeom>
          <a:noFill/>
        </p:spPr>
        <p:txBody>
          <a:bodyPr wrap="square" lIns="76200" tIns="38100" rIns="76200" bIns="38100" rtlCol="0" anchor="t">
            <a:spAutoFit/>
          </a:bodyPr>
          <a:lstStyle/>
          <a:p>
            <a:pPr defTabSz="1088473">
              <a:defRPr/>
            </a:pPr>
            <a:endParaRPr lang="en-US" sz="2667">
              <a:solidFill>
                <a:prstClr val="black"/>
              </a:solidFill>
              <a:latin typeface="Tahoma"/>
            </a:endParaRPr>
          </a:p>
          <a:p>
            <a:pPr defTabSz="1088473">
              <a:defRPr/>
            </a:pPr>
            <a:endParaRPr lang="en-US" sz="2667">
              <a:solidFill>
                <a:prstClr val="black"/>
              </a:solidFill>
              <a:latin typeface="Tahoma"/>
            </a:endParaRPr>
          </a:p>
          <a:p>
            <a:pPr defTabSz="1088473">
              <a:defRPr/>
            </a:pPr>
            <a:endParaRPr lang="en-US" sz="2167">
              <a:solidFill>
                <a:prstClr val="black"/>
              </a:solidFill>
              <a:latin typeface="Tahoma"/>
            </a:endParaRPr>
          </a:p>
        </p:txBody>
      </p:sp>
      <p:sp>
        <p:nvSpPr>
          <p:cNvPr id="10" name="TextBox 9">
            <a:extLst>
              <a:ext uri="{FF2B5EF4-FFF2-40B4-BE49-F238E27FC236}">
                <a16:creationId xmlns:a16="http://schemas.microsoft.com/office/drawing/2014/main" id="{D5EDDEC1-FF30-4434-B1E7-4C619FF6AD9D}"/>
              </a:ext>
            </a:extLst>
          </p:cNvPr>
          <p:cNvSpPr txBox="1"/>
          <p:nvPr/>
        </p:nvSpPr>
        <p:spPr>
          <a:xfrm>
            <a:off x="3138646" y="128003"/>
            <a:ext cx="6096000" cy="1220975"/>
          </a:xfrm>
          <a:prstGeom prst="rect">
            <a:avLst/>
          </a:prstGeom>
          <a:noFill/>
        </p:spPr>
        <p:txBody>
          <a:bodyPr wrap="square">
            <a:spAutoFit/>
          </a:bodyPr>
          <a:lstStyle/>
          <a:p>
            <a:pPr defTabSz="1088473">
              <a:defRPr/>
            </a:pPr>
            <a:r>
              <a:rPr lang="en-US" sz="3667" b="1" cap="all">
                <a:solidFill>
                  <a:srgbClr val="71569C"/>
                </a:solidFill>
                <a:latin typeface="Tahoma"/>
              </a:rPr>
              <a:t>Community Activities</a:t>
            </a:r>
            <a:endParaRPr lang="en-US" sz="2167">
              <a:solidFill>
                <a:prstClr val="black"/>
              </a:solidFill>
              <a:latin typeface="Tahoma"/>
            </a:endParaRPr>
          </a:p>
        </p:txBody>
      </p:sp>
      <p:pic>
        <p:nvPicPr>
          <p:cNvPr id="5" name="Picture 4" descr="Logo&#10;&#10;Description automatically generated">
            <a:extLst>
              <a:ext uri="{FF2B5EF4-FFF2-40B4-BE49-F238E27FC236}">
                <a16:creationId xmlns:a16="http://schemas.microsoft.com/office/drawing/2014/main" id="{CAF897DB-F349-4EE4-9CD6-D8D65C5452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255" y="1101732"/>
            <a:ext cx="5565608" cy="4966028"/>
          </a:xfrm>
          <a:prstGeom prst="rect">
            <a:avLst/>
          </a:prstGeom>
        </p:spPr>
      </p:pic>
      <p:sp>
        <p:nvSpPr>
          <p:cNvPr id="9" name="TextBox 8">
            <a:extLst>
              <a:ext uri="{FF2B5EF4-FFF2-40B4-BE49-F238E27FC236}">
                <a16:creationId xmlns:a16="http://schemas.microsoft.com/office/drawing/2014/main" id="{C6D8F625-535A-480F-9CBF-F5FFD0FD285B}"/>
              </a:ext>
            </a:extLst>
          </p:cNvPr>
          <p:cNvSpPr txBox="1"/>
          <p:nvPr/>
        </p:nvSpPr>
        <p:spPr>
          <a:xfrm>
            <a:off x="452782" y="2013507"/>
            <a:ext cx="5068957" cy="1938992"/>
          </a:xfrm>
          <a:prstGeom prst="rect">
            <a:avLst/>
          </a:prstGeom>
          <a:noFill/>
        </p:spPr>
        <p:txBody>
          <a:bodyPr wrap="square">
            <a:spAutoFit/>
          </a:bodyPr>
          <a:lstStyle/>
          <a:p>
            <a:pPr defTabSz="1088473">
              <a:defRPr/>
            </a:pPr>
            <a:r>
              <a:rPr lang="en-US" sz="4000" b="1">
                <a:solidFill>
                  <a:prstClr val="black"/>
                </a:solidFill>
                <a:latin typeface="Calibri" panose="020F0502020204030204" pitchFamily="34" charset="0"/>
                <a:ea typeface="Calibri" panose="020F0502020204030204" pitchFamily="34" charset="0"/>
                <a:cs typeface="Times New Roman" panose="02020603050405020304" pitchFamily="18" charset="0"/>
              </a:rPr>
              <a:t>Union County Public Health Task Force is now:</a:t>
            </a:r>
            <a:endParaRPr lang="en-US" sz="4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55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8549-5F93-2AB4-40A5-F4805C734348}"/>
              </a:ext>
            </a:extLst>
          </p:cNvPr>
          <p:cNvSpPr>
            <a:spLocks noGrp="1"/>
          </p:cNvSpPr>
          <p:nvPr>
            <p:ph type="title"/>
          </p:nvPr>
        </p:nvSpPr>
        <p:spPr>
          <a:xfrm>
            <a:off x="2067273" y="993979"/>
            <a:ext cx="5518449" cy="470245"/>
          </a:xfrm>
        </p:spPr>
        <p:txBody>
          <a:bodyPr/>
          <a:lstStyle/>
          <a:p>
            <a:r>
              <a:rPr lang="en-US">
                <a:ea typeface="Tahoma"/>
                <a:cs typeface="Tahoma"/>
              </a:rPr>
              <a:t>PROJECT JUSTIFICATION</a:t>
            </a:r>
          </a:p>
        </p:txBody>
      </p:sp>
      <p:sp>
        <p:nvSpPr>
          <p:cNvPr id="3" name="Content Placeholder 2">
            <a:extLst>
              <a:ext uri="{FF2B5EF4-FFF2-40B4-BE49-F238E27FC236}">
                <a16:creationId xmlns:a16="http://schemas.microsoft.com/office/drawing/2014/main" id="{8BF0157F-59B3-2EDB-98AB-01B43DA0ABD4}"/>
              </a:ext>
            </a:extLst>
          </p:cNvPr>
          <p:cNvSpPr>
            <a:spLocks noGrp="1"/>
          </p:cNvSpPr>
          <p:nvPr>
            <p:ph idx="1"/>
          </p:nvPr>
        </p:nvSpPr>
        <p:spPr>
          <a:xfrm>
            <a:off x="2235200" y="1824951"/>
            <a:ext cx="7682524" cy="3961701"/>
          </a:xfrm>
        </p:spPr>
        <p:txBody>
          <a:bodyPr vert="horz" lIns="91440" tIns="45720" rIns="91440" bIns="45720" rtlCol="0" anchor="t">
            <a:normAutofit/>
          </a:bodyPr>
          <a:lstStyle/>
          <a:p>
            <a:r>
              <a:rPr lang="en-US" sz="2000"/>
              <a:t>Convert data to information</a:t>
            </a:r>
            <a:endParaRPr lang="en-US" sz="2000">
              <a:ea typeface="Tahoma"/>
              <a:cs typeface="Tahoma"/>
            </a:endParaRPr>
          </a:p>
          <a:p>
            <a:pPr marL="0" indent="0">
              <a:buNone/>
            </a:pPr>
            <a:endParaRPr lang="en-US" sz="2000">
              <a:ea typeface="Tahoma"/>
              <a:cs typeface="Tahoma"/>
            </a:endParaRPr>
          </a:p>
          <a:p>
            <a:r>
              <a:rPr lang="en-US" sz="2000"/>
              <a:t>Mesh internal and external data</a:t>
            </a:r>
            <a:endParaRPr lang="en-US" sz="2000">
              <a:ea typeface="Tahoma"/>
              <a:cs typeface="Tahoma"/>
            </a:endParaRPr>
          </a:p>
          <a:p>
            <a:endParaRPr lang="en-US" sz="2000">
              <a:ea typeface="Tahoma"/>
              <a:cs typeface="Tahoma"/>
            </a:endParaRPr>
          </a:p>
          <a:p>
            <a:r>
              <a:rPr lang="en-US" sz="2000"/>
              <a:t>Identify disparity correlations</a:t>
            </a:r>
            <a:endParaRPr lang="en-US" sz="2000">
              <a:ea typeface="Tahoma"/>
              <a:cs typeface="Tahoma"/>
            </a:endParaRPr>
          </a:p>
          <a:p>
            <a:endParaRPr lang="en-US" sz="2000">
              <a:ea typeface="Tahoma"/>
              <a:cs typeface="Tahoma"/>
            </a:endParaRPr>
          </a:p>
          <a:p>
            <a:r>
              <a:rPr lang="en-US" sz="2000"/>
              <a:t>Right size services offered</a:t>
            </a:r>
            <a:endParaRPr lang="en-US" sz="2000">
              <a:ea typeface="Tahoma"/>
              <a:cs typeface="Tahoma"/>
            </a:endParaRPr>
          </a:p>
        </p:txBody>
      </p:sp>
      <p:sp>
        <p:nvSpPr>
          <p:cNvPr id="4" name="Slide Number Placeholder 3">
            <a:extLst>
              <a:ext uri="{FF2B5EF4-FFF2-40B4-BE49-F238E27FC236}">
                <a16:creationId xmlns:a16="http://schemas.microsoft.com/office/drawing/2014/main" id="{460F700D-A95B-DDAD-E698-DFDAA45B4182}"/>
              </a:ext>
            </a:extLst>
          </p:cNvPr>
          <p:cNvSpPr>
            <a:spLocks noGrp="1"/>
          </p:cNvSpPr>
          <p:nvPr>
            <p:ph type="sldNum" sz="quarter" idx="12"/>
          </p:nvPr>
        </p:nvSpPr>
        <p:spPr/>
        <p:txBody>
          <a:bodyPr/>
          <a:lstStyle/>
          <a:p>
            <a:fld id="{1E682114-2FA9-4B14-8A45-4797A4C6B028}" type="slidenum">
              <a:rPr lang="en-US" smtClean="0"/>
              <a:t>30</a:t>
            </a:fld>
            <a:endParaRPr lang="en-US"/>
          </a:p>
        </p:txBody>
      </p:sp>
    </p:spTree>
    <p:extLst>
      <p:ext uri="{BB962C8B-B14F-4D97-AF65-F5344CB8AC3E}">
        <p14:creationId xmlns:p14="http://schemas.microsoft.com/office/powerpoint/2010/main" val="12005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98F1F1-E8C2-8618-F2B3-2349B9B8F9FF}"/>
              </a:ext>
            </a:extLst>
          </p:cNvPr>
          <p:cNvSpPr>
            <a:spLocks noGrp="1"/>
          </p:cNvSpPr>
          <p:nvPr>
            <p:ph type="sldNum" sz="quarter" idx="12"/>
          </p:nvPr>
        </p:nvSpPr>
        <p:spPr/>
        <p:txBody>
          <a:bodyPr/>
          <a:lstStyle/>
          <a:p>
            <a:fld id="{1E682114-2FA9-4B14-8A45-4797A4C6B028}" type="slidenum">
              <a:rPr lang="en-US" smtClean="0"/>
              <a:t>31</a:t>
            </a:fld>
            <a:endParaRPr lang="en-US"/>
          </a:p>
        </p:txBody>
      </p:sp>
      <p:pic>
        <p:nvPicPr>
          <p:cNvPr id="9" name="Picture 9" descr="Graphical user interface, application&#10;&#10;Description automatically generated">
            <a:extLst>
              <a:ext uri="{FF2B5EF4-FFF2-40B4-BE49-F238E27FC236}">
                <a16:creationId xmlns:a16="http://schemas.microsoft.com/office/drawing/2014/main" id="{976C9815-9F53-D3CD-ADC1-14BB8859A50B}"/>
              </a:ext>
            </a:extLst>
          </p:cNvPr>
          <p:cNvPicPr>
            <a:picLocks noGrp="1" noChangeAspect="1"/>
          </p:cNvPicPr>
          <p:nvPr>
            <p:ph idx="1"/>
          </p:nvPr>
        </p:nvPicPr>
        <p:blipFill>
          <a:blip r:embed="rId2"/>
          <a:stretch>
            <a:fillRect/>
          </a:stretch>
        </p:blipFill>
        <p:spPr>
          <a:xfrm>
            <a:off x="1524000" y="1"/>
            <a:ext cx="9144000" cy="6237733"/>
          </a:xfrm>
        </p:spPr>
      </p:pic>
    </p:spTree>
    <p:extLst>
      <p:ext uri="{BB962C8B-B14F-4D97-AF65-F5344CB8AC3E}">
        <p14:creationId xmlns:p14="http://schemas.microsoft.com/office/powerpoint/2010/main" val="319158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9C076-2C1C-4341-7003-FCAECA42990F}"/>
              </a:ext>
            </a:extLst>
          </p:cNvPr>
          <p:cNvSpPr>
            <a:spLocks noGrp="1"/>
          </p:cNvSpPr>
          <p:nvPr>
            <p:ph type="sldNum" sz="quarter" idx="12"/>
          </p:nvPr>
        </p:nvSpPr>
        <p:spPr/>
        <p:txBody>
          <a:bodyPr/>
          <a:lstStyle/>
          <a:p>
            <a:fld id="{1E682114-2FA9-4B14-8A45-4797A4C6B028}" type="slidenum">
              <a:rPr lang="en-US" smtClean="0"/>
              <a:t>32</a:t>
            </a:fld>
            <a:endParaRPr lang="en-US"/>
          </a:p>
        </p:txBody>
      </p:sp>
      <p:sp>
        <p:nvSpPr>
          <p:cNvPr id="5" name="TextBox 4">
            <a:extLst>
              <a:ext uri="{FF2B5EF4-FFF2-40B4-BE49-F238E27FC236}">
                <a16:creationId xmlns:a16="http://schemas.microsoft.com/office/drawing/2014/main" id="{699D45D7-09CA-98BC-31D5-4EF38331F473}"/>
              </a:ext>
            </a:extLst>
          </p:cNvPr>
          <p:cNvSpPr txBox="1"/>
          <p:nvPr/>
        </p:nvSpPr>
        <p:spPr>
          <a:xfrm>
            <a:off x="2665590" y="1997925"/>
            <a:ext cx="7133476" cy="1938992"/>
          </a:xfrm>
          <a:prstGeom prst="rect">
            <a:avLst/>
          </a:prstGeom>
          <a:noFill/>
        </p:spPr>
        <p:txBody>
          <a:bodyPr wrap="square">
            <a:spAutoFit/>
          </a:bodyPr>
          <a:lstStyle/>
          <a:p>
            <a:pPr marL="342900" indent="-342900">
              <a:buFont typeface="Arial" panose="020B0604020202020204" pitchFamily="34" charset="0"/>
              <a:buChar char="•"/>
            </a:pP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Our biggest need is to increase education for those inputting the data and making sure they understand it.</a:t>
            </a:r>
          </a:p>
          <a:p>
            <a:endParaRPr lang="en-US" sz="2000">
              <a:solidFill>
                <a:srgbClr val="242424"/>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We also need more training for users of the dashboard on the slicer dicer tool to customize the report for even great use for us. </a:t>
            </a: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4" name="Title 1">
            <a:extLst>
              <a:ext uri="{FF2B5EF4-FFF2-40B4-BE49-F238E27FC236}">
                <a16:creationId xmlns:a16="http://schemas.microsoft.com/office/drawing/2014/main" id="{8E60819C-DCD9-9FD3-47BA-DC504686ADE4}"/>
              </a:ext>
            </a:extLst>
          </p:cNvPr>
          <p:cNvSpPr txBox="1">
            <a:spLocks/>
          </p:cNvSpPr>
          <p:nvPr/>
        </p:nvSpPr>
        <p:spPr>
          <a:xfrm>
            <a:off x="2832756" y="1068125"/>
            <a:ext cx="7439590" cy="448122"/>
          </a:xfrm>
          <a:prstGeom prst="rect">
            <a:avLst/>
          </a:prstGeom>
        </p:spPr>
        <p:txBody>
          <a:bodyPr/>
          <a:lstStyle>
            <a:lvl1pPr algn="l" defTabSz="914400" rtl="0" eaLnBrk="1" latinLnBrk="0" hangingPunct="1">
              <a:spcBef>
                <a:spcPct val="0"/>
              </a:spcBef>
              <a:buNone/>
              <a:defRPr sz="2200" b="1" kern="1200">
                <a:solidFill>
                  <a:schemeClr val="tx2"/>
                </a:solidFill>
                <a:latin typeface="+mj-lt"/>
                <a:ea typeface="+mj-ea"/>
                <a:cs typeface="+mj-cs"/>
              </a:defRPr>
            </a:lvl1pPr>
          </a:lstStyle>
          <a:p>
            <a:r>
              <a:rPr lang="en-US"/>
              <a:t>CHALLENGES</a:t>
            </a:r>
          </a:p>
        </p:txBody>
      </p:sp>
    </p:spTree>
    <p:extLst>
      <p:ext uri="{BB962C8B-B14F-4D97-AF65-F5344CB8AC3E}">
        <p14:creationId xmlns:p14="http://schemas.microsoft.com/office/powerpoint/2010/main" val="140848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0F700D-A95B-DDAD-E698-DFDAA45B4182}"/>
              </a:ext>
            </a:extLst>
          </p:cNvPr>
          <p:cNvSpPr>
            <a:spLocks noGrp="1"/>
          </p:cNvSpPr>
          <p:nvPr>
            <p:ph type="sldNum" sz="quarter" idx="12"/>
          </p:nvPr>
        </p:nvSpPr>
        <p:spPr/>
        <p:txBody>
          <a:bodyPr/>
          <a:lstStyle/>
          <a:p>
            <a:fld id="{1E682114-2FA9-4B14-8A45-4797A4C6B028}" type="slidenum">
              <a:rPr lang="en-US" smtClean="0"/>
              <a:t>33</a:t>
            </a:fld>
            <a:endParaRPr lang="en-US"/>
          </a:p>
        </p:txBody>
      </p:sp>
      <p:sp>
        <p:nvSpPr>
          <p:cNvPr id="5" name="Title 1">
            <a:extLst>
              <a:ext uri="{FF2B5EF4-FFF2-40B4-BE49-F238E27FC236}">
                <a16:creationId xmlns:a16="http://schemas.microsoft.com/office/drawing/2014/main" id="{7BB86DE2-3148-9E5D-BD7E-4E28B77BA0C9}"/>
              </a:ext>
            </a:extLst>
          </p:cNvPr>
          <p:cNvSpPr txBox="1">
            <a:spLocks/>
          </p:cNvSpPr>
          <p:nvPr/>
        </p:nvSpPr>
        <p:spPr>
          <a:xfrm>
            <a:off x="1754188" y="654550"/>
            <a:ext cx="8204179" cy="1318893"/>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200" b="1" kern="1200">
                <a:solidFill>
                  <a:schemeClr val="tx2"/>
                </a:solidFill>
                <a:latin typeface="+mj-lt"/>
                <a:ea typeface="+mj-ea"/>
                <a:cs typeface="+mj-cs"/>
              </a:defRPr>
            </a:lvl1pPr>
          </a:lstStyle>
          <a:p>
            <a:r>
              <a:rPr lang="en-US"/>
              <a:t>FUTURE DEI PROGRAM AT CHEROKEE MEDICAL CENTER </a:t>
            </a:r>
          </a:p>
          <a:p>
            <a:br>
              <a:rPr lang="en-US" sz="1800" b="0">
                <a:ea typeface="+mj-lt"/>
                <a:cs typeface="+mj-lt"/>
              </a:rPr>
            </a:br>
            <a:endParaRPr lang="en-US" sz="1800">
              <a:ea typeface="Tahoma"/>
              <a:cs typeface="Tahoma"/>
            </a:endParaRPr>
          </a:p>
        </p:txBody>
      </p:sp>
      <p:sp>
        <p:nvSpPr>
          <p:cNvPr id="8" name="Content Placeholder 7">
            <a:extLst>
              <a:ext uri="{FF2B5EF4-FFF2-40B4-BE49-F238E27FC236}">
                <a16:creationId xmlns:a16="http://schemas.microsoft.com/office/drawing/2014/main" id="{936D9BAC-BF36-1C9B-5780-9EEF651C11BF}"/>
              </a:ext>
            </a:extLst>
          </p:cNvPr>
          <p:cNvSpPr txBox="1">
            <a:spLocks noGrp="1"/>
          </p:cNvSpPr>
          <p:nvPr>
            <p:ph idx="1"/>
          </p:nvPr>
        </p:nvSpPr>
        <p:spPr>
          <a:xfrm>
            <a:off x="1754188" y="1825625"/>
            <a:ext cx="9896475" cy="2985433"/>
          </a:xfrm>
          <a:prstGeom prst="rect">
            <a:avLst/>
          </a:prstGeom>
          <a:noFill/>
        </p:spPr>
        <p:txBody>
          <a:bodyPr wrap="square">
            <a:spAutoFit/>
          </a:bodyPr>
          <a:lstStyle/>
          <a:p>
            <a:pPr marL="342900" indent="-342900">
              <a:buFont typeface="Arial" panose="020B0604020202020204" pitchFamily="34" charset="0"/>
              <a:buChar char="•"/>
            </a:pPr>
            <a:r>
              <a:rPr lang="en-US" sz="1800">
                <a:solidFill>
                  <a:srgbClr val="242424"/>
                </a:solidFill>
                <a:latin typeface="Tahoma" panose="020B0604030504040204" pitchFamily="34" charset="0"/>
                <a:ea typeface="Tahoma" panose="020B0604030504040204" pitchFamily="34" charset="0"/>
                <a:cs typeface="Tahoma" panose="020B0604030504040204" pitchFamily="34" charset="0"/>
              </a:rPr>
              <a:t>We plan to use the information collected from the dashboard to help guide our Live Healthy Union team on community wide programs targeting the population identified.  </a:t>
            </a:r>
          </a:p>
          <a:p>
            <a:pPr marL="342900" indent="-342900">
              <a:buFont typeface="Arial" panose="020B0604020202020204" pitchFamily="34" charset="0"/>
              <a:buChar char="•"/>
            </a:pPr>
            <a:r>
              <a:rPr lang="en-US" sz="1800">
                <a:solidFill>
                  <a:srgbClr val="242424"/>
                </a:solidFill>
                <a:latin typeface="Tahoma" panose="020B0604030504040204" pitchFamily="34" charset="0"/>
                <a:ea typeface="Tahoma" panose="020B0604030504040204" pitchFamily="34" charset="0"/>
                <a:cs typeface="Tahoma" panose="020B0604030504040204" pitchFamily="34" charset="0"/>
              </a:rPr>
              <a:t>We will also include the dashboard in the education of our physicians and care givers to have a better understanding of our population.</a:t>
            </a:r>
          </a:p>
          <a:p>
            <a:pPr marL="342900" indent="-342900">
              <a:buFont typeface="Arial" panose="020B0604020202020204" pitchFamily="34" charset="0"/>
              <a:buChar char="•"/>
            </a:pPr>
            <a:r>
              <a:rPr lang="en-US" sz="1800">
                <a:solidFill>
                  <a:srgbClr val="242424"/>
                </a:solidFill>
                <a:latin typeface="Tahoma" panose="020B0604030504040204" pitchFamily="34" charset="0"/>
                <a:ea typeface="Tahoma" panose="020B0604030504040204" pitchFamily="34" charset="0"/>
                <a:cs typeface="Tahoma" panose="020B0604030504040204" pitchFamily="34" charset="0"/>
              </a:rPr>
              <a:t>Increase Leadership diversity through a newly created Leadership Development Academy to begin in the fall 2023.</a:t>
            </a:r>
          </a:p>
          <a:p>
            <a:pPr marL="342900" indent="-342900">
              <a:buFont typeface="Arial" panose="020B0604020202020204" pitchFamily="34" charset="0"/>
              <a:buChar char="•"/>
            </a:pPr>
            <a:r>
              <a:rPr lang="en-US" sz="1800">
                <a:solidFill>
                  <a:srgbClr val="242424"/>
                </a:solidFill>
                <a:latin typeface="Tahoma" panose="020B0604030504040204" pitchFamily="34" charset="0"/>
                <a:ea typeface="Tahoma" panose="020B0604030504040204" pitchFamily="34" charset="0"/>
                <a:cs typeface="Tahoma" panose="020B0604030504040204" pitchFamily="34" charset="0"/>
              </a:rPr>
              <a:t>Continue to have DEI, Health Equity on Annual Operating Plan</a:t>
            </a:r>
          </a:p>
          <a:p>
            <a:pPr marL="0" indent="0">
              <a:buNone/>
            </a:pPr>
            <a:br>
              <a:rPr lang="en-US" sz="2100"/>
            </a:br>
            <a:endParaRPr lang="en-US" sz="2100"/>
          </a:p>
        </p:txBody>
      </p:sp>
    </p:spTree>
    <p:extLst>
      <p:ext uri="{BB962C8B-B14F-4D97-AF65-F5344CB8AC3E}">
        <p14:creationId xmlns:p14="http://schemas.microsoft.com/office/powerpoint/2010/main" val="187565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6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8F7F40-8C82-4B97-B049-500F38B1CB2B}"/>
              </a:ext>
            </a:extLst>
          </p:cNvPr>
          <p:cNvSpPr txBox="1"/>
          <p:nvPr/>
        </p:nvSpPr>
        <p:spPr>
          <a:xfrm>
            <a:off x="3796313" y="1101732"/>
            <a:ext cx="6780045" cy="1231299"/>
          </a:xfrm>
          <a:prstGeom prst="rect">
            <a:avLst/>
          </a:prstGeom>
          <a:noFill/>
        </p:spPr>
        <p:txBody>
          <a:bodyPr wrap="square" lIns="76200" tIns="38100" rIns="76200" bIns="38100" rtlCol="0" anchor="t">
            <a:spAutoFit/>
          </a:bodyPr>
          <a:lstStyle/>
          <a:p>
            <a:pPr defTabSz="1088473">
              <a:defRPr/>
            </a:pPr>
            <a:endParaRPr lang="en-US" sz="2667">
              <a:solidFill>
                <a:prstClr val="black"/>
              </a:solidFill>
              <a:latin typeface="Tahoma"/>
            </a:endParaRPr>
          </a:p>
          <a:p>
            <a:pPr defTabSz="1088473">
              <a:defRPr/>
            </a:pPr>
            <a:endParaRPr lang="en-US" sz="2667">
              <a:solidFill>
                <a:prstClr val="black"/>
              </a:solidFill>
              <a:latin typeface="Tahoma"/>
            </a:endParaRPr>
          </a:p>
          <a:p>
            <a:pPr defTabSz="1088473">
              <a:defRPr/>
            </a:pPr>
            <a:endParaRPr lang="en-US" sz="2167">
              <a:solidFill>
                <a:prstClr val="black"/>
              </a:solidFill>
              <a:latin typeface="Tahoma"/>
            </a:endParaRPr>
          </a:p>
        </p:txBody>
      </p:sp>
      <p:sp>
        <p:nvSpPr>
          <p:cNvPr id="10" name="TextBox 9">
            <a:extLst>
              <a:ext uri="{FF2B5EF4-FFF2-40B4-BE49-F238E27FC236}">
                <a16:creationId xmlns:a16="http://schemas.microsoft.com/office/drawing/2014/main" id="{D5EDDEC1-FF30-4434-B1E7-4C619FF6AD9D}"/>
              </a:ext>
            </a:extLst>
          </p:cNvPr>
          <p:cNvSpPr txBox="1"/>
          <p:nvPr/>
        </p:nvSpPr>
        <p:spPr>
          <a:xfrm>
            <a:off x="2929216" y="104990"/>
            <a:ext cx="7953270" cy="656655"/>
          </a:xfrm>
          <a:prstGeom prst="rect">
            <a:avLst/>
          </a:prstGeom>
          <a:noFill/>
        </p:spPr>
        <p:txBody>
          <a:bodyPr wrap="square">
            <a:spAutoFit/>
          </a:bodyPr>
          <a:lstStyle/>
          <a:p>
            <a:pPr defTabSz="1088473">
              <a:defRPr/>
            </a:pPr>
            <a:r>
              <a:rPr lang="en-US" sz="3667" b="1" cap="all">
                <a:solidFill>
                  <a:srgbClr val="71569C"/>
                </a:solidFill>
                <a:latin typeface="Tahoma"/>
              </a:rPr>
              <a:t>Community Activities</a:t>
            </a:r>
            <a:endParaRPr lang="en-US" sz="2167">
              <a:solidFill>
                <a:prstClr val="black"/>
              </a:solidFill>
              <a:latin typeface="Tahoma"/>
            </a:endParaRPr>
          </a:p>
        </p:txBody>
      </p:sp>
      <p:pic>
        <p:nvPicPr>
          <p:cNvPr id="6" name="Picture 5">
            <a:extLst>
              <a:ext uri="{FF2B5EF4-FFF2-40B4-BE49-F238E27FC236}">
                <a16:creationId xmlns:a16="http://schemas.microsoft.com/office/drawing/2014/main" id="{87636BFE-908E-D0B9-A0C5-D65C5DF298B7}"/>
              </a:ext>
            </a:extLst>
          </p:cNvPr>
          <p:cNvPicPr>
            <a:picLocks noChangeAspect="1"/>
          </p:cNvPicPr>
          <p:nvPr/>
        </p:nvPicPr>
        <p:blipFill>
          <a:blip r:embed="rId2"/>
          <a:stretch>
            <a:fillRect/>
          </a:stretch>
        </p:blipFill>
        <p:spPr>
          <a:xfrm>
            <a:off x="1804185" y="639097"/>
            <a:ext cx="8802950" cy="5722374"/>
          </a:xfrm>
          <a:prstGeom prst="rect">
            <a:avLst/>
          </a:prstGeom>
        </p:spPr>
      </p:pic>
    </p:spTree>
    <p:extLst>
      <p:ext uri="{BB962C8B-B14F-4D97-AF65-F5344CB8AC3E}">
        <p14:creationId xmlns:p14="http://schemas.microsoft.com/office/powerpoint/2010/main" val="38417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5</a:t>
            </a:fld>
            <a:endParaRPr lang="en-US">
              <a:solidFill>
                <a:prstClr val="white"/>
              </a:solidFill>
              <a:latin typeface="Tahoma"/>
            </a:endParaRPr>
          </a:p>
        </p:txBody>
      </p:sp>
      <p:sp>
        <p:nvSpPr>
          <p:cNvPr id="12" name="TextBox 11">
            <a:extLst>
              <a:ext uri="{FF2B5EF4-FFF2-40B4-BE49-F238E27FC236}">
                <a16:creationId xmlns:a16="http://schemas.microsoft.com/office/drawing/2014/main" id="{2F89D4A3-CF8C-4FB5-BD62-6B8B42435076}"/>
              </a:ext>
            </a:extLst>
          </p:cNvPr>
          <p:cNvSpPr txBox="1"/>
          <p:nvPr/>
        </p:nvSpPr>
        <p:spPr>
          <a:xfrm>
            <a:off x="1045444" y="667575"/>
            <a:ext cx="10368063" cy="929485"/>
          </a:xfrm>
          <a:prstGeom prst="rect">
            <a:avLst/>
          </a:prstGeom>
          <a:noFill/>
        </p:spPr>
        <p:txBody>
          <a:bodyPr wrap="square" lIns="76200" tIns="38100" rIns="76200" bIns="38100" anchor="t">
            <a:spAutoFit/>
          </a:bodyPr>
          <a:lstStyle/>
          <a:p>
            <a:pPr defTabSz="761970">
              <a:lnSpc>
                <a:spcPct val="90000"/>
              </a:lnSpc>
              <a:spcBef>
                <a:spcPts val="625"/>
              </a:spcBef>
              <a:defRPr/>
            </a:pPr>
            <a:endParaRPr lang="en-US" sz="2800">
              <a:solidFill>
                <a:schemeClr val="accent2">
                  <a:lumMod val="50000"/>
                </a:schemeClr>
              </a:solidFill>
              <a:latin typeface="Tahoma"/>
              <a:ea typeface="Tahoma"/>
              <a:cs typeface="Tahoma"/>
            </a:endParaRPr>
          </a:p>
          <a:p>
            <a:pPr defTabSz="761970">
              <a:lnSpc>
                <a:spcPct val="90000"/>
              </a:lnSpc>
              <a:spcBef>
                <a:spcPts val="625"/>
              </a:spcBef>
              <a:defRPr/>
            </a:pPr>
            <a:r>
              <a:rPr lang="en-US" sz="2800" b="1">
                <a:solidFill>
                  <a:schemeClr val="accent2">
                    <a:lumMod val="50000"/>
                  </a:schemeClr>
                </a:solidFill>
                <a:latin typeface="+mj-lt"/>
              </a:rPr>
              <a:t>Live Healthy Union Healthcare Partners:</a:t>
            </a:r>
          </a:p>
        </p:txBody>
      </p:sp>
      <p:sp>
        <p:nvSpPr>
          <p:cNvPr id="7" name="TextBox 6">
            <a:extLst>
              <a:ext uri="{FF2B5EF4-FFF2-40B4-BE49-F238E27FC236}">
                <a16:creationId xmlns:a16="http://schemas.microsoft.com/office/drawing/2014/main" id="{EED62402-FBDE-7922-1896-8E623C91F6D2}"/>
              </a:ext>
            </a:extLst>
          </p:cNvPr>
          <p:cNvSpPr txBox="1"/>
          <p:nvPr/>
        </p:nvSpPr>
        <p:spPr>
          <a:xfrm>
            <a:off x="1891782" y="1881493"/>
            <a:ext cx="7774732" cy="3108543"/>
          </a:xfrm>
          <a:prstGeom prst="rect">
            <a:avLst/>
          </a:prstGeom>
          <a:noFill/>
        </p:spPr>
        <p:txBody>
          <a:bodyPr wrap="square">
            <a:spAutoFit/>
          </a:bodyPr>
          <a:lstStyle/>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Calibri" panose="020F0502020204030204" pitchFamily="34" charset="0"/>
              </a:rPr>
              <a:t>Union Medical Center</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Calibri" panose="020F0502020204030204" pitchFamily="34" charset="0"/>
              </a:rPr>
              <a:t>Access Health</a:t>
            </a:r>
            <a:endParaRPr lang="en-US" sz="2800">
              <a:effectLst/>
              <a:latin typeface="Calibri" panose="020F0502020204030204" pitchFamily="34" charset="0"/>
              <a:ea typeface="Calibri" panose="020F0502020204030204" pitchFamily="34" charset="0"/>
            </a:endParaRPr>
          </a:p>
          <a:p>
            <a:pPr marL="457200" marR="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Calibri" panose="020F0502020204030204" pitchFamily="34" charset="0"/>
              </a:rPr>
              <a:t>	</a:t>
            </a:r>
            <a:r>
              <a:rPr lang="en-US" sz="2800">
                <a:solidFill>
                  <a:srgbClr val="000000"/>
                </a:solidFill>
                <a:effectLst/>
                <a:latin typeface="Times New Roman" panose="02020603050405020304" pitchFamily="18" charset="0"/>
                <a:ea typeface="Times New Roman" panose="02020603050405020304" pitchFamily="18" charset="0"/>
              </a:rPr>
              <a:t>ReGenesis Healthcare</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Times New Roman" panose="02020603050405020304" pitchFamily="18" charset="0"/>
              </a:rPr>
              <a:t>Spartanburg Regional Healthcare System</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Times New Roman" panose="02020603050405020304" pitchFamily="18" charset="0"/>
              </a:rPr>
              <a:t>Union County Behavioral Health Task Force</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Times New Roman" panose="02020603050405020304" pitchFamily="18" charset="0"/>
              </a:rPr>
              <a:t>Alliance for Healthier Generation</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Times New Roman" panose="02020603050405020304" pitchFamily="18" charset="0"/>
              </a:rPr>
              <a:t>SC Office of Rural Health</a:t>
            </a:r>
            <a:endParaRPr lang="en-US" sz="2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6661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6</a:t>
            </a:fld>
            <a:endParaRPr lang="en-US">
              <a:solidFill>
                <a:prstClr val="white"/>
              </a:solidFill>
              <a:latin typeface="Tahoma"/>
            </a:endParaRPr>
          </a:p>
        </p:txBody>
      </p:sp>
      <p:sp>
        <p:nvSpPr>
          <p:cNvPr id="12" name="TextBox 11">
            <a:extLst>
              <a:ext uri="{FF2B5EF4-FFF2-40B4-BE49-F238E27FC236}">
                <a16:creationId xmlns:a16="http://schemas.microsoft.com/office/drawing/2014/main" id="{2F89D4A3-CF8C-4FB5-BD62-6B8B42435076}"/>
              </a:ext>
            </a:extLst>
          </p:cNvPr>
          <p:cNvSpPr txBox="1"/>
          <p:nvPr/>
        </p:nvSpPr>
        <p:spPr>
          <a:xfrm>
            <a:off x="1045444" y="667575"/>
            <a:ext cx="10368063" cy="929485"/>
          </a:xfrm>
          <a:prstGeom prst="rect">
            <a:avLst/>
          </a:prstGeom>
          <a:noFill/>
        </p:spPr>
        <p:txBody>
          <a:bodyPr wrap="square" lIns="76200" tIns="38100" rIns="76200" bIns="38100" anchor="t">
            <a:spAutoFit/>
          </a:bodyPr>
          <a:lstStyle/>
          <a:p>
            <a:pPr defTabSz="761970">
              <a:lnSpc>
                <a:spcPct val="90000"/>
              </a:lnSpc>
              <a:spcBef>
                <a:spcPts val="625"/>
              </a:spcBef>
              <a:defRPr/>
            </a:pPr>
            <a:endParaRPr lang="en-US" sz="2800">
              <a:solidFill>
                <a:schemeClr val="accent2">
                  <a:lumMod val="50000"/>
                </a:schemeClr>
              </a:solidFill>
              <a:latin typeface="Tahoma"/>
              <a:ea typeface="Tahoma"/>
              <a:cs typeface="Tahoma"/>
            </a:endParaRPr>
          </a:p>
          <a:p>
            <a:pPr defTabSz="761970">
              <a:lnSpc>
                <a:spcPct val="90000"/>
              </a:lnSpc>
              <a:spcBef>
                <a:spcPts val="625"/>
              </a:spcBef>
              <a:defRPr/>
            </a:pPr>
            <a:r>
              <a:rPr lang="en-US" sz="2800" b="1">
                <a:solidFill>
                  <a:schemeClr val="accent2">
                    <a:lumMod val="50000"/>
                  </a:schemeClr>
                </a:solidFill>
                <a:latin typeface="+mj-lt"/>
              </a:rPr>
              <a:t>Live Healthy Union Governmental Partners:</a:t>
            </a:r>
          </a:p>
        </p:txBody>
      </p:sp>
      <p:sp>
        <p:nvSpPr>
          <p:cNvPr id="7" name="TextBox 6">
            <a:extLst>
              <a:ext uri="{FF2B5EF4-FFF2-40B4-BE49-F238E27FC236}">
                <a16:creationId xmlns:a16="http://schemas.microsoft.com/office/drawing/2014/main" id="{EED62402-FBDE-7922-1896-8E623C91F6D2}"/>
              </a:ext>
            </a:extLst>
          </p:cNvPr>
          <p:cNvSpPr txBox="1"/>
          <p:nvPr/>
        </p:nvSpPr>
        <p:spPr>
          <a:xfrm>
            <a:off x="1891782" y="1881493"/>
            <a:ext cx="7774732" cy="4401205"/>
          </a:xfrm>
          <a:prstGeom prst="rect">
            <a:avLst/>
          </a:prstGeom>
          <a:noFill/>
        </p:spPr>
        <p:txBody>
          <a:bodyPr wrap="square">
            <a:spAutoFit/>
          </a:bodyPr>
          <a:lstStyle/>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Times New Roman" panose="02020603050405020304" pitchFamily="18" charset="0"/>
              </a:rPr>
              <a:t>SC DHEC</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Union County Government</a:t>
            </a:r>
            <a:endParaRPr lang="en-US" sz="2800">
              <a:effectLst/>
              <a:latin typeface="Calibri" panose="020F0502020204030204" pitchFamily="34" charset="0"/>
              <a:ea typeface="Calibri" panose="020F0502020204030204" pitchFamily="34" charset="0"/>
            </a:endParaRPr>
          </a:p>
          <a:p>
            <a:pPr marL="457200" marR="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	City of Union</a:t>
            </a:r>
            <a:endParaRPr lang="en-US" sz="2800">
              <a:effectLst/>
              <a:latin typeface="Calibri" panose="020F0502020204030204" pitchFamily="34" charset="0"/>
              <a:ea typeface="Calibri" panose="020F0502020204030204" pitchFamily="34" charset="0"/>
            </a:endParaRPr>
          </a:p>
          <a:p>
            <a:pPr marL="457200" marR="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	City of Jonesville</a:t>
            </a:r>
            <a:endParaRPr lang="en-US" sz="2800">
              <a:effectLst/>
              <a:latin typeface="Calibri" panose="020F0502020204030204" pitchFamily="34" charset="0"/>
              <a:ea typeface="Calibri" panose="020F0502020204030204" pitchFamily="34" charset="0"/>
            </a:endParaRPr>
          </a:p>
          <a:p>
            <a:pPr marL="457200" marR="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	City of Carlisle</a:t>
            </a:r>
            <a:endParaRPr lang="en-US" sz="2800">
              <a:effectLst/>
              <a:latin typeface="Calibri" panose="020F0502020204030204" pitchFamily="34" charset="0"/>
              <a:ea typeface="Calibri" panose="020F0502020204030204" pitchFamily="34" charset="0"/>
            </a:endParaRPr>
          </a:p>
          <a:p>
            <a:pPr marL="457200" marR="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	SC Works</a:t>
            </a:r>
            <a:endParaRPr lang="en-US" sz="2800">
              <a:effectLst/>
              <a:latin typeface="Calibri" panose="020F0502020204030204" pitchFamily="34" charset="0"/>
              <a:ea typeface="Calibri" panose="020F0502020204030204" pitchFamily="34" charset="0"/>
            </a:endParaRPr>
          </a:p>
          <a:p>
            <a:pPr marL="457200" marR="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	Upstate Workforce Investment Board</a:t>
            </a:r>
            <a:endParaRPr lang="en-US" sz="2800">
              <a:effectLst/>
              <a:latin typeface="Calibri" panose="020F0502020204030204" pitchFamily="34" charset="0"/>
              <a:ea typeface="Calibri" panose="020F0502020204030204" pitchFamily="34" charset="0"/>
            </a:endParaRPr>
          </a:p>
          <a:p>
            <a:pPr marL="457200" marR="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	SC Department of Social Services</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Times New Roman" panose="02020603050405020304" pitchFamily="18" charset="0"/>
              </a:rPr>
              <a:t>Healthy U Behavioral Services</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r>
              <a:rPr lang="en-US" sz="2800">
                <a:solidFill>
                  <a:srgbClr val="000000"/>
                </a:solidFill>
                <a:effectLst/>
                <a:latin typeface="Times New Roman" panose="02020603050405020304" pitchFamily="18" charset="0"/>
                <a:ea typeface="Times New Roman" panose="02020603050405020304" pitchFamily="18" charset="0"/>
              </a:rPr>
              <a:t>Union County Library System</a:t>
            </a:r>
            <a:endParaRPr lang="en-US" sz="2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829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7</a:t>
            </a:fld>
            <a:endParaRPr lang="en-US">
              <a:solidFill>
                <a:prstClr val="white"/>
              </a:solidFill>
              <a:latin typeface="Tahoma"/>
            </a:endParaRPr>
          </a:p>
        </p:txBody>
      </p:sp>
      <p:sp>
        <p:nvSpPr>
          <p:cNvPr id="12" name="TextBox 11">
            <a:extLst>
              <a:ext uri="{FF2B5EF4-FFF2-40B4-BE49-F238E27FC236}">
                <a16:creationId xmlns:a16="http://schemas.microsoft.com/office/drawing/2014/main" id="{2F89D4A3-CF8C-4FB5-BD62-6B8B42435076}"/>
              </a:ext>
            </a:extLst>
          </p:cNvPr>
          <p:cNvSpPr txBox="1"/>
          <p:nvPr/>
        </p:nvSpPr>
        <p:spPr>
          <a:xfrm>
            <a:off x="1045444" y="667575"/>
            <a:ext cx="10368063" cy="929485"/>
          </a:xfrm>
          <a:prstGeom prst="rect">
            <a:avLst/>
          </a:prstGeom>
          <a:noFill/>
        </p:spPr>
        <p:txBody>
          <a:bodyPr wrap="square" lIns="76200" tIns="38100" rIns="76200" bIns="38100" anchor="t">
            <a:spAutoFit/>
          </a:bodyPr>
          <a:lstStyle/>
          <a:p>
            <a:pPr defTabSz="761970">
              <a:lnSpc>
                <a:spcPct val="90000"/>
              </a:lnSpc>
              <a:spcBef>
                <a:spcPts val="625"/>
              </a:spcBef>
              <a:defRPr/>
            </a:pPr>
            <a:endParaRPr lang="en-US" sz="2800">
              <a:solidFill>
                <a:schemeClr val="accent2">
                  <a:lumMod val="50000"/>
                </a:schemeClr>
              </a:solidFill>
              <a:latin typeface="Tahoma"/>
              <a:ea typeface="Tahoma"/>
              <a:cs typeface="Tahoma"/>
            </a:endParaRPr>
          </a:p>
          <a:p>
            <a:pPr defTabSz="761970">
              <a:lnSpc>
                <a:spcPct val="90000"/>
              </a:lnSpc>
              <a:spcBef>
                <a:spcPts val="625"/>
              </a:spcBef>
              <a:defRPr/>
            </a:pPr>
            <a:r>
              <a:rPr lang="en-US" sz="2800" b="1">
                <a:solidFill>
                  <a:schemeClr val="accent2">
                    <a:lumMod val="50000"/>
                  </a:schemeClr>
                </a:solidFill>
                <a:latin typeface="+mj-lt"/>
              </a:rPr>
              <a:t>Live Healthy Union Educational Institutions Partners:</a:t>
            </a:r>
          </a:p>
        </p:txBody>
      </p:sp>
      <p:sp>
        <p:nvSpPr>
          <p:cNvPr id="7" name="TextBox 6">
            <a:extLst>
              <a:ext uri="{FF2B5EF4-FFF2-40B4-BE49-F238E27FC236}">
                <a16:creationId xmlns:a16="http://schemas.microsoft.com/office/drawing/2014/main" id="{EED62402-FBDE-7922-1896-8E623C91F6D2}"/>
              </a:ext>
            </a:extLst>
          </p:cNvPr>
          <p:cNvSpPr txBox="1"/>
          <p:nvPr/>
        </p:nvSpPr>
        <p:spPr>
          <a:xfrm>
            <a:off x="1891782" y="1881493"/>
            <a:ext cx="7774732" cy="2677656"/>
          </a:xfrm>
          <a:prstGeom prst="rect">
            <a:avLst/>
          </a:prstGeom>
          <a:noFill/>
        </p:spPr>
        <p:txBody>
          <a:bodyPr wrap="square">
            <a:spAutoFit/>
          </a:bodyPr>
          <a:lstStyle/>
          <a:p>
            <a:pPr marL="969963" marR="0" indent="346075">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University of South Carolina-Union</a:t>
            </a:r>
            <a:endParaRPr lang="en-US" sz="2800">
              <a:effectLst/>
              <a:latin typeface="Calibri" panose="020F0502020204030204" pitchFamily="34" charset="0"/>
              <a:ea typeface="Calibri" panose="020F0502020204030204" pitchFamily="34" charset="0"/>
            </a:endParaRPr>
          </a:p>
          <a:p>
            <a:pPr marL="969963" marR="0" indent="346075">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Spartanburg Community College</a:t>
            </a:r>
            <a:endParaRPr lang="en-US" sz="2800">
              <a:effectLst/>
              <a:latin typeface="Calibri" panose="020F0502020204030204" pitchFamily="34" charset="0"/>
              <a:ea typeface="Calibri" panose="020F0502020204030204" pitchFamily="34" charset="0"/>
            </a:endParaRPr>
          </a:p>
          <a:p>
            <a:pPr marL="969963" marR="0" indent="346075">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Union County School District</a:t>
            </a:r>
            <a:endParaRPr lang="en-US" sz="2800">
              <a:effectLst/>
              <a:latin typeface="Calibri" panose="020F0502020204030204" pitchFamily="34" charset="0"/>
              <a:ea typeface="Calibri" panose="020F0502020204030204" pitchFamily="34" charset="0"/>
            </a:endParaRPr>
          </a:p>
          <a:p>
            <a:pPr marL="969963" marR="0" indent="346075">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Union County First Steps</a:t>
            </a:r>
            <a:endParaRPr lang="en-US" sz="2800">
              <a:effectLst/>
              <a:latin typeface="Calibri" panose="020F0502020204030204" pitchFamily="34" charset="0"/>
              <a:ea typeface="Calibri" panose="020F0502020204030204" pitchFamily="34" charset="0"/>
            </a:endParaRPr>
          </a:p>
          <a:p>
            <a:pPr marL="969963" marR="0" indent="346075">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Clemson University SNAP-ED</a:t>
            </a:r>
            <a:endParaRPr lang="en-US" sz="2800">
              <a:effectLst/>
              <a:latin typeface="Calibri" panose="020F0502020204030204" pitchFamily="34" charset="0"/>
              <a:ea typeface="Calibri" panose="020F0502020204030204" pitchFamily="34" charset="0"/>
            </a:endParaRPr>
          </a:p>
          <a:p>
            <a:pPr marL="914400" marR="0" indent="-457200">
              <a:spcBef>
                <a:spcPts val="0"/>
              </a:spcBef>
              <a:spcAft>
                <a:spcPts val="0"/>
              </a:spcAft>
              <a:buFont typeface="Arial" panose="020B0604020202020204" pitchFamily="34" charset="0"/>
              <a:buChar char="•"/>
            </a:pPr>
            <a:endParaRPr lang="en-US" sz="2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9047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8</a:t>
            </a:fld>
            <a:endParaRPr lang="en-US">
              <a:solidFill>
                <a:prstClr val="white"/>
              </a:solidFill>
              <a:latin typeface="Tahoma"/>
            </a:endParaRPr>
          </a:p>
        </p:txBody>
      </p:sp>
      <p:sp>
        <p:nvSpPr>
          <p:cNvPr id="12" name="TextBox 11">
            <a:extLst>
              <a:ext uri="{FF2B5EF4-FFF2-40B4-BE49-F238E27FC236}">
                <a16:creationId xmlns:a16="http://schemas.microsoft.com/office/drawing/2014/main" id="{2F89D4A3-CF8C-4FB5-BD62-6B8B42435076}"/>
              </a:ext>
            </a:extLst>
          </p:cNvPr>
          <p:cNvSpPr txBox="1"/>
          <p:nvPr/>
        </p:nvSpPr>
        <p:spPr>
          <a:xfrm>
            <a:off x="845230" y="667575"/>
            <a:ext cx="10568277" cy="929485"/>
          </a:xfrm>
          <a:prstGeom prst="rect">
            <a:avLst/>
          </a:prstGeom>
          <a:noFill/>
        </p:spPr>
        <p:txBody>
          <a:bodyPr wrap="square" lIns="76200" tIns="38100" rIns="76200" bIns="38100" anchor="t">
            <a:spAutoFit/>
          </a:bodyPr>
          <a:lstStyle/>
          <a:p>
            <a:pPr defTabSz="761970">
              <a:lnSpc>
                <a:spcPct val="90000"/>
              </a:lnSpc>
              <a:spcBef>
                <a:spcPts val="625"/>
              </a:spcBef>
              <a:defRPr/>
            </a:pPr>
            <a:endParaRPr lang="en-US" sz="2800">
              <a:solidFill>
                <a:schemeClr val="accent2">
                  <a:lumMod val="50000"/>
                </a:schemeClr>
              </a:solidFill>
              <a:latin typeface="Tahoma"/>
              <a:ea typeface="Tahoma"/>
              <a:cs typeface="Tahoma"/>
            </a:endParaRPr>
          </a:p>
          <a:p>
            <a:pPr defTabSz="761970">
              <a:lnSpc>
                <a:spcPct val="90000"/>
              </a:lnSpc>
              <a:spcBef>
                <a:spcPts val="625"/>
              </a:spcBef>
              <a:defRPr/>
            </a:pPr>
            <a:r>
              <a:rPr lang="en-US" sz="2800" b="1">
                <a:solidFill>
                  <a:schemeClr val="accent2">
                    <a:lumMod val="50000"/>
                  </a:schemeClr>
                </a:solidFill>
                <a:latin typeface="+mj-lt"/>
              </a:rPr>
              <a:t>Live Healthy Union Community and Faith Based Partners:</a:t>
            </a:r>
          </a:p>
        </p:txBody>
      </p:sp>
      <p:sp>
        <p:nvSpPr>
          <p:cNvPr id="4" name="TextBox 3">
            <a:extLst>
              <a:ext uri="{FF2B5EF4-FFF2-40B4-BE49-F238E27FC236}">
                <a16:creationId xmlns:a16="http://schemas.microsoft.com/office/drawing/2014/main" id="{8AC4AD1F-CD77-654A-7448-6D12377E4B79}"/>
              </a:ext>
            </a:extLst>
          </p:cNvPr>
          <p:cNvSpPr txBox="1"/>
          <p:nvPr/>
        </p:nvSpPr>
        <p:spPr>
          <a:xfrm>
            <a:off x="3080591" y="2167822"/>
            <a:ext cx="6097554" cy="2246769"/>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Union County Family YMCA</a:t>
            </a:r>
            <a:endParaRPr lang="en-US" sz="28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RobinHood Group</a:t>
            </a:r>
            <a:endParaRPr lang="en-US" sz="28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United Way of the Piedmont</a:t>
            </a:r>
            <a:endParaRPr lang="en-US" sz="28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Bethany AME Church</a:t>
            </a:r>
            <a:endParaRPr lang="en-US" sz="28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800">
                <a:effectLst/>
                <a:latin typeface="Times New Roman" panose="02020603050405020304" pitchFamily="18" charset="0"/>
                <a:ea typeface="Times New Roman" panose="02020603050405020304" pitchFamily="18" charset="0"/>
              </a:rPr>
              <a:t>Thomas Chapel AME Church</a:t>
            </a:r>
            <a:endParaRPr lang="en-US" sz="2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943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598-271E-4041-BAA6-6F39C72A5B19}"/>
              </a:ext>
            </a:extLst>
          </p:cNvPr>
          <p:cNvSpPr>
            <a:spLocks noGrp="1"/>
          </p:cNvSpPr>
          <p:nvPr>
            <p:ph type="title"/>
          </p:nvPr>
        </p:nvSpPr>
        <p:spPr>
          <a:xfrm>
            <a:off x="1112182" y="550866"/>
            <a:ext cx="10234588" cy="592570"/>
          </a:xfrm>
        </p:spPr>
        <p:txBody>
          <a:bodyPr>
            <a:normAutofit fontScale="90000"/>
          </a:bodyPr>
          <a:lstStyle/>
          <a:p>
            <a:pPr algn="ctr"/>
            <a:r>
              <a:rPr lang="en-US" sz="3333"/>
              <a:t>Union Medical Center</a:t>
            </a:r>
            <a:br>
              <a:rPr lang="en-US" sz="3333"/>
            </a:br>
            <a:endParaRPr lang="en-US" sz="2333">
              <a:ea typeface="Tahoma"/>
              <a:cs typeface="Tahoma"/>
            </a:endParaRPr>
          </a:p>
        </p:txBody>
      </p:sp>
      <p:sp>
        <p:nvSpPr>
          <p:cNvPr id="5" name="Slide Number Placeholder 4">
            <a:extLst>
              <a:ext uri="{FF2B5EF4-FFF2-40B4-BE49-F238E27FC236}">
                <a16:creationId xmlns:a16="http://schemas.microsoft.com/office/drawing/2014/main" id="{9CFBECE3-FF23-49C3-84A7-9ED74447AFFD}"/>
              </a:ext>
            </a:extLst>
          </p:cNvPr>
          <p:cNvSpPr>
            <a:spLocks noGrp="1"/>
          </p:cNvSpPr>
          <p:nvPr>
            <p:ph type="sldNum" sz="quarter" idx="12"/>
          </p:nvPr>
        </p:nvSpPr>
        <p:spPr/>
        <p:txBody>
          <a:bodyPr/>
          <a:lstStyle/>
          <a:p>
            <a:pPr defTabSz="1088473">
              <a:defRPr/>
            </a:pPr>
            <a:fld id="{1E682114-2FA9-4B14-8A45-4797A4C6B028}" type="slidenum">
              <a:rPr lang="en-US">
                <a:solidFill>
                  <a:prstClr val="white"/>
                </a:solidFill>
                <a:latin typeface="Tahoma"/>
              </a:rPr>
              <a:pPr defTabSz="1088473">
                <a:defRPr/>
              </a:pPr>
              <a:t>9</a:t>
            </a:fld>
            <a:endParaRPr lang="en-US">
              <a:solidFill>
                <a:prstClr val="white"/>
              </a:solidFill>
              <a:latin typeface="Tahoma"/>
            </a:endParaRPr>
          </a:p>
        </p:txBody>
      </p:sp>
      <p:pic>
        <p:nvPicPr>
          <p:cNvPr id="6" name="Picture 5">
            <a:extLst>
              <a:ext uri="{FF2B5EF4-FFF2-40B4-BE49-F238E27FC236}">
                <a16:creationId xmlns:a16="http://schemas.microsoft.com/office/drawing/2014/main" id="{F2505E00-D7C9-9D00-F8C7-6F38312C195F}"/>
              </a:ext>
            </a:extLst>
          </p:cNvPr>
          <p:cNvPicPr>
            <a:picLocks noChangeAspect="1"/>
          </p:cNvPicPr>
          <p:nvPr/>
        </p:nvPicPr>
        <p:blipFill>
          <a:blip r:embed="rId2"/>
          <a:stretch>
            <a:fillRect/>
          </a:stretch>
        </p:blipFill>
        <p:spPr>
          <a:xfrm>
            <a:off x="2859522" y="123266"/>
            <a:ext cx="6928291" cy="6183868"/>
          </a:xfrm>
          <a:prstGeom prst="rect">
            <a:avLst/>
          </a:prstGeom>
        </p:spPr>
      </p:pic>
    </p:spTree>
    <p:extLst>
      <p:ext uri="{BB962C8B-B14F-4D97-AF65-F5344CB8AC3E}">
        <p14:creationId xmlns:p14="http://schemas.microsoft.com/office/powerpoint/2010/main" val="258344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SRHS Colors">
      <a:dk1>
        <a:sysClr val="windowText" lastClr="000000"/>
      </a:dk1>
      <a:lt1>
        <a:sysClr val="window" lastClr="FFFFFF"/>
      </a:lt1>
      <a:dk2>
        <a:srgbClr val="71569C"/>
      </a:dk2>
      <a:lt2>
        <a:srgbClr val="51A1D8"/>
      </a:lt2>
      <a:accent1>
        <a:srgbClr val="71569C"/>
      </a:accent1>
      <a:accent2>
        <a:srgbClr val="51A1D8"/>
      </a:accent2>
      <a:accent3>
        <a:srgbClr val="275CA5"/>
      </a:accent3>
      <a:accent4>
        <a:srgbClr val="2A265E"/>
      </a:accent4>
      <a:accent5>
        <a:srgbClr val="71569C"/>
      </a:accent5>
      <a:accent6>
        <a:srgbClr val="51A1D8"/>
      </a:accent6>
      <a:hlink>
        <a:srgbClr val="275CA5"/>
      </a:hlink>
      <a:folHlink>
        <a:srgbClr val="2A265E"/>
      </a:folHlink>
    </a:clrScheme>
    <a:fontScheme name="Custom 4">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RHS Colors">
      <a:dk1>
        <a:sysClr val="windowText" lastClr="000000"/>
      </a:dk1>
      <a:lt1>
        <a:sysClr val="window" lastClr="FFFFFF"/>
      </a:lt1>
      <a:dk2>
        <a:srgbClr val="71569C"/>
      </a:dk2>
      <a:lt2>
        <a:srgbClr val="51A1D8"/>
      </a:lt2>
      <a:accent1>
        <a:srgbClr val="71569C"/>
      </a:accent1>
      <a:accent2>
        <a:srgbClr val="51A1D8"/>
      </a:accent2>
      <a:accent3>
        <a:srgbClr val="275CA5"/>
      </a:accent3>
      <a:accent4>
        <a:srgbClr val="2A265E"/>
      </a:accent4>
      <a:accent5>
        <a:srgbClr val="71569C"/>
      </a:accent5>
      <a:accent6>
        <a:srgbClr val="51A1D8"/>
      </a:accent6>
      <a:hlink>
        <a:srgbClr val="275CA5"/>
      </a:hlink>
      <a:folHlink>
        <a:srgbClr val="2A265E"/>
      </a:folHlink>
    </a:clrScheme>
    <a:fontScheme name="Custom 4">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1751</Words>
  <Application>Microsoft Office PowerPoint</Application>
  <PresentationFormat>Widescreen</PresentationFormat>
  <Paragraphs>213</Paragraphs>
  <Slides>34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Calibri Light</vt:lpstr>
      <vt:lpstr>Rockwell</vt:lpstr>
      <vt:lpstr>Tahoma</vt:lpstr>
      <vt:lpstr>Times New Roman</vt:lpstr>
      <vt:lpstr>1_Office Theme</vt:lpstr>
      <vt:lpstr>Office Theme</vt:lpstr>
      <vt:lpstr>Union Medical Center Improving the Social Determinants of Health and Health Equity in a Rural Community</vt:lpstr>
      <vt:lpstr>PowerPoint Presentation</vt:lpstr>
      <vt:lpstr>PowerPoint Presentation</vt:lpstr>
      <vt:lpstr>PowerPoint Presentation</vt:lpstr>
      <vt:lpstr>Union Medical Center </vt:lpstr>
      <vt:lpstr>Union Medical Center </vt:lpstr>
      <vt:lpstr>Union Medical Center </vt:lpstr>
      <vt:lpstr>Union Medical Center </vt:lpstr>
      <vt:lpstr>Union Medical Center </vt:lpstr>
      <vt:lpstr>Community Activities </vt:lpstr>
      <vt:lpstr>Union Medical Center </vt:lpstr>
      <vt:lpstr>Union Medical Center </vt:lpstr>
      <vt:lpstr>Union Medical Center </vt:lpstr>
      <vt:lpstr>Union Medical Center </vt:lpstr>
      <vt:lpstr>Union Medical Center </vt:lpstr>
      <vt:lpstr>PowerPoint Presentation</vt:lpstr>
      <vt:lpstr>PowerPoint Presentation</vt:lpstr>
      <vt:lpstr>PowerPoint Presentation</vt:lpstr>
      <vt:lpstr>PowerPoint Presentation</vt:lpstr>
      <vt:lpstr>PowerPoint Presentation</vt:lpstr>
      <vt:lpstr>Rural health  dei learning collaborative</vt:lpstr>
      <vt:lpstr>Key Partners</vt:lpstr>
      <vt:lpstr>Goals/Objectives/Tactics</vt:lpstr>
      <vt:lpstr>Measures of Success</vt:lpstr>
      <vt:lpstr>PowerPoint Presentation</vt:lpstr>
      <vt:lpstr>Actions </vt:lpstr>
      <vt:lpstr>ACCOMPLISHED OBJECTIVES AND/OR TACTICS WHAT HAVE WE DONE TO ACCOMPLISH OUR DEI PROJECT AT CMC? </vt:lpstr>
      <vt:lpstr>Other Metrics </vt:lpstr>
      <vt:lpstr>Actions</vt:lpstr>
      <vt:lpstr>PROJECT JUSTIFICATION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Union Medical Center Improving the Social Determinants of Health and Health Equity in a Rural Community</dc:title>
  <dc:creator>Newhouse, Paul</dc:creator>
  <cp:lastModifiedBy>Katie Zenger</cp:lastModifiedBy>
  <cp:revision>2</cp:revision>
  <dcterms:created xsi:type="dcterms:W3CDTF">2022-08-22T15:37:23Z</dcterms:created>
  <dcterms:modified xsi:type="dcterms:W3CDTF">2023-04-04T13:18:30Z</dcterms:modified>
</cp:coreProperties>
</file>