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7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84" d="100"/>
          <a:sy n="84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7B7D3A-E406-594B-84E7-AF855D46A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3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7B7D3A-E406-594B-84E7-AF855D46A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7B7D3A-E406-594B-84E7-AF855D46A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2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7B7D3A-E406-594B-84E7-AF855D46A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8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7B7D3A-E406-594B-84E7-AF855D46A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5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7B7D3A-E406-594B-84E7-AF855D46A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0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7B7D3A-E406-594B-84E7-AF855D46A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7B7D3A-E406-594B-84E7-AF855D46A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4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7B7D3A-E406-594B-84E7-AF855D46A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7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7B7D3A-E406-594B-84E7-AF855D46A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0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7B7D3A-E406-594B-84E7-AF855D46A6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0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1432" y="4539108"/>
            <a:ext cx="802567" cy="604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17B7D3A-E406-594B-84E7-AF855D46A69A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8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3C7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3C7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C7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3C7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3C7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3C7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E8C7-F991-9449-B8A6-EF657831A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0034" y="841772"/>
            <a:ext cx="4460966" cy="1039279"/>
          </a:xfrm>
        </p:spPr>
        <p:txBody>
          <a:bodyPr>
            <a:normAutofit/>
          </a:bodyPr>
          <a:lstStyle/>
          <a:p>
            <a:r>
              <a:rPr lang="en-US" sz="3600" dirty="0"/>
              <a:t>Tidelands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DFC81C-1BA1-EA47-805F-F6D530B01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4983" y="2221400"/>
            <a:ext cx="4598126" cy="1241822"/>
          </a:xfrm>
        </p:spPr>
        <p:txBody>
          <a:bodyPr/>
          <a:lstStyle/>
          <a:p>
            <a:r>
              <a:rPr lang="en-US" dirty="0"/>
              <a:t>Tidelands Georgetown Memorial Hospital</a:t>
            </a:r>
          </a:p>
          <a:p>
            <a:r>
              <a:rPr lang="en-US" dirty="0"/>
              <a:t>Tidelands Waccamaw Community Hospital</a:t>
            </a:r>
          </a:p>
        </p:txBody>
      </p:sp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32B4A18B-D3EC-B366-9308-6214974EC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9" y="304494"/>
            <a:ext cx="3886284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9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A8076-9824-E9D6-02B1-849D3BF01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742" y="149442"/>
            <a:ext cx="6858000" cy="64086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Project Goal</a:t>
            </a:r>
            <a:r>
              <a:rPr lang="en-US" dirty="0"/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A0386-2861-9666-AA59-9CB5A7B71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49" y="976380"/>
            <a:ext cx="7569925" cy="3347426"/>
          </a:xfrm>
        </p:spPr>
        <p:txBody>
          <a:bodyPr>
            <a:normAutofit fontScale="92500"/>
          </a:bodyPr>
          <a:lstStyle/>
          <a:p>
            <a:pPr algn="l"/>
            <a:r>
              <a:rPr lang="en-US" b="1" dirty="0"/>
              <a:t>Domain</a:t>
            </a:r>
            <a:r>
              <a:rPr lang="en-US" dirty="0"/>
              <a:t>: Diversity &amp; Inclusion within Leadership and Governance</a:t>
            </a:r>
          </a:p>
          <a:p>
            <a:pPr algn="l"/>
            <a:endParaRPr lang="en-US" dirty="0"/>
          </a:p>
          <a:p>
            <a:pPr algn="l"/>
            <a:r>
              <a:rPr lang="en-US" sz="2000" i="1" dirty="0"/>
              <a:t>Improve accountability and collaboration of executives responsible for driving health equity, diversity, and inclusion initiatives</a:t>
            </a:r>
            <a:r>
              <a:rPr lang="en-US" dirty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b="1" dirty="0"/>
              <a:t>Key Partners</a:t>
            </a:r>
            <a:r>
              <a:rPr lang="en-US" dirty="0"/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Tidelands Health Executive Board of Directors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Tidelands Health Leadership Team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South Carolina Hospital Association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The Alliance for a Healthier South Carolina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8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AB02C-AA09-ED11-A990-9EF066210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646" y="214755"/>
            <a:ext cx="7243354" cy="523297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Objectives and Tactics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3EF90-319A-E1E6-B7E2-48EA215D9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645" y="849085"/>
            <a:ext cx="7602583" cy="3344092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Members of the DEI Learning Collaborative attended and engaged in all sessions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Follow up meetings established to reaffirm commitment to DEI activities and initiatives both internal and external to the organization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Completed assessments from the American Hospital Association Institute for Diversity and Health Equity (AHA  IFDHE)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Communicated observations/results with leadership team, executive councils and extended workgroups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Engaged the leadership team at SCHA and the Alliance for education and training resource support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Provide Emotional Intelligence training to 90% of leadership by June 2023</a:t>
            </a:r>
          </a:p>
        </p:txBody>
      </p:sp>
    </p:spTree>
    <p:extLst>
      <p:ext uri="{BB962C8B-B14F-4D97-AF65-F5344CB8AC3E}">
        <p14:creationId xmlns:p14="http://schemas.microsoft.com/office/powerpoint/2010/main" val="128084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Arc 1032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8824" y="364638"/>
            <a:ext cx="3062575" cy="3062574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94BFA-9203-833C-D3BE-37E34ED51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8406" y="364638"/>
            <a:ext cx="5522993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44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Successes</a:t>
            </a:r>
          </a:p>
        </p:txBody>
      </p:sp>
      <p:pic>
        <p:nvPicPr>
          <p:cNvPr id="5" name="Picture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7C217826-AF08-9856-B9C1-021B9DC70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6" b="20246"/>
          <a:stretch/>
        </p:blipFill>
        <p:spPr>
          <a:xfrm>
            <a:off x="436144" y="193606"/>
            <a:ext cx="2339039" cy="2339039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B829B9A-A290-90CA-DFAB-5B81ED8A8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-4" b="1194"/>
          <a:stretch/>
        </p:blipFill>
        <p:spPr bwMode="auto">
          <a:xfrm>
            <a:off x="436144" y="2614836"/>
            <a:ext cx="2339039" cy="2339039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51AEBD0-4036-69C8-3E63-A712A7A6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8406" y="1300163"/>
            <a:ext cx="5819857" cy="365371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l" defTabSz="9144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Received support from  SCHA and the Alliance to secure education and training  for the leadership team</a:t>
            </a:r>
          </a:p>
          <a:p>
            <a:pPr marL="57150" algn="l" defTabSz="914400"/>
            <a:endParaRPr lang="en-US" sz="1500" dirty="0">
              <a:solidFill>
                <a:schemeClr val="tx1"/>
              </a:solidFill>
            </a:endParaRPr>
          </a:p>
          <a:p>
            <a:pPr marL="285750" indent="-228600" algn="l" defTabSz="9144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Actively worked with Dr. Ira Murray, PhD and Dr. Chris Smith, PhD in the education design for the target audience: </a:t>
            </a:r>
            <a:r>
              <a:rPr lang="en-US" sz="1500" i="1" dirty="0">
                <a:solidFill>
                  <a:schemeClr val="tx1"/>
                </a:solidFill>
              </a:rPr>
              <a:t>Emotional Intelligence</a:t>
            </a:r>
          </a:p>
          <a:p>
            <a:pPr marL="628650" lvl="1" indent="-228600" algn="l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Preassessment of participants by facilitators-completed</a:t>
            </a:r>
          </a:p>
          <a:p>
            <a:pPr marL="400050" lvl="1" algn="l" defTabSz="914400"/>
            <a:endParaRPr lang="en-US" dirty="0">
              <a:solidFill>
                <a:schemeClr val="tx1"/>
              </a:solidFill>
            </a:endParaRPr>
          </a:p>
          <a:p>
            <a:pPr marL="285750" indent="-228600" algn="l" defTabSz="9144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Hosted leadership meeting with </a:t>
            </a:r>
            <a:r>
              <a:rPr lang="en-US" sz="1500" b="1" dirty="0">
                <a:solidFill>
                  <a:schemeClr val="tx1"/>
                </a:solidFill>
              </a:rPr>
              <a:t>134 </a:t>
            </a:r>
            <a:r>
              <a:rPr lang="en-US" sz="1500" dirty="0">
                <a:solidFill>
                  <a:schemeClr val="tx1"/>
                </a:solidFill>
              </a:rPr>
              <a:t>participants in attendance- </a:t>
            </a:r>
            <a:r>
              <a:rPr lang="en-US" sz="1500" b="1" dirty="0">
                <a:solidFill>
                  <a:schemeClr val="tx1"/>
                </a:solidFill>
              </a:rPr>
              <a:t>February 10, 2023</a:t>
            </a:r>
          </a:p>
          <a:p>
            <a:pPr marL="628650" lvl="1" indent="-228600" algn="l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Virtual but engaging with audience participation and breakout session</a:t>
            </a:r>
          </a:p>
          <a:p>
            <a:pPr marL="628650" lvl="1" indent="-228600" algn="l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Overall evaluation </a:t>
            </a:r>
            <a:r>
              <a:rPr lang="en-US" b="1" dirty="0">
                <a:solidFill>
                  <a:schemeClr val="tx1"/>
                </a:solidFill>
              </a:rPr>
              <a:t>4.7 % </a:t>
            </a:r>
            <a:r>
              <a:rPr lang="en-US" dirty="0">
                <a:solidFill>
                  <a:schemeClr val="tx1"/>
                </a:solidFill>
              </a:rPr>
              <a:t>on  </a:t>
            </a:r>
            <a:r>
              <a:rPr lang="en-US" b="1" dirty="0">
                <a:solidFill>
                  <a:schemeClr val="tx1"/>
                </a:solidFill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 scale</a:t>
            </a:r>
          </a:p>
          <a:p>
            <a:pPr marL="628650" lvl="1" indent="-228600" algn="l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Participants continue to actively apply tools shared </a:t>
            </a:r>
          </a:p>
        </p:txBody>
      </p:sp>
    </p:spTree>
    <p:extLst>
      <p:ext uri="{BB962C8B-B14F-4D97-AF65-F5344CB8AC3E}">
        <p14:creationId xmlns:p14="http://schemas.microsoft.com/office/powerpoint/2010/main" val="288136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DBE3-EC4A-2484-B481-EC9FE0678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537" y="270272"/>
            <a:ext cx="6858000" cy="636984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Successes Continued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193883-C1B9-FFF3-C022-5E607C516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063" y="960120"/>
            <a:ext cx="8029575" cy="3311843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Executive Coaching sessions offered to </a:t>
            </a:r>
            <a:r>
              <a:rPr lang="en-US" u="sng" dirty="0"/>
              <a:t>12 leaders </a:t>
            </a:r>
            <a:r>
              <a:rPr lang="en-US" dirty="0"/>
              <a:t>from a cross section of the enterprise.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Feedback has been exceptional: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en-US" sz="1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session was so powerful. I have actionable items to work on and help me with my professional growth. I can not put into words what this conversation meant to me today.”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“I have been struggling and he helped me reframe my perspective and gave me a new outlook.”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“It was an amazing one hour full of insight, wisdom, guidance, and reflection.”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“It definitely gave me new perspectives to use going forward.”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“I will be taking pearls from this session into both my work and personal life.”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“Thank you again for the opportunity!”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6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7038E-A857-28BD-418B-9CAD874FD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1315"/>
            <a:ext cx="6858000" cy="660457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Challenges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4A822-99B0-6828-5DE8-C76205A94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5434" y="940527"/>
            <a:ext cx="6858000" cy="3278776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Limited financial resources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Selected Virtual vs. Live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Adjusted content to meet timeframe</a:t>
            </a:r>
          </a:p>
          <a:p>
            <a:pPr lvl="1"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Competing priorities involving key projects and timelines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60% </a:t>
            </a:r>
            <a:r>
              <a:rPr lang="en-US" dirty="0"/>
              <a:t>of identified target audience in attendance</a:t>
            </a:r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Placed in shared leadership site for future review</a:t>
            </a:r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Challenge remains with limited resources to fully execute the oversight and management of goals and strategies from an organizational level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2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904D9-119E-D683-D9C1-B02048459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554" y="219653"/>
            <a:ext cx="6858000" cy="516765"/>
          </a:xfrm>
        </p:spPr>
        <p:txBody>
          <a:bodyPr>
            <a:noAutofit/>
          </a:bodyPr>
          <a:lstStyle/>
          <a:p>
            <a:r>
              <a:rPr lang="en-US" sz="4000" u="sng" dirty="0"/>
              <a:t>Continued Objectives/Tactics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02A36-0BCC-A729-3A8A-CEEC0548D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49" y="920931"/>
            <a:ext cx="8223068" cy="3272246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Actively engage senior leadership to secure dedicated resource to develop and implement diversity program at Tidelands Health to accomplish and execute:</a:t>
            </a:r>
          </a:p>
          <a:p>
            <a:pPr algn="l"/>
            <a:endParaRPr lang="en-US" dirty="0"/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A structured business process for communication, education, reporting and training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Leadership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Employees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Patients</a:t>
            </a:r>
          </a:p>
          <a:p>
            <a:pPr marL="971550" lvl="2" indent="-285750" algn="l">
              <a:buFont typeface="Arial" panose="020B0604020202020204" pitchFamily="34" charset="0"/>
              <a:buChar char="•"/>
            </a:pPr>
            <a:r>
              <a:rPr lang="en-US" dirty="0"/>
              <a:t>Community</a:t>
            </a:r>
          </a:p>
          <a:p>
            <a:pPr lvl="2" algn="l"/>
            <a:endParaRPr lang="en-US" dirty="0"/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A structured business process for recruitment, onboarding, engaging, retaining and exiting employee partners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9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1859-97A7-C37E-A4E1-09B1EFAD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the Opportunity!</a:t>
            </a:r>
          </a:p>
        </p:txBody>
      </p:sp>
      <p:pic>
        <p:nvPicPr>
          <p:cNvPr id="5" name="Content Placeholder 4" descr="Chart, sunburst chart&#10;&#10;Description automatically generated">
            <a:extLst>
              <a:ext uri="{FF2B5EF4-FFF2-40B4-BE49-F238E27FC236}">
                <a16:creationId xmlns:a16="http://schemas.microsoft.com/office/drawing/2014/main" id="{A29D03BF-BA34-683C-55F5-F5349AB37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442" y="1082630"/>
            <a:ext cx="3264488" cy="3262312"/>
          </a:xfrm>
        </p:spPr>
      </p:pic>
    </p:spTree>
    <p:extLst>
      <p:ext uri="{BB962C8B-B14F-4D97-AF65-F5344CB8AC3E}">
        <p14:creationId xmlns:p14="http://schemas.microsoft.com/office/powerpoint/2010/main" val="2276179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C57EC2-4074-AE41-B384-8FA510576072}" vid="{275DCC55-6ECC-ED41-9274-C2B61BDCF86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QuestionData>
  <AllQuestions/>
</SessionQuestionData>
</file>

<file path=customXml/item10.xml><?xml version="1.0" encoding="utf-8"?>
<SessionCloseEndedDescriptorsData/>
</file>

<file path=customXml/item11.xml><?xml version="1.0" encoding="utf-8"?>
<TeamNamesData>
  <TeamNames/>
</TeamNamesData>
</file>

<file path=customXml/item12.xml><?xml version="1.0" encoding="utf-8"?>
<SessionResponseData/>
</file>

<file path=customXml/item13.xml><?xml version="1.0" encoding="utf-8"?>
<CustomFieldInfoData/>
</file>

<file path=customXml/item14.xml><?xml version="1.0" encoding="utf-8"?>
<SessionSlideSettingsData/>
</file>

<file path=customXml/item15.xml><?xml version="1.0" encoding="utf-8"?>
<SessionAnswerData>
  <AllAnswers/>
</SessionAnswerData>
</file>

<file path=customXml/item16.xml><?xml version="1.0" encoding="utf-8"?>
<TextingSlideData/>
</file>

<file path=customXml/item2.xml><?xml version="1.0" encoding="utf-8"?>
<ParticipantInfoData/>
</file>

<file path=customXml/item3.xml><?xml version="1.0" encoding="utf-8"?>
<SessionPresentationSettingsData/>
</file>

<file path=customXml/item4.xml><?xml version="1.0" encoding="utf-8"?>
<SessionParticipantData/>
</file>

<file path=customXml/item5.xml><?xml version="1.0" encoding="utf-8"?>
<SessionResponseGridSettings>
  <AllResponseGridSettings/>
</SessionResponseGridSettings>
</file>

<file path=customXml/item6.xml><?xml version="1.0" encoding="utf-8"?>
<SessionSlideDescriptorData/>
</file>

<file path=customXml/item7.xml><?xml version="1.0" encoding="utf-8"?>
<SessionRankData/>
</file>

<file path=customXml/item8.xml><?xml version="1.0" encoding="utf-8"?>
<SessionGroupWeightData/>
</file>

<file path=customXml/item9.xml><?xml version="1.0" encoding="utf-8"?>
<SessionSlideMasterData/>
</file>

<file path=customXml/itemProps1.xml><?xml version="1.0" encoding="utf-8"?>
<ds:datastoreItem xmlns:ds="http://schemas.openxmlformats.org/officeDocument/2006/customXml" ds:itemID="{24AFCE08-07AA-42DA-B8BF-9E1F4750DD95}">
  <ds:schemaRefs/>
</ds:datastoreItem>
</file>

<file path=customXml/itemProps10.xml><?xml version="1.0" encoding="utf-8"?>
<ds:datastoreItem xmlns:ds="http://schemas.openxmlformats.org/officeDocument/2006/customXml" ds:itemID="{8897529B-3C58-44F8-BE81-0D4BB74BF323}">
  <ds:schemaRefs/>
</ds:datastoreItem>
</file>

<file path=customXml/itemProps11.xml><?xml version="1.0" encoding="utf-8"?>
<ds:datastoreItem xmlns:ds="http://schemas.openxmlformats.org/officeDocument/2006/customXml" ds:itemID="{4D00986B-576A-47C9-B3F9-03957C9EBDB9}">
  <ds:schemaRefs/>
</ds:datastoreItem>
</file>

<file path=customXml/itemProps12.xml><?xml version="1.0" encoding="utf-8"?>
<ds:datastoreItem xmlns:ds="http://schemas.openxmlformats.org/officeDocument/2006/customXml" ds:itemID="{E5C3E5EF-5FBF-4BE4-905C-73EDDDDC3F1E}">
  <ds:schemaRefs/>
</ds:datastoreItem>
</file>

<file path=customXml/itemProps13.xml><?xml version="1.0" encoding="utf-8"?>
<ds:datastoreItem xmlns:ds="http://schemas.openxmlformats.org/officeDocument/2006/customXml" ds:itemID="{2A26BB07-A8C8-4316-87B3-EEBF2CAFE700}">
  <ds:schemaRefs/>
</ds:datastoreItem>
</file>

<file path=customXml/itemProps14.xml><?xml version="1.0" encoding="utf-8"?>
<ds:datastoreItem xmlns:ds="http://schemas.openxmlformats.org/officeDocument/2006/customXml" ds:itemID="{139C93BE-C2F2-4226-B837-FB7CCB4339A2}">
  <ds:schemaRefs/>
</ds:datastoreItem>
</file>

<file path=customXml/itemProps15.xml><?xml version="1.0" encoding="utf-8"?>
<ds:datastoreItem xmlns:ds="http://schemas.openxmlformats.org/officeDocument/2006/customXml" ds:itemID="{7BE961CD-80A8-435C-83EA-05960DCF087C}">
  <ds:schemaRefs/>
</ds:datastoreItem>
</file>

<file path=customXml/itemProps16.xml><?xml version="1.0" encoding="utf-8"?>
<ds:datastoreItem xmlns:ds="http://schemas.openxmlformats.org/officeDocument/2006/customXml" ds:itemID="{69DB9F0D-AB87-4ACD-A017-A58AD580ED20}">
  <ds:schemaRefs/>
</ds:datastoreItem>
</file>

<file path=customXml/itemProps2.xml><?xml version="1.0" encoding="utf-8"?>
<ds:datastoreItem xmlns:ds="http://schemas.openxmlformats.org/officeDocument/2006/customXml" ds:itemID="{32FA1C07-62BA-4505-BC91-1CEFC6875A2C}">
  <ds:schemaRefs/>
</ds:datastoreItem>
</file>

<file path=customXml/itemProps3.xml><?xml version="1.0" encoding="utf-8"?>
<ds:datastoreItem xmlns:ds="http://schemas.openxmlformats.org/officeDocument/2006/customXml" ds:itemID="{D485C89D-EEE1-4340-BBD5-61628CFC7975}">
  <ds:schemaRefs/>
</ds:datastoreItem>
</file>

<file path=customXml/itemProps4.xml><?xml version="1.0" encoding="utf-8"?>
<ds:datastoreItem xmlns:ds="http://schemas.openxmlformats.org/officeDocument/2006/customXml" ds:itemID="{5659835E-3952-4F74-98E1-0E00F1B7A6CC}">
  <ds:schemaRefs/>
</ds:datastoreItem>
</file>

<file path=customXml/itemProps5.xml><?xml version="1.0" encoding="utf-8"?>
<ds:datastoreItem xmlns:ds="http://schemas.openxmlformats.org/officeDocument/2006/customXml" ds:itemID="{EC7295C1-8CEF-45BB-AB6B-F8EB1547CC45}">
  <ds:schemaRefs/>
</ds:datastoreItem>
</file>

<file path=customXml/itemProps6.xml><?xml version="1.0" encoding="utf-8"?>
<ds:datastoreItem xmlns:ds="http://schemas.openxmlformats.org/officeDocument/2006/customXml" ds:itemID="{87F5EF1E-AD46-4881-AD83-3E70B7F6AA6A}">
  <ds:schemaRefs/>
</ds:datastoreItem>
</file>

<file path=customXml/itemProps7.xml><?xml version="1.0" encoding="utf-8"?>
<ds:datastoreItem xmlns:ds="http://schemas.openxmlformats.org/officeDocument/2006/customXml" ds:itemID="{4F98F940-583D-426E-88B8-4056CEBABF3C}">
  <ds:schemaRefs/>
</ds:datastoreItem>
</file>

<file path=customXml/itemProps8.xml><?xml version="1.0" encoding="utf-8"?>
<ds:datastoreItem xmlns:ds="http://schemas.openxmlformats.org/officeDocument/2006/customXml" ds:itemID="{C013ED5F-ADAE-4A65-9EA2-70B247E30DCB}">
  <ds:schemaRefs/>
</ds:datastoreItem>
</file>

<file path=customXml/itemProps9.xml><?xml version="1.0" encoding="utf-8"?>
<ds:datastoreItem xmlns:ds="http://schemas.openxmlformats.org/officeDocument/2006/customXml" ds:itemID="{590BDB14-918B-4640-BFB4-990A7C435A9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THMUSC_Transform_Powerpoint_16-9 template</Template>
  <TotalTime>86</TotalTime>
  <Words>493</Words>
  <Application>Microsoft Office PowerPoint</Application>
  <PresentationFormat>On-screen Show (16:9)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Office Theme</vt:lpstr>
      <vt:lpstr>Tidelands Health</vt:lpstr>
      <vt:lpstr>Project Goal:</vt:lpstr>
      <vt:lpstr>Objectives and Tactics</vt:lpstr>
      <vt:lpstr>Successes</vt:lpstr>
      <vt:lpstr>Successes Continued</vt:lpstr>
      <vt:lpstr>Challenges</vt:lpstr>
      <vt:lpstr>Continued Objectives/Tactics</vt:lpstr>
      <vt:lpstr>Thank You for the Opportunity!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Tidelands Health</dc:title>
  <dc:creator>Thais O. Thomas</dc:creator>
  <cp:lastModifiedBy>Katie Zenger</cp:lastModifiedBy>
  <cp:revision>6</cp:revision>
  <dcterms:created xsi:type="dcterms:W3CDTF">2023-04-03T13:49:22Z</dcterms:created>
  <dcterms:modified xsi:type="dcterms:W3CDTF">2023-04-04T13:22:46Z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0x0101002C3EC744F013954E944AFB958D25932F</vt:lpwstr>
  </property>
  <property fmtid="{D5CDD505-2E9C-101B-9397-08002B2CF9AE}" pid="3" name="Order">
    <vt:r8>4934200</vt:r8>
  </property>
  <property fmtid="{D5CDD505-2E9C-101B-9397-08002B2CF9AE}" pid="4" name="PresentationID">
    <vt:lpwstr>0458e49c2f1c4ec3953ddaf8d7d8711d</vt:lpwstr>
  </property>
  <property fmtid="{D5CDD505-2E9C-101B-9397-08002B2CF9AE}" pid="5" name="PresentationVersion">
    <vt:lpwstr>2.1</vt:lpwstr>
  </property>
  <property fmtid="{D5CDD505-2E9C-101B-9397-08002B2CF9AE}" pid="6" name="IsExistingPresentation">
    <vt:lpwstr>Yes</vt:lpwstr>
  </property>
</Properties>
</file>